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omments/modernComment_683_3D3B4334.xml" ContentType="application/vnd.ms-powerpoint.comments+xml"/>
  <Override PartName="/ppt/tags/tag39.xml" ContentType="application/vnd.openxmlformats-officedocument.presentationml.tags+xml"/>
  <Override PartName="/ppt/comments/modernComment_641_707FC04F.xml" ContentType="application/vnd.ms-powerpoint.comments+xml"/>
  <Override PartName="/ppt/tags/tag40.xml" ContentType="application/vnd.openxmlformats-officedocument.presentationml.tags+xml"/>
  <Override PartName="/ppt/comments/modernComment_642_2477F241.xml" ContentType="application/vnd.ms-powerpoint.comments+xml"/>
  <Override PartName="/ppt/tags/tag41.xml" ContentType="application/vnd.openxmlformats-officedocument.presentationml.tags+xml"/>
  <Override PartName="/ppt/comments/modernComment_643_2820E1EA.xml" ContentType="application/vnd.ms-powerpoint.comments+xml"/>
  <Override PartName="/ppt/tags/tag42.xml" ContentType="application/vnd.openxmlformats-officedocument.presentationml.tags+xml"/>
  <Override PartName="/ppt/comments/modernComment_644_F72141E5.xml" ContentType="application/vnd.ms-powerpoint.comment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comments/modernComment_672_50B73BAF.xml" ContentType="application/vnd.ms-powerpoint.comments+xml"/>
  <Override PartName="/ppt/tags/tag47.xml" ContentType="application/vnd.openxmlformats-officedocument.presentationml.tags+xml"/>
  <Override PartName="/ppt/comments/modernComment_681_1638C0B8.xml" ContentType="application/vnd.ms-powerpoint.comments+xml"/>
  <Override PartName="/ppt/tags/tag48.xml" ContentType="application/vnd.openxmlformats-officedocument.presentationml.tags+xml"/>
  <Override PartName="/ppt/comments/modernComment_682_D5731437.xml" ContentType="application/vnd.ms-powerpoint.comment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omments/modernComment_685_281A6B91.xml" ContentType="application/vnd.ms-powerpoint.comments+xml"/>
  <Override PartName="/ppt/tags/tag52.xml" ContentType="application/vnd.openxmlformats-officedocument.presentationml.tags+xml"/>
  <Override PartName="/ppt/tags/tag5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520" r:id="rId5"/>
    <p:sldId id="691" r:id="rId6"/>
    <p:sldId id="1581" r:id="rId7"/>
    <p:sldId id="690" r:id="rId8"/>
    <p:sldId id="607" r:id="rId9"/>
    <p:sldId id="1090" r:id="rId10"/>
    <p:sldId id="1676" r:id="rId11"/>
    <p:sldId id="1674" r:id="rId12"/>
    <p:sldId id="1677" r:id="rId13"/>
    <p:sldId id="1678" r:id="rId14"/>
    <p:sldId id="1679" r:id="rId15"/>
    <p:sldId id="1680" r:id="rId16"/>
    <p:sldId id="612" r:id="rId17"/>
    <p:sldId id="1580" r:id="rId18"/>
    <p:sldId id="1681" r:id="rId19"/>
    <p:sldId id="1660" r:id="rId20"/>
    <p:sldId id="1588" r:id="rId21"/>
    <p:sldId id="1682" r:id="rId22"/>
    <p:sldId id="1683" r:id="rId23"/>
    <p:sldId id="1684" r:id="rId24"/>
    <p:sldId id="1609" r:id="rId25"/>
    <p:sldId id="1685" r:id="rId26"/>
    <p:sldId id="1688" r:id="rId27"/>
    <p:sldId id="1600" r:id="rId28"/>
    <p:sldId id="1667" r:id="rId29"/>
    <p:sldId id="1601" r:id="rId30"/>
    <p:sldId id="1602" r:id="rId31"/>
    <p:sldId id="1603" r:id="rId32"/>
    <p:sldId id="1604" r:id="rId33"/>
    <p:sldId id="1583" r:id="rId34"/>
    <p:sldId id="1622" r:id="rId35"/>
    <p:sldId id="1592" r:id="rId36"/>
    <p:sldId id="1692" r:id="rId37"/>
    <p:sldId id="1664" r:id="rId38"/>
    <p:sldId id="1649" r:id="rId39"/>
    <p:sldId id="1650" r:id="rId40"/>
    <p:sldId id="1591" r:id="rId41"/>
    <p:sldId id="1665" r:id="rId42"/>
    <p:sldId id="1691" r:id="rId43"/>
    <p:sldId id="1666" r:id="rId44"/>
    <p:sldId id="1584" r:id="rId45"/>
    <p:sldId id="1689" r:id="rId46"/>
    <p:sldId id="1690" r:id="rId47"/>
    <p:sldId id="1589" r:id="rId48"/>
    <p:sldId id="1669" r:id="rId49"/>
    <p:sldId id="1629" r:id="rId50"/>
    <p:sldId id="1670" r:id="rId51"/>
    <p:sldId id="298" r:id="rId52"/>
    <p:sldId id="1672" r:id="rId53"/>
    <p:sldId id="1671" r:id="rId54"/>
    <p:sldId id="167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56E13-8252-4CF6-7E76-710C5CD67A22}" name="Amy Margolis" initials="AM" userId="S::36410@vnsny.org::2a0dcd01-7776-4a0a-9e2a-1f8f7df14d1b" providerId="AD"/>
  <p188:author id="{3FC63045-C0BC-4968-36A2-2A82723D265F}" name="Lynna Paulino-Reyes" initials="LPR" userId="S::503227@vnshealth.org::65b847f1-9cac-4f7f-8910-07687599746f" providerId="AD"/>
  <p188:author id="{8797A067-2EC7-7E3A-79CC-094D00DAF176}" name="Ashleigh Bello" initials="AB" userId="S::501456@vnshealth.org::b150ff7e-1a7b-44d6-8dd2-587790286360" providerId="AD"/>
  <p188:author id="{53C46391-21A0-5DEE-A17E-8B98DCFF77E0}" name="Angie Chen" initials="AC" userId="S::501303@vnshealth.org::4bfbd551-77ea-48e6-838a-5ead414c72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S" initials="CMS" lastIdx="17" clrIdx="0"/>
  <p:cmAuthor id="1" name="Ashleigh Bello" initials="AB" lastIdx="15" clrIdx="1">
    <p:extLst>
      <p:ext uri="{19B8F6BF-5375-455C-9EA6-DF929625EA0E}">
        <p15:presenceInfo xmlns:p15="http://schemas.microsoft.com/office/powerpoint/2012/main" userId="S::501456@vnshealth.org::b150ff7e-1a7b-44d6-8dd2-587790286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1" autoAdjust="0"/>
    <p:restoredTop sz="89542" autoAdjust="0"/>
  </p:normalViewPr>
  <p:slideViewPr>
    <p:cSldViewPr snapToGrid="0">
      <p:cViewPr varScale="1">
        <p:scale>
          <a:sx n="97" d="100"/>
          <a:sy n="97" d="100"/>
        </p:scale>
        <p:origin x="100" y="244"/>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46" y="4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641_707FC04F.xml><?xml version="1.0" encoding="utf-8"?>
<p188:cmLst xmlns:a="http://schemas.openxmlformats.org/drawingml/2006/main" xmlns:r="http://schemas.openxmlformats.org/officeDocument/2006/relationships" xmlns:p188="http://schemas.microsoft.com/office/powerpoint/2018/8/main">
  <p188:cm id="{6FE50CA1-BFC3-4C39-AD84-BB609E447496}" authorId="{3FC63045-C0BC-4968-36A2-2A82723D265F}" created="2024-03-06T22:01:59.615">
    <pc:sldMkLst xmlns:pc="http://schemas.microsoft.com/office/powerpoint/2013/main/command">
      <pc:docMk/>
      <pc:sldMk cId="1887420495" sldId="1601"/>
    </pc:sldMkLst>
    <p188:replyLst>
      <p188:reply id="{71670A40-BCEC-4A10-B8AB-0E59EF012CD1}" authorId="{3FC63045-C0BC-4968-36A2-2A82723D265F}" created="2024-03-07T19:53:32.896">
        <p188:txBody>
          <a:bodyPr/>
          <a:lstStyle/>
          <a:p>
            <a:r>
              <a:rPr lang="en-US"/>
              <a:t>Sent email to Erika Popp to obtain her slide.</a:t>
            </a:r>
          </a:p>
        </p188:txBody>
      </p188:reply>
    </p188:replyLst>
    <p188:txBody>
      <a:bodyPr/>
      <a:lstStyle/>
      <a:p>
        <a:r>
          <a:rPr lang="en-US"/>
          <a:t>Consolidate better, too busy.</a:t>
        </a:r>
      </a:p>
    </p188:txBody>
  </p188:cm>
</p188:cmLst>
</file>

<file path=ppt/comments/modernComment_642_2477F241.xml><?xml version="1.0" encoding="utf-8"?>
<p188:cmLst xmlns:a="http://schemas.openxmlformats.org/drawingml/2006/main" xmlns:r="http://schemas.openxmlformats.org/officeDocument/2006/relationships" xmlns:p188="http://schemas.microsoft.com/office/powerpoint/2018/8/main">
  <p188:cm id="{01616A15-E371-44F8-B5C2-231DFC91B137}" authorId="{3FC63045-C0BC-4968-36A2-2A82723D265F}" created="2024-03-06T22:03:09.073">
    <pc:sldMkLst xmlns:pc="http://schemas.microsoft.com/office/powerpoint/2013/main/command">
      <pc:docMk/>
      <pc:sldMk cId="611840577" sldId="1602"/>
    </pc:sldMkLst>
    <p188:replyLst>
      <p188:reply id="{0D11BE8F-4F2C-4A66-B109-B89F710A8667}" authorId="{3FC63045-C0BC-4968-36A2-2A82723D265F}" created="2024-03-07T19:58:37.632">
        <p188:txBody>
          <a:bodyPr/>
          <a:lstStyle/>
          <a:p>
            <a:r>
              <a:rPr lang="en-US"/>
              <a:t>Sent.</a:t>
            </a:r>
          </a:p>
        </p188:txBody>
      </p188:reply>
      <p188:reply id="{153DDDC7-483F-43F3-BB79-33339BBD93BA}" authorId="{3FC63045-C0BC-4968-36A2-2A82723D265F}" created="2024-03-08T23:33:13.049">
        <p188:txBody>
          <a:bodyPr/>
          <a:lstStyle/>
          <a:p>
            <a:r>
              <a:rPr lang="en-US"/>
              <a:t>Confirmed by Christine.</a:t>
            </a:r>
          </a:p>
        </p188:txBody>
      </p188:reply>
    </p188:replyLst>
    <p188:txBody>
      <a:bodyPr/>
      <a:lstStyle/>
      <a:p>
        <a:r>
          <a:rPr lang="en-US"/>
          <a:t>Christine Torres to confirm G codes.</a:t>
        </a:r>
      </a:p>
    </p188:txBody>
  </p188:cm>
</p188:cmLst>
</file>

<file path=ppt/comments/modernComment_643_2820E1EA.xml><?xml version="1.0" encoding="utf-8"?>
<p188:cmLst xmlns:a="http://schemas.openxmlformats.org/drawingml/2006/main" xmlns:r="http://schemas.openxmlformats.org/officeDocument/2006/relationships" xmlns:p188="http://schemas.microsoft.com/office/powerpoint/2018/8/main">
  <p188:cm id="{CA104432-4EDC-4242-8577-F27E1E12FFA9}" authorId="{3FC63045-C0BC-4968-36A2-2A82723D265F}" created="2024-03-07T19:58:48.152">
    <pc:sldMkLst xmlns:pc="http://schemas.microsoft.com/office/powerpoint/2013/main/command">
      <pc:docMk/>
      <pc:sldMk cId="673243626" sldId="1603"/>
    </pc:sldMkLst>
    <p188:replyLst>
      <p188:reply id="{22FB5BA9-E078-497F-8067-79161250B5CC}" authorId="{3FC63045-C0BC-4968-36A2-2A82723D265F}" created="2024-03-08T23:33:36.929">
        <p188:txBody>
          <a:bodyPr/>
          <a:lstStyle/>
          <a:p>
            <a:r>
              <a:rPr lang="en-US"/>
              <a:t>Added Select Health as per Artis.  Artis confirmed.</a:t>
            </a:r>
          </a:p>
        </p188:txBody>
      </p188:reply>
    </p188:replyLst>
    <p188:txBody>
      <a:bodyPr/>
      <a:lstStyle/>
      <a:p>
        <a:r>
          <a:rPr lang="en-US"/>
          <a:t>Sent.</a:t>
        </a:r>
      </a:p>
    </p188:txBody>
  </p188:cm>
</p188:cmLst>
</file>

<file path=ppt/comments/modernComment_644_F72141E5.xml><?xml version="1.0" encoding="utf-8"?>
<p188:cmLst xmlns:a="http://schemas.openxmlformats.org/drawingml/2006/main" xmlns:r="http://schemas.openxmlformats.org/officeDocument/2006/relationships" xmlns:p188="http://schemas.microsoft.com/office/powerpoint/2018/8/main">
  <p188:cm id="{A18EC496-8FBB-4ED6-9684-B782C150A4B1}" authorId="{3FC63045-C0BC-4968-36A2-2A82723D265F}" created="2024-03-06T22:04:16.038">
    <pc:sldMkLst xmlns:pc="http://schemas.microsoft.com/office/powerpoint/2013/main/command">
      <pc:docMk/>
      <pc:sldMk cId="4146151909" sldId="1604"/>
    </pc:sldMkLst>
    <p188:replyLst>
      <p188:reply id="{5B8D95DA-01E2-4A08-A169-4D6D387928E5}" authorId="{3FC63045-C0BC-4968-36A2-2A82723D265F}" created="2024-03-07T19:58:53.031">
        <p188:txBody>
          <a:bodyPr/>
          <a:lstStyle/>
          <a:p>
            <a:r>
              <a:rPr lang="en-US"/>
              <a:t>sent</a:t>
            </a:r>
          </a:p>
        </p188:txBody>
      </p188:reply>
      <p188:reply id="{8C8AB6AB-BB1F-43FF-9665-C32152141BD9}" authorId="{3FC63045-C0BC-4968-36A2-2A82723D265F}" created="2024-03-08T23:33:54.819">
        <p188:txBody>
          <a:bodyPr/>
          <a:lstStyle/>
          <a:p>
            <a:r>
              <a:rPr lang="en-US"/>
              <a:t>Pending</a:t>
            </a:r>
          </a:p>
        </p188:txBody>
      </p188:reply>
      <p188:reply id="{FF114046-9E8A-438C-AA55-7F440F06FBA6}" authorId="{3FC63045-C0BC-4968-36A2-2A82723D265F}" created="2024-03-18T13:03:46.351">
        <p188:txBody>
          <a:bodyPr/>
          <a:lstStyle/>
          <a:p>
            <a:r>
              <a:rPr lang="en-US"/>
              <a:t>Christine confirmed.</a:t>
            </a:r>
          </a:p>
        </p188:txBody>
      </p188:reply>
    </p188:replyLst>
    <p188:txBody>
      <a:bodyPr/>
      <a:lstStyle/>
      <a:p>
        <a:r>
          <a:rPr lang="en-US"/>
          <a:t>Christine Torres or Artis, confirm Versant Health. </a:t>
        </a:r>
      </a:p>
    </p188:txBody>
  </p188:cm>
</p188:cmLst>
</file>

<file path=ppt/comments/modernComment_672_50B73BAF.xml><?xml version="1.0" encoding="utf-8"?>
<p188:cmLst xmlns:a="http://schemas.openxmlformats.org/drawingml/2006/main" xmlns:r="http://schemas.openxmlformats.org/officeDocument/2006/relationships" xmlns:p188="http://schemas.microsoft.com/office/powerpoint/2018/8/main">
  <p188:cm id="{C3E3ACBE-A4C7-4903-9219-865F332F8990}" authorId="{3FC63045-C0BC-4968-36A2-2A82723D265F}" created="2024-03-06T22:45:14.954">
    <pc:sldMkLst xmlns:pc="http://schemas.microsoft.com/office/powerpoint/2013/main/command">
      <pc:docMk/>
      <pc:sldMk cId="1779237143" sldId="1650"/>
    </pc:sldMkLst>
    <p188:replyLst>
      <p188:reply id="{20855D37-CF72-4B34-A370-90D62B67DD72}" authorId="{3FC63045-C0BC-4968-36A2-2A82723D265F}" created="2024-03-06T22:45:25.797">
        <p188:txBody>
          <a:bodyPr/>
          <a:lstStyle/>
          <a:p>
            <a:r>
              <a:rPr lang="en-US"/>
              <a:t>For HHAX
</a:t>
            </a:r>
          </a:p>
        </p188:txBody>
      </p188:reply>
      <p188:reply id="{225F66D0-DD75-4057-ADDE-A2F9CA0D4742}" authorId="{3FC63045-C0BC-4968-36A2-2A82723D265F}" created="2024-03-06T22:45:41.658">
        <p188:txBody>
          <a:bodyPr/>
          <a:lstStyle/>
          <a:p>
            <a:r>
              <a:rPr lang="en-US"/>
              <a:t>Request process to kelly for auth updates.</a:t>
            </a:r>
          </a:p>
        </p188:txBody>
      </p188:reply>
      <p188:reply id="{FD69DF72-E869-40BB-98C0-B46EF01E2C4C}" authorId="{3FC63045-C0BC-4968-36A2-2A82723D265F}" created="2024-03-08T23:47:58.283">
        <p188:txBody>
          <a:bodyPr/>
          <a:lstStyle/>
          <a:p>
            <a:r>
              <a:rPr lang="en-US"/>
              <a:t>Sent to Kelly.</a:t>
            </a:r>
          </a:p>
        </p188:txBody>
      </p188:reply>
      <p188:reply id="{CFC883D5-8319-4AE5-82C3-5EE6CAD64AE6}" authorId="{3FC63045-C0BC-4968-36A2-2A82723D265F}" created="2024-03-08T23:48:15.598">
        <p188:txBody>
          <a:bodyPr/>
          <a:lstStyle/>
          <a:p>
            <a:r>
              <a:rPr lang="en-US"/>
              <a:t>And Kay</a:t>
            </a:r>
          </a:p>
        </p188:txBody>
      </p188:reply>
      <p188:reply id="{93840C5F-0B6A-4E68-BDE1-F15818FF82D2}" authorId="{3FC63045-C0BC-4968-36A2-2A82723D265F}" created="2024-03-09T00:01:31.935">
        <p188:txBody>
          <a:bodyPr/>
          <a:lstStyle/>
          <a:p>
            <a:r>
              <a:rPr lang="en-US"/>
              <a:t>Missing phone, fax and emails if any as well as any forms providers need to complete.</a:t>
            </a:r>
          </a:p>
        </p188:txBody>
      </p188:reply>
      <p188:reply id="{151677BB-0419-49F7-8445-8F14CC9E0527}" authorId="{3FC63045-C0BC-4968-36A2-2A82723D265F}" created="2024-03-09T00:03:50.508">
        <p188:txBody>
          <a:bodyPr/>
          <a:lstStyle/>
          <a:p>
            <a:r>
              <a:rPr lang="en-US"/>
              <a:t>Kay confirmed.</a:t>
            </a:r>
          </a:p>
        </p188:txBody>
      </p188:reply>
    </p188:replyLst>
    <p188:txBody>
      <a:bodyPr/>
      <a:lstStyle/>
      <a:p>
        <a:r>
          <a:rPr lang="en-US"/>
          <a:t>Highlight codes and process.</a:t>
        </a:r>
      </a:p>
    </p188:txBody>
  </p188:cm>
</p188:cmLst>
</file>

<file path=ppt/comments/modernComment_681_1638C0B8.xml><?xml version="1.0" encoding="utf-8"?>
<p188:cmLst xmlns:a="http://schemas.openxmlformats.org/drawingml/2006/main" xmlns:r="http://schemas.openxmlformats.org/officeDocument/2006/relationships" xmlns:p188="http://schemas.microsoft.com/office/powerpoint/2018/8/main">
  <p188:cm id="{36195B4D-C740-4697-93D5-E1118E182792}" authorId="{3FC63045-C0BC-4968-36A2-2A82723D265F}" created="2024-03-08T23:44:19.823">
    <ac:deMkLst xmlns:ac="http://schemas.microsoft.com/office/drawing/2013/main/command">
      <pc:docMk xmlns:pc="http://schemas.microsoft.com/office/powerpoint/2013/main/command"/>
      <pc:sldMk xmlns:pc="http://schemas.microsoft.com/office/powerpoint/2013/main/command" cId="372818104" sldId="1665"/>
      <ac:spMk id="7" creationId="{78DA17D5-DE80-850B-006A-33F146988B42}"/>
    </ac:deMkLst>
    <p188:txBody>
      <a:bodyPr/>
      <a:lstStyle/>
      <a:p>
        <a:r>
          <a:rPr lang="en-US"/>
          <a:t>Anna confirmed.</a:t>
        </a:r>
      </a:p>
    </p188:txBody>
  </p188:cm>
</p188:cmLst>
</file>

<file path=ppt/comments/modernComment_682_D5731437.xml><?xml version="1.0" encoding="utf-8"?>
<p188:cmLst xmlns:a="http://schemas.openxmlformats.org/drawingml/2006/main" xmlns:r="http://schemas.openxmlformats.org/officeDocument/2006/relationships" xmlns:p188="http://schemas.microsoft.com/office/powerpoint/2018/8/main">
  <p188:cm id="{E52D030B-A9BD-4805-9842-84566A3D5261}" authorId="{3FC63045-C0BC-4968-36A2-2A82723D265F}" created="2024-03-08T23:44:34.785">
    <pc:sldMkLst xmlns:pc="http://schemas.microsoft.com/office/powerpoint/2013/main/command">
      <pc:docMk/>
      <pc:sldMk cId="3581088823" sldId="1666"/>
    </pc:sldMkLst>
    <p188:txBody>
      <a:bodyPr/>
      <a:lstStyle/>
      <a:p>
        <a:r>
          <a:rPr lang="en-US"/>
          <a:t>Anna confirmed.</a:t>
        </a:r>
      </a:p>
    </p188:txBody>
  </p188:cm>
</p188:cmLst>
</file>

<file path=ppt/comments/modernComment_683_3D3B4334.xml><?xml version="1.0" encoding="utf-8"?>
<p188:cmLst xmlns:a="http://schemas.openxmlformats.org/drawingml/2006/main" xmlns:r="http://schemas.openxmlformats.org/officeDocument/2006/relationships" xmlns:p188="http://schemas.microsoft.com/office/powerpoint/2018/8/main">
  <p188:cm id="{1B47992C-BFE4-4EEE-8EF1-5E52EB9D2BAA}" authorId="{3FC63045-C0BC-4968-36A2-2A82723D265F}" created="2024-03-08T23:30:35.971">
    <pc:sldMkLst xmlns:pc="http://schemas.microsoft.com/office/powerpoint/2013/main/command">
      <pc:docMk/>
      <pc:sldMk cId="1027294004" sldId="1667"/>
    </pc:sldMkLst>
    <p188:txBody>
      <a:bodyPr/>
      <a:lstStyle/>
      <a:p>
        <a:r>
          <a:rPr lang="en-US"/>
          <a:t>Suki confirmed slides.</a:t>
        </a:r>
      </a:p>
    </p188:txBody>
  </p188:cm>
</p188:cmLst>
</file>

<file path=ppt/comments/modernComment_685_281A6B91.xml><?xml version="1.0" encoding="utf-8"?>
<p188:cmLst xmlns:a="http://schemas.openxmlformats.org/drawingml/2006/main" xmlns:r="http://schemas.openxmlformats.org/officeDocument/2006/relationships" xmlns:p188="http://schemas.microsoft.com/office/powerpoint/2018/8/main">
  <p188:cm id="{655993EA-9CC1-4BB0-938A-22D543A23830}" authorId="{3FC63045-C0BC-4968-36A2-2A82723D265F}" created="2024-03-06T22:24:06.708">
    <pc:sldMkLst xmlns:pc="http://schemas.microsoft.com/office/powerpoint/2013/main/command">
      <pc:docMk/>
      <pc:sldMk cId="3347467828" sldId="1628"/>
    </pc:sldMkLst>
    <p188:txBody>
      <a:bodyPr/>
      <a:lstStyle/>
      <a:p>
        <a:r>
          <a:rPr lang="en-US"/>
          <a:t>Work with Chantal for verbiage on overall Quality/Risk Adjustment.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7A5C6-490D-4331-A5C8-0D7222A9A201}" type="datetimeFigureOut">
              <a:rPr lang="en-US" smtClean="0"/>
              <a:t>5/8/2024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61E56-E6E7-472B-A11F-791BC9942F07}" type="slidenum">
              <a:rPr lang="en-US" smtClean="0"/>
              <a:t>‹#›</a:t>
            </a:fld>
            <a:endParaRPr lang="en-US" dirty="0"/>
          </a:p>
        </p:txBody>
      </p:sp>
    </p:spTree>
    <p:extLst>
      <p:ext uri="{BB962C8B-B14F-4D97-AF65-F5344CB8AC3E}">
        <p14:creationId xmlns:p14="http://schemas.microsoft.com/office/powerpoint/2010/main" val="344946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00B6DE"/>
              </a:buClr>
            </a:pPr>
            <a:r>
              <a:rPr lang="en-US" altLang="en-US"/>
              <a:t>Portal Link:</a:t>
            </a:r>
          </a:p>
          <a:p>
            <a:pPr>
              <a:spcAft>
                <a:spcPts val="600"/>
              </a:spcAft>
              <a:buClr>
                <a:srgbClr val="00B6DE"/>
              </a:buClr>
            </a:pPr>
            <a:endParaRPr lang="en-US" altLang="en-US"/>
          </a:p>
          <a:p>
            <a:pPr>
              <a:spcAft>
                <a:spcPts val="600"/>
              </a:spcAft>
              <a:buClr>
                <a:srgbClr val="00B6DE"/>
              </a:buClr>
            </a:pPr>
            <a:endParaRPr lang="en-US" altLang="en-US"/>
          </a:p>
          <a:p>
            <a:pPr>
              <a:spcAft>
                <a:spcPts val="600"/>
              </a:spcAft>
              <a:buClr>
                <a:srgbClr val="00B6DE"/>
              </a:buClr>
            </a:pPr>
            <a:r>
              <a:rPr lang="en-US" altLang="en-US"/>
              <a:t>www.vnsny.org/for-healthcare-professionals/physician-web-portal/hchb-provider-link/</a:t>
            </a:r>
          </a:p>
          <a:p>
            <a:pPr>
              <a:spcAft>
                <a:spcPts val="600"/>
              </a:spcAft>
              <a:buClr>
                <a:srgbClr val="00B6DE"/>
              </a:buClr>
            </a:pPr>
            <a:endParaRPr lang="en-US" altLang="en-US"/>
          </a:p>
          <a:p>
            <a:endParaRPr lang="en-GB"/>
          </a:p>
        </p:txBody>
      </p:sp>
      <p:sp>
        <p:nvSpPr>
          <p:cNvPr id="4" name="Slide Number Placeholder 3"/>
          <p:cNvSpPr>
            <a:spLocks noGrp="1"/>
          </p:cNvSpPr>
          <p:nvPr>
            <p:ph type="sldNum" sz="quarter" idx="5"/>
          </p:nvPr>
        </p:nvSpPr>
        <p:spPr/>
        <p:txBody>
          <a:bodyPr/>
          <a:lstStyle/>
          <a:p>
            <a:fld id="{E1510594-31F9-4E10-9AB8-98090C0062C1}" type="slidenum">
              <a:rPr lang="en-US" smtClean="0"/>
              <a:pPr/>
              <a:t>13</a:t>
            </a:fld>
            <a:endParaRPr lang="en-US"/>
          </a:p>
        </p:txBody>
      </p:sp>
    </p:spTree>
    <p:extLst>
      <p:ext uri="{BB962C8B-B14F-4D97-AF65-F5344CB8AC3E}">
        <p14:creationId xmlns:p14="http://schemas.microsoft.com/office/powerpoint/2010/main" val="225250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a:effectLst/>
                <a:latin typeface="Arial" panose="020B0604020202020204" pitchFamily="34" charset="0"/>
                <a:ea typeface="Arial" panose="020B0604020202020204" pitchFamily="34" charset="0"/>
                <a:cs typeface="Arial" panose="020B0604020202020204" pitchFamily="34" charset="0"/>
              </a:rPr>
              <a:t>&gt; </a:t>
            </a:r>
            <a:r>
              <a:rPr lang="en-US" sz="1200" kern="10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a:effectLst/>
              <a:latin typeface="Arial" panose="020B0604020202020204" pitchFamily="34" charset="0"/>
              <a:ea typeface="Arial" panose="020B0604020202020204" pitchFamily="34" charset="0"/>
              <a:cs typeface="Arial" panose="020B0604020202020204" pitchFamily="34" charset="0"/>
            </a:endParaRPr>
          </a:p>
          <a:p>
            <a:endParaRPr lang="en-US"/>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a:effectLst/>
                <a:latin typeface="Arial" panose="020B0604020202020204" pitchFamily="34" charset="0"/>
                <a:ea typeface="Arial" panose="020B0604020202020204" pitchFamily="34" charset="0"/>
                <a:cs typeface="Arial" panose="020B0604020202020204" pitchFamily="34" charset="0"/>
              </a:rPr>
            </a:br>
            <a:r>
              <a:rPr lang="en-US" sz="1200" b="1" kern="10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72037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71460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25929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dirty="0">
                <a:solidFill>
                  <a:schemeClr val="tx1"/>
                </a:solidFill>
              </a:rPr>
              <a:t>For this reason, we’d like to share important information regarding your electronic claim submission, eligibility status verification, electronic remittance advice, and claim status verification</a:t>
            </a:r>
            <a:endParaRPr lang="en-US" dirty="0"/>
          </a:p>
        </p:txBody>
      </p:sp>
      <p:sp>
        <p:nvSpPr>
          <p:cNvPr id="4" name="Slide Number Placeholder 3"/>
          <p:cNvSpPr>
            <a:spLocks noGrp="1"/>
          </p:cNvSpPr>
          <p:nvPr>
            <p:ph type="sldNum" sz="quarter" idx="5"/>
          </p:nvPr>
        </p:nvSpPr>
        <p:spPr/>
        <p:txBody>
          <a:bodyPr/>
          <a:lstStyle/>
          <a:p>
            <a:fld id="{6D861E56-E6E7-472B-A11F-791BC9942F07}" type="slidenum">
              <a:rPr lang="en-US" smtClean="0"/>
              <a:t>33</a:t>
            </a:fld>
            <a:endParaRPr lang="en-US"/>
          </a:p>
        </p:txBody>
      </p:sp>
    </p:spTree>
    <p:extLst>
      <p:ext uri="{BB962C8B-B14F-4D97-AF65-F5344CB8AC3E}">
        <p14:creationId xmlns:p14="http://schemas.microsoft.com/office/powerpoint/2010/main" val="12345742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9.sv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Master" Target="../slideMasters/slideMaster1.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1.png"/><Relationship Id="rId11"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19.svg"/><Relationship Id="rId4" Type="http://schemas.openxmlformats.org/officeDocument/2006/relationships/oleObject" Target="../embeddings/oleObject3.bin"/><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12" Type="http://schemas.openxmlformats.org/officeDocument/2006/relationships/image" Target="../media/image12.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6.svg"/><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2C63BD-2563-4C3E-AE50-FD0AFCC146A3}"/>
              </a:ext>
            </a:extLst>
          </p:cNvPr>
          <p:cNvSpPr/>
          <p:nvPr userDrawn="1"/>
        </p:nvSpPr>
        <p:spPr>
          <a:xfrm>
            <a:off x="-12699" y="-11113"/>
            <a:ext cx="12204699" cy="6869113"/>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 Here, Max 3 Lines, Arial, White, Bold, Size 54,</a:t>
            </a:r>
            <a:br>
              <a:rPr lang="en-US" dirty="0"/>
            </a:br>
            <a:r>
              <a:rPr lang="en-US" dirty="0"/>
              <a:t>Title Case</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accent1"/>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dirty="0"/>
              <a:t>Name or subtitle here, 1 line, Arial, cyan,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bg1"/>
                </a:solidFill>
              </a:defRPr>
            </a:lvl1pPr>
          </a:lstStyle>
          <a:p>
            <a:r>
              <a:rPr lang="en-US" dirty="0"/>
              <a:t>Click here to </a:t>
            </a:r>
            <a:br>
              <a:rPr lang="en-US" dirty="0"/>
            </a:br>
            <a:r>
              <a:rPr lang="en-US" dirty="0"/>
              <a:t>insert partner </a:t>
            </a:r>
            <a:br>
              <a:rPr lang="en-US" dirty="0"/>
            </a:br>
            <a:r>
              <a:rPr lang="en-US" dirty="0"/>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dirty="0"/>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bg1"/>
                </a:solidFill>
              </a:defRPr>
            </a:lvl1pPr>
          </a:lstStyle>
          <a:p>
            <a:endParaRPr lang="en-US" dirty="0"/>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5189985" y="5278364"/>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flipH="1">
            <a:off x="9680363" y="-8402"/>
            <a:ext cx="2511726" cy="2536964"/>
          </a:xfrm>
          <a:prstGeom prst="rect">
            <a:avLst/>
          </a:prstGeom>
        </p:spPr>
      </p:pic>
      <p:pic>
        <p:nvPicPr>
          <p:cNvPr id="25" name="Picture 24">
            <a:extLst>
              <a:ext uri="{FF2B5EF4-FFF2-40B4-BE49-F238E27FC236}">
                <a16:creationId xmlns:a16="http://schemas.microsoft.com/office/drawing/2014/main" id="{339226B4-7832-346C-CFD9-9DF660F59CA9}"/>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9747250" y="5730875"/>
            <a:ext cx="2025650" cy="739776"/>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dirty="0"/>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21448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dirty="0"/>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8" name="Text Placeholder 13">
            <a:extLst>
              <a:ext uri="{FF2B5EF4-FFF2-40B4-BE49-F238E27FC236}">
                <a16:creationId xmlns:a16="http://schemas.microsoft.com/office/drawing/2014/main" id="{16DD26E8-421B-40C8-B381-6744C1E93BBC}"/>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0" name="Footer Placeholder 19">
            <a:extLst>
              <a:ext uri="{FF2B5EF4-FFF2-40B4-BE49-F238E27FC236}">
                <a16:creationId xmlns:a16="http://schemas.microsoft.com/office/drawing/2014/main" id="{AA24BD8D-DF13-4031-99CB-3A436A3CF372}"/>
              </a:ext>
            </a:extLst>
          </p:cNvPr>
          <p:cNvSpPr>
            <a:spLocks noGrp="1"/>
          </p:cNvSpPr>
          <p:nvPr>
            <p:ph type="ftr" sz="quarter" idx="21"/>
          </p:nvPr>
        </p:nvSpPr>
        <p:spPr/>
        <p:txBody>
          <a:bodyPr/>
          <a:lstStyle>
            <a:lvl1pPr>
              <a:defRPr>
                <a:solidFill>
                  <a:srgbClr val="EF5EAE"/>
                </a:solidFill>
              </a:defRPr>
            </a:lvl1pPr>
          </a:lstStyle>
          <a:p>
            <a:r>
              <a:rPr lang="en-US" dirty="0"/>
              <a:t>© Copyright 2023 VNS Health. All rights reserved.</a:t>
            </a:r>
          </a:p>
        </p:txBody>
      </p:sp>
      <p:sp>
        <p:nvSpPr>
          <p:cNvPr id="21" name="Slide Number Placeholder 20">
            <a:extLst>
              <a:ext uri="{FF2B5EF4-FFF2-40B4-BE49-F238E27FC236}">
                <a16:creationId xmlns:a16="http://schemas.microsoft.com/office/drawing/2014/main" id="{64AE914E-411A-49BF-9C22-EEF2AC2774E8}"/>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6351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4" name="Text Placeholder 13">
            <a:extLst>
              <a:ext uri="{FF2B5EF4-FFF2-40B4-BE49-F238E27FC236}">
                <a16:creationId xmlns:a16="http://schemas.microsoft.com/office/drawing/2014/main" id="{502555B1-4B4E-4C93-B9A3-8EA234A66B56}"/>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5" name="Footer Placeholder 14">
            <a:extLst>
              <a:ext uri="{FF2B5EF4-FFF2-40B4-BE49-F238E27FC236}">
                <a16:creationId xmlns:a16="http://schemas.microsoft.com/office/drawing/2014/main" id="{7F9C6A6A-B8B6-40FF-9C43-BC952B9E9E01}"/>
              </a:ext>
            </a:extLst>
          </p:cNvPr>
          <p:cNvSpPr>
            <a:spLocks noGrp="1"/>
          </p:cNvSpPr>
          <p:nvPr>
            <p:ph type="ftr" sz="quarter" idx="21"/>
          </p:nvPr>
        </p:nvSpPr>
        <p:spPr/>
        <p:txBody>
          <a:bodyPr/>
          <a:lstStyle>
            <a:lvl1pPr>
              <a:defRPr>
                <a:solidFill>
                  <a:srgbClr val="80DAF2"/>
                </a:solidFill>
              </a:defRPr>
            </a:lvl1pPr>
          </a:lstStyle>
          <a:p>
            <a:r>
              <a:rPr lang="en-US" dirty="0"/>
              <a:t>© Copyright 2023 VNS Health. All rights reserved.</a:t>
            </a:r>
          </a:p>
        </p:txBody>
      </p:sp>
      <p:sp>
        <p:nvSpPr>
          <p:cNvPr id="18" name="Slide Number Placeholder 17">
            <a:extLst>
              <a:ext uri="{FF2B5EF4-FFF2-40B4-BE49-F238E27FC236}">
                <a16:creationId xmlns:a16="http://schemas.microsoft.com/office/drawing/2014/main" id="{6F1D8581-D677-48ED-8313-76046DA7A93F}"/>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31598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ima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D6ED4BA-86BB-4C96-BE47-421AEE445881}"/>
              </a:ext>
            </a:extLst>
          </p:cNvPr>
          <p:cNvGrpSpPr/>
          <p:nvPr userDrawn="1"/>
        </p:nvGrpSpPr>
        <p:grpSpPr>
          <a:xfrm>
            <a:off x="0" y="0"/>
            <a:ext cx="12192000" cy="3429000"/>
            <a:chOff x="0" y="-5087"/>
            <a:chExt cx="12192000" cy="3429000"/>
          </a:xfrm>
        </p:grpSpPr>
        <p:sp>
          <p:nvSpPr>
            <p:cNvPr id="8" name="Rectangle 7">
              <a:extLst>
                <a:ext uri="{FF2B5EF4-FFF2-40B4-BE49-F238E27FC236}">
                  <a16:creationId xmlns:a16="http://schemas.microsoft.com/office/drawing/2014/main" id="{434A3CC3-D3FE-4B5B-B5BF-A18D67720597}"/>
                </a:ext>
              </a:extLst>
            </p:cNvPr>
            <p:cNvSpPr>
              <a:spLocks/>
            </p:cNvSpPr>
            <p:nvPr userDrawn="1"/>
          </p:nvSpPr>
          <p:spPr>
            <a:xfrm>
              <a:off x="0" y="-5087"/>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descr="A picture containing text, clipart&#10;&#10;Description automatically generated">
              <a:extLst>
                <a:ext uri="{FF2B5EF4-FFF2-40B4-BE49-F238E27FC236}">
                  <a16:creationId xmlns:a16="http://schemas.microsoft.com/office/drawing/2014/main" id="{E1CD8DED-934E-46F5-8DAA-712D43D1547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1158"/>
              <a:ext cx="1425575" cy="389735"/>
            </a:xfrm>
            <a:prstGeom prst="rect">
              <a:avLst/>
            </a:prstGeom>
          </p:spPr>
        </p:pic>
      </p:grpSp>
      <p:pic>
        <p:nvPicPr>
          <p:cNvPr id="11" name="Graphic 10">
            <a:extLst>
              <a:ext uri="{FF2B5EF4-FFF2-40B4-BE49-F238E27FC236}">
                <a16:creationId xmlns:a16="http://schemas.microsoft.com/office/drawing/2014/main" id="{6A3A394E-6A0C-419A-88E9-60A03C398D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a:xfrm>
            <a:off x="2193925" y="1295400"/>
            <a:ext cx="3278641" cy="2075996"/>
          </a:xfrm>
        </p:spPr>
        <p:txBody>
          <a:bodyPr>
            <a:normAutofit/>
          </a:bodyPr>
          <a:lstStyle>
            <a:lvl1pPr algn="r">
              <a:defRPr sz="2800"/>
            </a:lvl1pPr>
          </a:lstStyle>
          <a:p>
            <a:r>
              <a:rPr lang="en-US" dirty="0"/>
              <a:t>Title Here, Max 3 Lines, Title Case, Bold, White, 28</a:t>
            </a:r>
          </a:p>
        </p:txBody>
      </p:sp>
      <p:sp>
        <p:nvSpPr>
          <p:cNvPr id="12" name="Picture Placeholder 15">
            <a:extLst>
              <a:ext uri="{FF2B5EF4-FFF2-40B4-BE49-F238E27FC236}">
                <a16:creationId xmlns:a16="http://schemas.microsoft.com/office/drawing/2014/main" id="{1C8594FB-1CA3-48E2-AA05-46D537A614FD}"/>
              </a:ext>
            </a:extLst>
          </p:cNvPr>
          <p:cNvSpPr>
            <a:spLocks noGrp="1"/>
          </p:cNvSpPr>
          <p:nvPr>
            <p:ph type="pic" sz="quarter" idx="17" hasCustomPrompt="1"/>
          </p:nvPr>
        </p:nvSpPr>
        <p:spPr>
          <a:xfrm>
            <a:off x="6149975" y="825981"/>
            <a:ext cx="4625975" cy="5220808"/>
          </a:xfrm>
        </p:spPr>
        <p:txBody>
          <a:bodyPr bIns="1620000" anchor="b">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5" name="Text Placeholder 13">
            <a:extLst>
              <a:ext uri="{FF2B5EF4-FFF2-40B4-BE49-F238E27FC236}">
                <a16:creationId xmlns:a16="http://schemas.microsoft.com/office/drawing/2014/main" id="{C01BBBDA-C5D1-4513-9D81-547F12F77FDB}"/>
              </a:ext>
            </a:extLst>
          </p:cNvPr>
          <p:cNvSpPr>
            <a:spLocks noGrp="1"/>
          </p:cNvSpPr>
          <p:nvPr>
            <p:ph type="body" sz="quarter" idx="20" hasCustomPrompt="1"/>
          </p:nvPr>
        </p:nvSpPr>
        <p:spPr>
          <a:xfrm>
            <a:off x="3403600" y="6396038"/>
            <a:ext cx="7253288" cy="244475"/>
          </a:xfrm>
        </p:spPr>
        <p:txBody>
          <a:bodyPr anchor="ctr">
            <a:normAutofit/>
          </a:bodyPr>
          <a:lstStyle>
            <a:lvl1pPr marL="0" indent="0">
              <a:lnSpc>
                <a:spcPct val="100000"/>
              </a:lnSpc>
              <a:spcBef>
                <a:spcPts val="0"/>
              </a:spcBef>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3386A9C2-BE19-4BE0-9636-2139D02ADD27}"/>
              </a:ext>
            </a:extLst>
          </p:cNvPr>
          <p:cNvSpPr>
            <a:spLocks noGrp="1"/>
          </p:cNvSpPr>
          <p:nvPr>
            <p:ph type="ftr" sz="quarter" idx="22"/>
          </p:nvPr>
        </p:nvSpPr>
        <p:spPr/>
        <p:txBody>
          <a:bodyPr/>
          <a:lstStyle>
            <a:lvl1pPr>
              <a:defRPr>
                <a:solidFill>
                  <a:srgbClr val="739AB6"/>
                </a:solidFill>
              </a:defRPr>
            </a:lvl1pPr>
          </a:lstStyle>
          <a:p>
            <a:r>
              <a:rPr lang="en-US" dirty="0"/>
              <a:t>© Copyright 2023 VNS Health. All rights reserved.</a:t>
            </a:r>
          </a:p>
        </p:txBody>
      </p:sp>
      <p:sp>
        <p:nvSpPr>
          <p:cNvPr id="20" name="Slide Number Placeholder 19">
            <a:extLst>
              <a:ext uri="{FF2B5EF4-FFF2-40B4-BE49-F238E27FC236}">
                <a16:creationId xmlns:a16="http://schemas.microsoft.com/office/drawing/2014/main" id="{8B24D92E-9A41-40A8-BA3D-C367E59AA652}"/>
              </a:ext>
            </a:extLst>
          </p:cNvPr>
          <p:cNvSpPr>
            <a:spLocks noGrp="1"/>
          </p:cNvSpPr>
          <p:nvPr>
            <p:ph type="sldNum" sz="quarter" idx="23"/>
          </p:nvPr>
        </p:nvSpPr>
        <p:spPr/>
        <p:txBody>
          <a:bodyPr/>
          <a:lstStyle/>
          <a:p>
            <a:fld id="{66A3101B-02DE-4DBE-A52F-35092CF47DF2}" type="slidenum">
              <a:rPr lang="en-US" smtClean="0"/>
              <a:pPr/>
              <a:t>‹#›</a:t>
            </a:fld>
            <a:endParaRPr lang="en-US" dirty="0"/>
          </a:p>
        </p:txBody>
      </p:sp>
      <p:sp>
        <p:nvSpPr>
          <p:cNvPr id="4" name="Text Placeholder 3">
            <a:extLst>
              <a:ext uri="{FF2B5EF4-FFF2-40B4-BE49-F238E27FC236}">
                <a16:creationId xmlns:a16="http://schemas.microsoft.com/office/drawing/2014/main" id="{4C70ED70-3A65-460F-8528-5C17B7FDC3A1}"/>
              </a:ext>
            </a:extLst>
          </p:cNvPr>
          <p:cNvSpPr>
            <a:spLocks noGrp="1"/>
          </p:cNvSpPr>
          <p:nvPr>
            <p:ph type="body" sz="quarter" idx="24" hasCustomPrompt="1"/>
          </p:nvPr>
        </p:nvSpPr>
        <p:spPr>
          <a:xfrm>
            <a:off x="2193925" y="3671888"/>
            <a:ext cx="3295650" cy="2374900"/>
          </a:xfrm>
        </p:spPr>
        <p:txBody>
          <a:bodyPr>
            <a:normAutofit/>
          </a:bodyPr>
          <a:lstStyle>
            <a:lvl1pPr marL="0" indent="0" algn="r">
              <a:buNone/>
              <a:defRPr sz="14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Slide subtitle text or quotations here, maximum of 10 lines.</a:t>
            </a:r>
          </a:p>
          <a:p>
            <a:pPr lvl="0"/>
            <a:r>
              <a:rPr lang="en-US" dirty="0"/>
              <a:t>Sentence case, Arial, dark blue, 14</a:t>
            </a:r>
          </a:p>
        </p:txBody>
      </p:sp>
    </p:spTree>
    <p:custDataLst>
      <p:tags r:id="rId1"/>
    </p:custDataLst>
    <p:extLst>
      <p:ext uri="{BB962C8B-B14F-4D97-AF65-F5344CB8AC3E}">
        <p14:creationId xmlns:p14="http://schemas.microsoft.com/office/powerpoint/2010/main" val="41206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388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000"/>
            <a:ext cx="9229725" cy="484188"/>
          </a:xfrm>
        </p:spPr>
        <p:txBody>
          <a:bodyPr/>
          <a:lstStyle>
            <a:lvl1pPr algn="l">
              <a:defRPr>
                <a:solidFill>
                  <a:schemeClr val="bg1"/>
                </a:solidFill>
              </a:defRPr>
            </a:lvl1pPr>
          </a:lstStyle>
          <a:p>
            <a:r>
              <a:rPr lang="en-US" dirty="0"/>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745824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dirty="0"/>
              <a:t>Title Here, Max 1 Lines, Capitalize,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4167221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2973F-91ED-4A96-AABD-D7999BEE671B}"/>
              </a:ext>
            </a:extLst>
          </p:cNvPr>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Questions &amp; Answers  </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5" name="Picture 24">
            <a:extLst>
              <a:ext uri="{FF2B5EF4-FFF2-40B4-BE49-F238E27FC236}">
                <a16:creationId xmlns:a16="http://schemas.microsoft.com/office/drawing/2014/main" id="{C6C2F988-2AE8-59B8-12A1-714FD8B90D2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dirty="0"/>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Graphic 18">
            <a:extLst>
              <a:ext uri="{FF2B5EF4-FFF2-40B4-BE49-F238E27FC236}">
                <a16:creationId xmlns:a16="http://schemas.microsoft.com/office/drawing/2014/main" id="{CEC8E8AD-AC4B-20AC-465D-7F8EE612860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209251" y="-266362"/>
            <a:ext cx="538924" cy="1079500"/>
          </a:xfrm>
          <a:prstGeom prst="rect">
            <a:avLst/>
          </a:prstGeom>
        </p:spPr>
      </p:pic>
      <p:pic>
        <p:nvPicPr>
          <p:cNvPr id="20" name="Graphic 19">
            <a:extLst>
              <a:ext uri="{FF2B5EF4-FFF2-40B4-BE49-F238E27FC236}">
                <a16:creationId xmlns:a16="http://schemas.microsoft.com/office/drawing/2014/main" id="{AFAF61D2-BE92-8942-76A8-C8F2C8C224CF}"/>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6" y="4249057"/>
            <a:ext cx="538924" cy="1079500"/>
          </a:xfrm>
          <a:prstGeom prst="rect">
            <a:avLst/>
          </a:prstGeom>
        </p:spPr>
      </p:pic>
      <p:pic>
        <p:nvPicPr>
          <p:cNvPr id="21" name="Graphic 20">
            <a:extLst>
              <a:ext uri="{FF2B5EF4-FFF2-40B4-BE49-F238E27FC236}">
                <a16:creationId xmlns:a16="http://schemas.microsoft.com/office/drawing/2014/main" id="{81CE572A-998E-6F5C-1C7E-19D655B52B9F}"/>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3570738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0CFEAA-B86E-2768-037C-5A59EE33E400}"/>
              </a:ext>
            </a:extLst>
          </p:cNvPr>
          <p:cNvGraphicFramePr>
            <a:graphicFrameLocks noChangeAspect="1"/>
          </p:cNvGraphicFramePr>
          <p:nvPr userDrawn="1">
            <p:custDataLst>
              <p:tags r:id="rId2"/>
            </p:custDataLst>
            <p:extLst>
              <p:ext uri="{D42A27DB-BD31-4B8C-83A1-F6EECF244321}">
                <p14:modId xmlns:p14="http://schemas.microsoft.com/office/powerpoint/2010/main" val="2351017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4A0CFEAA-B86E-2768-037C-5A59EE33E4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Only Use White Closing Slide if Printing: Thank you / Q&amp;A</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0" name="Picture 19" descr="Logo&#10;&#10;Description automatically generated">
            <a:extLst>
              <a:ext uri="{FF2B5EF4-FFF2-40B4-BE49-F238E27FC236}">
                <a16:creationId xmlns:a16="http://schemas.microsoft.com/office/drawing/2014/main" id="{92BC99C5-52CE-BBC0-2E32-69EDD1EB5E8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6350" cap="flat">
              <a:solidFill>
                <a:schemeClr val="bg1"/>
              </a:solidFill>
              <a:prstDash val="solid"/>
              <a:miter/>
            </a:ln>
          </p:spPr>
          <p:txBody>
            <a:bodyPr rtlCol="0" anchor="ctr"/>
            <a:lstStyle/>
            <a:p>
              <a:endParaRPr lang="en-US" dirty="0"/>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9" name="Graphic 48">
            <a:extLst>
              <a:ext uri="{FF2B5EF4-FFF2-40B4-BE49-F238E27FC236}">
                <a16:creationId xmlns:a16="http://schemas.microsoft.com/office/drawing/2014/main" id="{15A24379-CB36-588A-E050-8CAD67A50833}"/>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7209251" y="-274675"/>
            <a:ext cx="538924" cy="1079500"/>
          </a:xfrm>
          <a:prstGeom prst="rect">
            <a:avLst/>
          </a:prstGeom>
        </p:spPr>
      </p:pic>
      <p:pic>
        <p:nvPicPr>
          <p:cNvPr id="50" name="Graphic 49">
            <a:extLst>
              <a:ext uri="{FF2B5EF4-FFF2-40B4-BE49-F238E27FC236}">
                <a16:creationId xmlns:a16="http://schemas.microsoft.com/office/drawing/2014/main" id="{C2A7B750-FD76-DD4B-EB63-CE9126A98DC8}"/>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6" y="4249057"/>
            <a:ext cx="538924" cy="1079500"/>
          </a:xfrm>
          <a:prstGeom prst="rect">
            <a:avLst/>
          </a:prstGeom>
        </p:spPr>
      </p:pic>
      <p:pic>
        <p:nvPicPr>
          <p:cNvPr id="51" name="Graphic 50">
            <a:extLst>
              <a:ext uri="{FF2B5EF4-FFF2-40B4-BE49-F238E27FC236}">
                <a16:creationId xmlns:a16="http://schemas.microsoft.com/office/drawing/2014/main" id="{8BEB5E4C-28CD-C372-1051-E029DD1EBED0}"/>
              </a:ext>
            </a:extLst>
          </p:cNvPr>
          <p:cNvPicPr>
            <a:picLocks noChangeAspect="1"/>
          </p:cNvPicPr>
          <p:nvPr userDrawn="1"/>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1160964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6BE5AEA-7073-B471-EC60-4BD8CC2CC8F0}"/>
              </a:ext>
            </a:extLst>
          </p:cNvPr>
          <p:cNvGraphicFramePr>
            <a:graphicFrameLocks noChangeAspect="1"/>
          </p:cNvGraphicFramePr>
          <p:nvPr userDrawn="1">
            <p:custDataLst>
              <p:tags r:id="rId2"/>
            </p:custDataLst>
            <p:extLst>
              <p:ext uri="{D42A27DB-BD31-4B8C-83A1-F6EECF244321}">
                <p14:modId xmlns:p14="http://schemas.microsoft.com/office/powerpoint/2010/main" val="1568822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6BE5AEA-7073-B471-EC60-4BD8CC2CC8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Logo&#10;&#10;Description automatically generated">
            <a:extLst>
              <a:ext uri="{FF2B5EF4-FFF2-40B4-BE49-F238E27FC236}">
                <a16:creationId xmlns:a16="http://schemas.microsoft.com/office/drawing/2014/main" id="{8D9B508C-73BB-57E7-6B4E-7ABD3F74E45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9747250" y="5730842"/>
            <a:ext cx="2025650" cy="739842"/>
          </a:xfrm>
          <a:prstGeom prst="rect">
            <a:avLst/>
          </a:prstGeom>
        </p:spPr>
      </p:pic>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tx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Only Use White Title </a:t>
            </a:r>
            <a:br>
              <a:rPr lang="en-US" dirty="0"/>
            </a:br>
            <a:r>
              <a:rPr lang="en-US" dirty="0"/>
              <a:t>Slide When Printing: </a:t>
            </a:r>
            <a:br>
              <a:rPr lang="en-US" dirty="0"/>
            </a:br>
            <a:r>
              <a:rPr lang="en-US" dirty="0"/>
              <a:t>Max 3 Lines, Arial, Bold</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tx2"/>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dirty="0"/>
              <a:t>Name or subtitle here, 1 line, Arial, dark blue,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tx2"/>
                </a:solidFill>
              </a:defRPr>
            </a:lvl1pPr>
          </a:lstStyle>
          <a:p>
            <a:r>
              <a:rPr lang="en-US" dirty="0"/>
              <a:t>Click here to </a:t>
            </a:r>
            <a:br>
              <a:rPr lang="en-US" dirty="0"/>
            </a:br>
            <a:r>
              <a:rPr lang="en-US" dirty="0"/>
              <a:t>insert partner </a:t>
            </a:r>
            <a:br>
              <a:rPr lang="en-US" dirty="0"/>
            </a:br>
            <a:r>
              <a:rPr lang="en-US" dirty="0"/>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dirty="0"/>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tx2"/>
                </a:solidFill>
              </a:defRPr>
            </a:lvl1pPr>
          </a:lstStyle>
          <a:p>
            <a:endParaRPr lang="en-US" dirty="0"/>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5189985" y="5283126"/>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49575"/>
          <a:stretch/>
        </p:blipFill>
        <p:spPr>
          <a:xfrm flipH="1">
            <a:off x="9680363" y="-8402"/>
            <a:ext cx="2511726" cy="2536964"/>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3175" cap="flat">
              <a:solidFill>
                <a:schemeClr val="bg1"/>
              </a:solidFill>
              <a:prstDash val="solid"/>
              <a:miter/>
            </a:ln>
          </p:spPr>
          <p:txBody>
            <a:bodyPr rtlCol="0" anchor="ctr"/>
            <a:lstStyle/>
            <a:p>
              <a:endParaRPr lang="en-US" dirty="0"/>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465423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p:txBody>
          <a:bodyPr/>
          <a:lstStyle>
            <a:lvl1pPr>
              <a:defRPr/>
            </a:lvl1pPr>
          </a:lstStyle>
          <a:p>
            <a:r>
              <a:rPr lang="en-US" dirty="0"/>
              <a:t>Title Here, Max 3 Lines, Title Case, Bold, White, 28</a:t>
            </a:r>
          </a:p>
        </p:txBody>
      </p:sp>
      <p:sp>
        <p:nvSpPr>
          <p:cNvPr id="7" name="Text Placeholder 6">
            <a:extLst>
              <a:ext uri="{FF2B5EF4-FFF2-40B4-BE49-F238E27FC236}">
                <a16:creationId xmlns:a16="http://schemas.microsoft.com/office/drawing/2014/main" id="{D03B3A04-EBA3-4C33-A984-7F64841FD41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gn="l">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a:t>
            </a:r>
            <a:br>
              <a:rPr lang="en-US" dirty="0"/>
            </a:br>
            <a:r>
              <a:rPr lang="en-US" dirty="0"/>
              <a:t>max 4 lines, sentence case, Arial, white, 18</a:t>
            </a:r>
          </a:p>
        </p:txBody>
      </p:sp>
      <p:sp>
        <p:nvSpPr>
          <p:cNvPr id="6" name="Content Placeholder 5">
            <a:extLst>
              <a:ext uri="{FF2B5EF4-FFF2-40B4-BE49-F238E27FC236}">
                <a16:creationId xmlns:a16="http://schemas.microsoft.com/office/drawing/2014/main" id="{DCE18944-AA8E-4054-8A6F-D65E1BB045AF}"/>
              </a:ext>
            </a:extLst>
          </p:cNvPr>
          <p:cNvSpPr>
            <a:spLocks noGrp="1"/>
          </p:cNvSpPr>
          <p:nvPr>
            <p:ph sz="quarter" idx="15" hasCustomPrompt="1"/>
          </p:nvPr>
        </p:nvSpPr>
        <p:spPr>
          <a:xfrm>
            <a:off x="3511550" y="217486"/>
            <a:ext cx="8462963" cy="5937251"/>
          </a:xfrm>
        </p:spPr>
        <p:txBody>
          <a:bodyPr anchor="ctr">
            <a:normAutofit/>
          </a:bodyPr>
          <a:lstStyle>
            <a:lvl1pPr marL="0" indent="0" algn="ctr">
              <a:lnSpc>
                <a:spcPct val="100000"/>
              </a:lnSpc>
              <a:spcBef>
                <a:spcPts val="0"/>
              </a:spcBef>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here to insert a table,</a:t>
            </a:r>
            <a:br>
              <a:rPr lang="en-US"/>
            </a:br>
            <a:r>
              <a:rPr lang="en-US"/>
              <a:t>graph, image or text</a:t>
            </a:r>
          </a:p>
        </p:txBody>
      </p:sp>
      <p:sp>
        <p:nvSpPr>
          <p:cNvPr id="14" name="Text Placeholder 13">
            <a:extLst>
              <a:ext uri="{FF2B5EF4-FFF2-40B4-BE49-F238E27FC236}">
                <a16:creationId xmlns:a16="http://schemas.microsoft.com/office/drawing/2014/main" id="{BB57FF38-5BC9-426C-B394-5CB284F576CE}"/>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7" name="Footer Placeholder 16">
            <a:extLst>
              <a:ext uri="{FF2B5EF4-FFF2-40B4-BE49-F238E27FC236}">
                <a16:creationId xmlns:a16="http://schemas.microsoft.com/office/drawing/2014/main" id="{84D4B8F3-17B2-4DD6-8678-3FDC9693948A}"/>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8" name="Slide Number Placeholder 17">
            <a:extLst>
              <a:ext uri="{FF2B5EF4-FFF2-40B4-BE49-F238E27FC236}">
                <a16:creationId xmlns:a16="http://schemas.microsoft.com/office/drawing/2014/main" id="{31CAFB4F-B42F-41A7-A0AC-1117971BAB00}"/>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18630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44">
          <p15:clr>
            <a:srgbClr val="F26B43"/>
          </p15:clr>
        </p15:guide>
        <p15:guide id="2" pos="2216">
          <p15:clr>
            <a:srgbClr val="F26B43"/>
          </p15:clr>
        </p15:guide>
        <p15:guide id="3" orient="horz" pos="136">
          <p15:clr>
            <a:srgbClr val="F26B43"/>
          </p15:clr>
        </p15:guide>
        <p15:guide id="4" orient="horz" pos="388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bg1"/>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dirty="0"/>
              <a:t>Header Here, Max 4 Lines, Arial, White, Bold, 54, Title Case</a:t>
            </a:r>
          </a:p>
        </p:txBody>
      </p:sp>
      <p:sp>
        <p:nvSpPr>
          <p:cNvPr id="12" name="Rectangle 11">
            <a:extLst>
              <a:ext uri="{FF2B5EF4-FFF2-40B4-BE49-F238E27FC236}">
                <a16:creationId xmlns:a16="http://schemas.microsoft.com/office/drawing/2014/main" id="{C4DD47F4-8858-4AD6-B826-6165FB439F8C}"/>
              </a:ext>
            </a:extLst>
          </p:cNvPr>
          <p:cNvSpPr>
            <a:spLocks/>
          </p:cNvSpPr>
          <p:nvPr userDrawn="1"/>
        </p:nvSpPr>
        <p:spPr>
          <a:xfrm>
            <a:off x="9996488" y="0"/>
            <a:ext cx="21955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9553A2AC-C38B-4AAB-AC64-E512333604A6}"/>
              </a:ext>
            </a:extLst>
          </p:cNvPr>
          <p:cNvSpPr/>
          <p:nvPr/>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tx2"/>
          </a:solidFill>
          <a:ln w="5594" cap="flat">
            <a:noFill/>
            <a:prstDash val="solid"/>
            <a:miter/>
          </a:ln>
        </p:spPr>
        <p:txBody>
          <a:bodyPr rtlCol="0" anchor="ctr"/>
          <a:lstStyle/>
          <a:p>
            <a:endParaRPr lang="en-US" dirty="0"/>
          </a:p>
        </p:txBody>
      </p:sp>
      <p:grpSp>
        <p:nvGrpSpPr>
          <p:cNvPr id="48" name="Group 47">
            <a:extLst>
              <a:ext uri="{FF2B5EF4-FFF2-40B4-BE49-F238E27FC236}">
                <a16:creationId xmlns:a16="http://schemas.microsoft.com/office/drawing/2014/main" id="{4EC600D5-BBE2-4654-8E62-3B4E8A4B2D40}"/>
              </a:ext>
            </a:extLst>
          </p:cNvPr>
          <p:cNvGrpSpPr/>
          <p:nvPr userDrawn="1"/>
        </p:nvGrpSpPr>
        <p:grpSpPr>
          <a:xfrm>
            <a:off x="8361495" y="3009900"/>
            <a:ext cx="3262050" cy="3262050"/>
            <a:chOff x="8361495" y="3009900"/>
            <a:chExt cx="3262050" cy="3262050"/>
          </a:xfrm>
        </p:grpSpPr>
        <p:sp>
          <p:nvSpPr>
            <p:cNvPr id="49" name="Oval 48">
              <a:extLst>
                <a:ext uri="{FF2B5EF4-FFF2-40B4-BE49-F238E27FC236}">
                  <a16:creationId xmlns:a16="http://schemas.microsoft.com/office/drawing/2014/main" id="{56A14A1B-8200-443F-9512-9FE93DAC260B}"/>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4ED4BF5-971B-40CA-B680-55F77A9AE896}"/>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dirty="0"/>
            </a:p>
          </p:txBody>
        </p:sp>
      </p:grpSp>
      <p:sp>
        <p:nvSpPr>
          <p:cNvPr id="19" name="Rectangle 18">
            <a:extLst>
              <a:ext uri="{FF2B5EF4-FFF2-40B4-BE49-F238E27FC236}">
                <a16:creationId xmlns:a16="http://schemas.microsoft.com/office/drawing/2014/main" id="{AC89A6F0-8CCC-4A66-940B-FF39B0C23A59}"/>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picture containing text, clipart&#10;&#10;Description automatically generated">
            <a:extLst>
              <a:ext uri="{FF2B5EF4-FFF2-40B4-BE49-F238E27FC236}">
                <a16:creationId xmlns:a16="http://schemas.microsoft.com/office/drawing/2014/main" id="{DBB89372-4C80-40E2-9C2B-8584110EE8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2167085" cy="592455"/>
          </a:xfrm>
          <a:prstGeom prst="rect">
            <a:avLst/>
          </a:prstGeom>
        </p:spPr>
      </p:pic>
      <p:grpSp>
        <p:nvGrpSpPr>
          <p:cNvPr id="45" name="Group 44">
            <a:extLst>
              <a:ext uri="{FF2B5EF4-FFF2-40B4-BE49-F238E27FC236}">
                <a16:creationId xmlns:a16="http://schemas.microsoft.com/office/drawing/2014/main" id="{58D0601A-FED8-4106-9B16-10548E29D580}"/>
              </a:ext>
            </a:extLst>
          </p:cNvPr>
          <p:cNvGrpSpPr/>
          <p:nvPr userDrawn="1"/>
        </p:nvGrpSpPr>
        <p:grpSpPr>
          <a:xfrm>
            <a:off x="8361495" y="3009900"/>
            <a:ext cx="3262050" cy="3262050"/>
            <a:chOff x="8361495" y="3009900"/>
            <a:chExt cx="3262050" cy="3262050"/>
          </a:xfrm>
        </p:grpSpPr>
        <p:sp>
          <p:nvSpPr>
            <p:cNvPr id="46" name="Oval 45">
              <a:extLst>
                <a:ext uri="{FF2B5EF4-FFF2-40B4-BE49-F238E27FC236}">
                  <a16:creationId xmlns:a16="http://schemas.microsoft.com/office/drawing/2014/main" id="{9BBEFBEF-B76B-4B1B-8566-4B8B1165D63D}"/>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E4556146-5CE4-4E73-B2F2-D746D7F24672}"/>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2"/>
            </a:solidFill>
            <a:ln w="5594" cap="flat">
              <a:noFill/>
              <a:prstDash val="solid"/>
              <a:miter/>
            </a:ln>
          </p:spPr>
          <p:txBody>
            <a:bodyPr rtlCol="0" anchor="ctr"/>
            <a:lstStyle/>
            <a:p>
              <a:endParaRPr lang="en-US" dirty="0"/>
            </a:p>
          </p:txBody>
        </p:sp>
      </p:grpSp>
      <p:sp>
        <p:nvSpPr>
          <p:cNvPr id="52" name="Rectangle 51">
            <a:extLst>
              <a:ext uri="{FF2B5EF4-FFF2-40B4-BE49-F238E27FC236}">
                <a16:creationId xmlns:a16="http://schemas.microsoft.com/office/drawing/2014/main" id="{94404880-266F-45A9-97FB-D3D0FC942533}"/>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Graphic 50">
            <a:extLst>
              <a:ext uri="{FF2B5EF4-FFF2-40B4-BE49-F238E27FC236}">
                <a16:creationId xmlns:a16="http://schemas.microsoft.com/office/drawing/2014/main" id="{51C4A8F2-40CC-4838-A979-E94C2EF0BB3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6599" y="2815796"/>
            <a:ext cx="3430914" cy="3654790"/>
          </a:xfrm>
          <a:prstGeom prst="rect">
            <a:avLst/>
          </a:prstGeom>
        </p:spPr>
      </p:pic>
      <p:sp>
        <p:nvSpPr>
          <p:cNvPr id="30" name="Picture Placeholder 29">
            <a:extLst>
              <a:ext uri="{FF2B5EF4-FFF2-40B4-BE49-F238E27FC236}">
                <a16:creationId xmlns:a16="http://schemas.microsoft.com/office/drawing/2014/main" id="{DC9B3918-BB9A-43A4-809A-35D60C3FAE9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a:t>
            </a:r>
            <a:br>
              <a:rPr lang="en-US" dirty="0"/>
            </a:br>
            <a:r>
              <a:rPr lang="en-US" dirty="0"/>
              <a:t>insert image</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max 2 lines, </a:t>
            </a:r>
            <a:br>
              <a:rPr lang="en-US" dirty="0"/>
            </a:br>
            <a:r>
              <a:rPr lang="en-US" dirty="0"/>
              <a:t>Arial, cyan,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dirty="0"/>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6" y="4249057"/>
            <a:ext cx="538924" cy="1079500"/>
          </a:xfrm>
          <a:prstGeom prst="rect">
            <a:avLst/>
          </a:prstGeom>
        </p:spPr>
      </p:pic>
    </p:spTree>
    <p:custDataLst>
      <p:tags r:id="rId1"/>
    </p:custDataLst>
    <p:extLst>
      <p:ext uri="{BB962C8B-B14F-4D97-AF65-F5344CB8AC3E}">
        <p14:creationId xmlns:p14="http://schemas.microsoft.com/office/powerpoint/2010/main" val="1234870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4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48"/>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52"/>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tx2"/>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dirty="0"/>
              <a:t>Only Use White Sub-Header Slide </a:t>
            </a:r>
            <a:br>
              <a:rPr lang="en-US" dirty="0"/>
            </a:br>
            <a:r>
              <a:rPr lang="en-US" dirty="0"/>
              <a:t>if Printing: Max 4 Lines, Arial, Bold</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max 2 lines, </a:t>
            </a:r>
            <a:br>
              <a:rPr lang="en-US" dirty="0"/>
            </a:br>
            <a:r>
              <a:rPr lang="en-US" dirty="0"/>
              <a:t>Arial, dark blue,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dirty="0"/>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 y="4249057"/>
            <a:ext cx="538924" cy="1079500"/>
          </a:xfrm>
          <a:prstGeom prst="rect">
            <a:avLst/>
          </a:prstGeom>
        </p:spPr>
      </p:pic>
      <p:pic>
        <p:nvPicPr>
          <p:cNvPr id="26" name="Picture 25" descr="Logo&#10;&#10;Description automatically generated">
            <a:extLst>
              <a:ext uri="{FF2B5EF4-FFF2-40B4-BE49-F238E27FC236}">
                <a16:creationId xmlns:a16="http://schemas.microsoft.com/office/drawing/2014/main" id="{63E7F105-4078-F0DE-A17F-543F632E72F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5109" y="436245"/>
            <a:ext cx="2167085" cy="592455"/>
          </a:xfrm>
          <a:prstGeom prst="rect">
            <a:avLst/>
          </a:prstGeom>
        </p:spPr>
      </p:pic>
      <p:sp>
        <p:nvSpPr>
          <p:cNvPr id="27" name="Rectangle 26">
            <a:extLst>
              <a:ext uri="{FF2B5EF4-FFF2-40B4-BE49-F238E27FC236}">
                <a16:creationId xmlns:a16="http://schemas.microsoft.com/office/drawing/2014/main" id="{01837FA0-9C9A-1A35-EEF2-9204792C475E}"/>
              </a:ext>
            </a:extLst>
          </p:cNvPr>
          <p:cNvSpPr>
            <a:spLocks/>
          </p:cNvSpPr>
          <p:nvPr userDrawn="1"/>
        </p:nvSpPr>
        <p:spPr>
          <a:xfrm>
            <a:off x="9996488" y="0"/>
            <a:ext cx="21955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27991A-63B4-5C4F-78B7-F5492D5A7306}"/>
              </a:ext>
            </a:extLst>
          </p:cNvPr>
          <p:cNvSpPr/>
          <p:nvPr userDrawn="1"/>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3AF1420D-0157-8B68-A296-E27B034AB094}"/>
              </a:ext>
            </a:extLst>
          </p:cNvPr>
          <p:cNvGrpSpPr/>
          <p:nvPr userDrawn="1"/>
        </p:nvGrpSpPr>
        <p:grpSpPr>
          <a:xfrm>
            <a:off x="8361495" y="3009900"/>
            <a:ext cx="3262050" cy="3262050"/>
            <a:chOff x="8361495" y="3009900"/>
            <a:chExt cx="3262050" cy="3262050"/>
          </a:xfrm>
        </p:grpSpPr>
        <p:sp>
          <p:nvSpPr>
            <p:cNvPr id="32" name="Oval 31">
              <a:extLst>
                <a:ext uri="{FF2B5EF4-FFF2-40B4-BE49-F238E27FC236}">
                  <a16:creationId xmlns:a16="http://schemas.microsoft.com/office/drawing/2014/main" id="{0FBCE728-2F0D-3AA9-9489-AA64BF8714BE}"/>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D1B0567-5408-251D-F087-F7644AD0110C}"/>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dirty="0"/>
            </a:p>
          </p:txBody>
        </p:sp>
      </p:grpSp>
      <p:sp>
        <p:nvSpPr>
          <p:cNvPr id="34" name="Rectangle 33">
            <a:extLst>
              <a:ext uri="{FF2B5EF4-FFF2-40B4-BE49-F238E27FC236}">
                <a16:creationId xmlns:a16="http://schemas.microsoft.com/office/drawing/2014/main" id="{C21B5EEC-D96F-7883-2897-57E0478A320B}"/>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0D6DA58C-FC35-23A7-7A05-DDB78169B65C}"/>
              </a:ext>
            </a:extLst>
          </p:cNvPr>
          <p:cNvGrpSpPr/>
          <p:nvPr userDrawn="1"/>
        </p:nvGrpSpPr>
        <p:grpSpPr>
          <a:xfrm>
            <a:off x="8366257" y="3009900"/>
            <a:ext cx="3262050" cy="3262050"/>
            <a:chOff x="8361495" y="3009900"/>
            <a:chExt cx="3262050" cy="3262050"/>
          </a:xfrm>
        </p:grpSpPr>
        <p:sp>
          <p:nvSpPr>
            <p:cNvPr id="36" name="Oval 35">
              <a:extLst>
                <a:ext uri="{FF2B5EF4-FFF2-40B4-BE49-F238E27FC236}">
                  <a16:creationId xmlns:a16="http://schemas.microsoft.com/office/drawing/2014/main" id="{150CD6AE-6FD4-A41D-200E-ECCEBED3498C}"/>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8AF597D-F68F-3684-1E1A-AC5FEA6A3E4A}"/>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15875" cap="flat">
              <a:noFill/>
              <a:prstDash val="solid"/>
              <a:miter/>
            </a:ln>
          </p:spPr>
          <p:txBody>
            <a:bodyPr rtlCol="0" anchor="ctr"/>
            <a:lstStyle/>
            <a:p>
              <a:endParaRPr lang="en-US" dirty="0"/>
            </a:p>
          </p:txBody>
        </p:sp>
      </p:grpSp>
      <p:sp>
        <p:nvSpPr>
          <p:cNvPr id="39" name="Rectangle 38">
            <a:extLst>
              <a:ext uri="{FF2B5EF4-FFF2-40B4-BE49-F238E27FC236}">
                <a16:creationId xmlns:a16="http://schemas.microsoft.com/office/drawing/2014/main" id="{C18F3FE4-770C-D63C-8C5E-2B92828315E4}"/>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Circle">
            <a:extLst>
              <a:ext uri="{FF2B5EF4-FFF2-40B4-BE49-F238E27FC236}">
                <a16:creationId xmlns:a16="http://schemas.microsoft.com/office/drawing/2014/main" id="{50B97FA4-26D4-4180-38E6-4CCB0E5A6EA2}"/>
              </a:ext>
            </a:extLst>
          </p:cNvPr>
          <p:cNvGrpSpPr/>
          <p:nvPr userDrawn="1"/>
        </p:nvGrpSpPr>
        <p:grpSpPr>
          <a:xfrm>
            <a:off x="8395062" y="2817101"/>
            <a:ext cx="3433041" cy="3652181"/>
            <a:chOff x="8858069" y="286087"/>
            <a:chExt cx="3433041" cy="3652181"/>
          </a:xfrm>
        </p:grpSpPr>
        <p:sp>
          <p:nvSpPr>
            <p:cNvPr id="4" name="Freeform: Shape 3">
              <a:extLst>
                <a:ext uri="{FF2B5EF4-FFF2-40B4-BE49-F238E27FC236}">
                  <a16:creationId xmlns:a16="http://schemas.microsoft.com/office/drawing/2014/main" id="{7F0B394C-AA0F-90B6-4039-EE73057FB80C}"/>
                </a:ext>
              </a:extLst>
            </p:cNvPr>
            <p:cNvSpPr/>
            <p:nvPr/>
          </p:nvSpPr>
          <p:spPr>
            <a:xfrm>
              <a:off x="8858069" y="505218"/>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5594"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8D05419F-8701-DF62-7028-1CC432358D72}"/>
                </a:ext>
              </a:extLst>
            </p:cNvPr>
            <p:cNvSpPr/>
            <p:nvPr/>
          </p:nvSpPr>
          <p:spPr>
            <a:xfrm>
              <a:off x="10465058" y="286087"/>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GB" dirty="0"/>
            </a:p>
          </p:txBody>
        </p:sp>
      </p:grpSp>
      <p:sp>
        <p:nvSpPr>
          <p:cNvPr id="41" name="Picture Placeholder 29">
            <a:extLst>
              <a:ext uri="{FF2B5EF4-FFF2-40B4-BE49-F238E27FC236}">
                <a16:creationId xmlns:a16="http://schemas.microsoft.com/office/drawing/2014/main" id="{8FBAAA01-CC53-B47D-7AD6-F965FEFD231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a:t>
            </a:r>
            <a:br>
              <a:rPr lang="en-US" dirty="0"/>
            </a:br>
            <a:r>
              <a:rPr lang="en-US" dirty="0"/>
              <a:t>insert image</a:t>
            </a:r>
          </a:p>
        </p:txBody>
      </p:sp>
    </p:spTree>
    <p:custDataLst>
      <p:tags r:id="rId1"/>
    </p:custDataLst>
    <p:extLst>
      <p:ext uri="{BB962C8B-B14F-4D97-AF65-F5344CB8AC3E}">
        <p14:creationId xmlns:p14="http://schemas.microsoft.com/office/powerpoint/2010/main" val="3192592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3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31"/>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39"/>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932"/>
            <a:ext cx="9229725" cy="484188"/>
          </a:xfrm>
        </p:spPr>
        <p:txBody>
          <a:bodyPr/>
          <a:lstStyle>
            <a:lvl1pPr algn="l">
              <a:defRPr>
                <a:solidFill>
                  <a:schemeClr val="bg1"/>
                </a:solidFill>
              </a:defRPr>
            </a:lvl1pPr>
          </a:lstStyle>
          <a:p>
            <a:r>
              <a:rPr lang="en-US" dirty="0"/>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6295"/>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
        <p:nvSpPr>
          <p:cNvPr id="5" name="Content Placeholder 4">
            <a:extLst>
              <a:ext uri="{FF2B5EF4-FFF2-40B4-BE49-F238E27FC236}">
                <a16:creationId xmlns:a16="http://schemas.microsoft.com/office/drawing/2014/main" id="{F0BF9A5B-9A01-4F5B-98BC-35ABB4F8F4F3}"/>
              </a:ext>
            </a:extLst>
          </p:cNvPr>
          <p:cNvSpPr>
            <a:spLocks noGrp="1"/>
          </p:cNvSpPr>
          <p:nvPr>
            <p:ph sz="quarter" idx="23" hasCustomPrompt="1"/>
          </p:nvPr>
        </p:nvSpPr>
        <p:spPr>
          <a:xfrm>
            <a:off x="215900" y="1412875"/>
            <a:ext cx="11758613" cy="4633913"/>
          </a:xfrm>
        </p:spPr>
        <p:txBody>
          <a:bodyPr/>
          <a:lstStyle>
            <a:lvl1pPr marL="457200" indent="-457200">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2155599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dirty="0"/>
              <a:t>Title Here, Max 1 Lines, Title Case,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
        <p:nvSpPr>
          <p:cNvPr id="9" name="Content Placeholder 4">
            <a:extLst>
              <a:ext uri="{FF2B5EF4-FFF2-40B4-BE49-F238E27FC236}">
                <a16:creationId xmlns:a16="http://schemas.microsoft.com/office/drawing/2014/main" id="{B0CC9FBB-B7A4-4EA3-B224-99AFA18DD9D4}"/>
              </a:ext>
            </a:extLst>
          </p:cNvPr>
          <p:cNvSpPr>
            <a:spLocks noGrp="1"/>
          </p:cNvSpPr>
          <p:nvPr>
            <p:ph sz="quarter" idx="23" hasCustomPrompt="1"/>
          </p:nvPr>
        </p:nvSpPr>
        <p:spPr>
          <a:xfrm>
            <a:off x="215900" y="1412875"/>
            <a:ext cx="11758613" cy="4633913"/>
          </a:xfrm>
        </p:spPr>
        <p:txBody>
          <a:bodyPr/>
          <a:lstStyle>
            <a:lvl1pPr marL="457200" indent="-457200">
              <a:buClr>
                <a:schemeClr val="tx2"/>
              </a:buClr>
              <a:buFont typeface="Arial" panose="020B0604020202020204" pitchFamily="34" charset="0"/>
              <a:buChar char="•"/>
              <a:defRPr>
                <a:solidFill>
                  <a:schemeClr val="tx2"/>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1399570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5 Poi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a:off x="2155823" y="3610138"/>
            <a:ext cx="2341219" cy="2498400"/>
            <a:chOff x="2158949" y="3489063"/>
            <a:chExt cx="2342542"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4453"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dirty="0"/>
            </a:p>
          </p:txBody>
        </p:sp>
      </p:grpSp>
      <p:sp>
        <p:nvSpPr>
          <p:cNvPr id="12" name="Rectangle 11">
            <a:extLst>
              <a:ext uri="{FF2B5EF4-FFF2-40B4-BE49-F238E27FC236}">
                <a16:creationId xmlns:a16="http://schemas.microsoft.com/office/drawing/2014/main" id="{6EA254F5-500B-47B2-99E6-9D08693F8515}"/>
              </a:ext>
            </a:extLst>
          </p:cNvPr>
          <p:cNvSpPr/>
          <p:nvPr userDrawn="1"/>
        </p:nvSpPr>
        <p:spPr>
          <a:xfrm>
            <a:off x="444500" y="6395713"/>
            <a:ext cx="2377281" cy="24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r>
              <a:rPr lang="en-US" altLang="en-US" sz="800" i="0" dirty="0">
                <a:solidFill>
                  <a:schemeClr val="tx2">
                    <a:alpha val="50000"/>
                  </a:schemeClr>
                </a:solidFill>
              </a:rPr>
              <a:t>© Copyright 2023 VNS Health. All rights reserved.</a:t>
            </a:r>
          </a:p>
        </p:txBody>
      </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2399735" y="3876675"/>
            <a:ext cx="1965326" cy="1965326"/>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41" name="Title 1">
            <a:extLst>
              <a:ext uri="{FF2B5EF4-FFF2-40B4-BE49-F238E27FC236}">
                <a16:creationId xmlns:a16="http://schemas.microsoft.com/office/drawing/2014/main" id="{6B529845-169A-442D-B5B0-3FC62FB56225}"/>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42" name="Text Placeholder 6">
            <a:extLst>
              <a:ext uri="{FF2B5EF4-FFF2-40B4-BE49-F238E27FC236}">
                <a16:creationId xmlns:a16="http://schemas.microsoft.com/office/drawing/2014/main" id="{766C4DB0-C7E6-42DC-90AA-6D545F90DBA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38" name="Text Placeholder 13">
            <a:extLst>
              <a:ext uri="{FF2B5EF4-FFF2-40B4-BE49-F238E27FC236}">
                <a16:creationId xmlns:a16="http://schemas.microsoft.com/office/drawing/2014/main" id="{D55EBE13-816B-4763-8CF4-2CBFE90D5FC1}"/>
              </a:ext>
            </a:extLst>
          </p:cNvPr>
          <p:cNvSpPr>
            <a:spLocks noGrp="1"/>
          </p:cNvSpPr>
          <p:nvPr>
            <p:ph type="body" sz="quarter" idx="27"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4" name="Footer Placeholder 23">
            <a:extLst>
              <a:ext uri="{FF2B5EF4-FFF2-40B4-BE49-F238E27FC236}">
                <a16:creationId xmlns:a16="http://schemas.microsoft.com/office/drawing/2014/main" id="{D3B21FB4-92DA-4EB6-A597-22C556038DBE}"/>
              </a:ext>
            </a:extLst>
          </p:cNvPr>
          <p:cNvSpPr>
            <a:spLocks noGrp="1"/>
          </p:cNvSpPr>
          <p:nvPr>
            <p:ph type="ftr" sz="quarter" idx="29"/>
          </p:nvPr>
        </p:nvSpPr>
        <p:spPr/>
        <p:txBody>
          <a:bodyPr/>
          <a:lstStyle/>
          <a:p>
            <a:r>
              <a:rPr lang="en-US" dirty="0"/>
              <a:t>© Copyright 2023 VNS Health. All rights reserved.</a:t>
            </a:r>
          </a:p>
        </p:txBody>
      </p:sp>
      <p:sp>
        <p:nvSpPr>
          <p:cNvPr id="25" name="Slide Number Placeholder 24">
            <a:extLst>
              <a:ext uri="{FF2B5EF4-FFF2-40B4-BE49-F238E27FC236}">
                <a16:creationId xmlns:a16="http://schemas.microsoft.com/office/drawing/2014/main" id="{931B4753-E1F7-45DE-8D27-FC07A31FD4E9}"/>
              </a:ext>
            </a:extLst>
          </p:cNvPr>
          <p:cNvSpPr>
            <a:spLocks noGrp="1"/>
          </p:cNvSpPr>
          <p:nvPr>
            <p:ph type="sldNum" sz="quarter" idx="30"/>
          </p:nvPr>
        </p:nvSpPr>
        <p:spPr/>
        <p:txBody>
          <a:bodyPr/>
          <a:lstStyle/>
          <a:p>
            <a:fld id="{66A3101B-02DE-4DBE-A52F-35092CF47DF2}" type="slidenum">
              <a:rPr lang="en-US" smtClean="0"/>
              <a:pPr/>
              <a:t>‹#›</a:t>
            </a:fld>
            <a:endParaRPr lang="en-US" dirty="0"/>
          </a:p>
        </p:txBody>
      </p:sp>
      <p:sp>
        <p:nvSpPr>
          <p:cNvPr id="39" name="Text Placeholder 10">
            <a:extLst>
              <a:ext uri="{FF2B5EF4-FFF2-40B4-BE49-F238E27FC236}">
                <a16:creationId xmlns:a16="http://schemas.microsoft.com/office/drawing/2014/main" id="{ACA9DE73-97BA-4021-86B5-40F806D978D1}"/>
              </a:ext>
            </a:extLst>
          </p:cNvPr>
          <p:cNvSpPr>
            <a:spLocks noGrp="1"/>
          </p:cNvSpPr>
          <p:nvPr>
            <p:ph type="body" sz="quarter" idx="15" hasCustomPrompt="1"/>
          </p:nvPr>
        </p:nvSpPr>
        <p:spPr>
          <a:xfrm>
            <a:off x="6808788" y="81063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0" name="Text Placeholder 10">
            <a:extLst>
              <a:ext uri="{FF2B5EF4-FFF2-40B4-BE49-F238E27FC236}">
                <a16:creationId xmlns:a16="http://schemas.microsoft.com/office/drawing/2014/main" id="{7AF6EA12-6FF8-45F6-80F4-6238F8ACA3E8}"/>
              </a:ext>
            </a:extLst>
          </p:cNvPr>
          <p:cNvSpPr>
            <a:spLocks noGrp="1"/>
          </p:cNvSpPr>
          <p:nvPr>
            <p:ph type="body" sz="quarter" idx="16" hasCustomPrompt="1"/>
          </p:nvPr>
        </p:nvSpPr>
        <p:spPr>
          <a:xfrm>
            <a:off x="6808788" y="109781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3" name="Text Placeholder 10">
            <a:extLst>
              <a:ext uri="{FF2B5EF4-FFF2-40B4-BE49-F238E27FC236}">
                <a16:creationId xmlns:a16="http://schemas.microsoft.com/office/drawing/2014/main" id="{17923966-C736-40B9-89FA-0E021567EBC5}"/>
              </a:ext>
            </a:extLst>
          </p:cNvPr>
          <p:cNvSpPr>
            <a:spLocks noGrp="1"/>
          </p:cNvSpPr>
          <p:nvPr>
            <p:ph type="body" sz="quarter" idx="17" hasCustomPrompt="1"/>
          </p:nvPr>
        </p:nvSpPr>
        <p:spPr>
          <a:xfrm>
            <a:off x="6808788" y="199935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4" name="Text Placeholder 10">
            <a:extLst>
              <a:ext uri="{FF2B5EF4-FFF2-40B4-BE49-F238E27FC236}">
                <a16:creationId xmlns:a16="http://schemas.microsoft.com/office/drawing/2014/main" id="{E1DF400F-5E82-45CF-8255-CC05663ED1CE}"/>
              </a:ext>
            </a:extLst>
          </p:cNvPr>
          <p:cNvSpPr>
            <a:spLocks noGrp="1"/>
          </p:cNvSpPr>
          <p:nvPr>
            <p:ph type="body" sz="quarter" idx="18" hasCustomPrompt="1"/>
          </p:nvPr>
        </p:nvSpPr>
        <p:spPr>
          <a:xfrm>
            <a:off x="6808788" y="228653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5" name="Text Placeholder 10">
            <a:extLst>
              <a:ext uri="{FF2B5EF4-FFF2-40B4-BE49-F238E27FC236}">
                <a16:creationId xmlns:a16="http://schemas.microsoft.com/office/drawing/2014/main" id="{A8E4F798-63A6-4946-95BB-A0E99C052C1E}"/>
              </a:ext>
            </a:extLst>
          </p:cNvPr>
          <p:cNvSpPr>
            <a:spLocks noGrp="1"/>
          </p:cNvSpPr>
          <p:nvPr>
            <p:ph type="body" sz="quarter" idx="19" hasCustomPrompt="1"/>
          </p:nvPr>
        </p:nvSpPr>
        <p:spPr>
          <a:xfrm>
            <a:off x="6808788" y="3186136"/>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6" name="Text Placeholder 10">
            <a:extLst>
              <a:ext uri="{FF2B5EF4-FFF2-40B4-BE49-F238E27FC236}">
                <a16:creationId xmlns:a16="http://schemas.microsoft.com/office/drawing/2014/main" id="{9259F38D-9937-4F4F-A36D-9BAE1158FC91}"/>
              </a:ext>
            </a:extLst>
          </p:cNvPr>
          <p:cNvSpPr>
            <a:spLocks noGrp="1"/>
          </p:cNvSpPr>
          <p:nvPr>
            <p:ph type="body" sz="quarter" idx="20" hasCustomPrompt="1"/>
          </p:nvPr>
        </p:nvSpPr>
        <p:spPr>
          <a:xfrm>
            <a:off x="6808788" y="3473311"/>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7" name="Text Placeholder 10">
            <a:extLst>
              <a:ext uri="{FF2B5EF4-FFF2-40B4-BE49-F238E27FC236}">
                <a16:creationId xmlns:a16="http://schemas.microsoft.com/office/drawing/2014/main" id="{0FF1D737-6A0E-4EB9-9A99-D7B3E4F9C9CC}"/>
              </a:ext>
            </a:extLst>
          </p:cNvPr>
          <p:cNvSpPr>
            <a:spLocks noGrp="1"/>
          </p:cNvSpPr>
          <p:nvPr>
            <p:ph type="body" sz="quarter" idx="21" hasCustomPrompt="1"/>
          </p:nvPr>
        </p:nvSpPr>
        <p:spPr>
          <a:xfrm>
            <a:off x="6808788" y="437356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8" name="Text Placeholder 10">
            <a:extLst>
              <a:ext uri="{FF2B5EF4-FFF2-40B4-BE49-F238E27FC236}">
                <a16:creationId xmlns:a16="http://schemas.microsoft.com/office/drawing/2014/main" id="{B5E18B05-9AE5-46C5-8C97-52D118CE0190}"/>
              </a:ext>
            </a:extLst>
          </p:cNvPr>
          <p:cNvSpPr>
            <a:spLocks noGrp="1"/>
          </p:cNvSpPr>
          <p:nvPr>
            <p:ph type="body" sz="quarter" idx="22" hasCustomPrompt="1"/>
          </p:nvPr>
        </p:nvSpPr>
        <p:spPr>
          <a:xfrm>
            <a:off x="6808788" y="466073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9" name="Text Placeholder 10">
            <a:extLst>
              <a:ext uri="{FF2B5EF4-FFF2-40B4-BE49-F238E27FC236}">
                <a16:creationId xmlns:a16="http://schemas.microsoft.com/office/drawing/2014/main" id="{F6749280-76D3-4BF7-B1A3-738CBA2AC6E1}"/>
              </a:ext>
            </a:extLst>
          </p:cNvPr>
          <p:cNvSpPr>
            <a:spLocks noGrp="1"/>
          </p:cNvSpPr>
          <p:nvPr>
            <p:ph type="body" sz="quarter" idx="23" hasCustomPrompt="1"/>
          </p:nvPr>
        </p:nvSpPr>
        <p:spPr>
          <a:xfrm>
            <a:off x="6808788" y="556101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50" name="Text Placeholder 10">
            <a:extLst>
              <a:ext uri="{FF2B5EF4-FFF2-40B4-BE49-F238E27FC236}">
                <a16:creationId xmlns:a16="http://schemas.microsoft.com/office/drawing/2014/main" id="{3D39FB5E-BEB7-480E-BD5B-6450B9818247}"/>
              </a:ext>
            </a:extLst>
          </p:cNvPr>
          <p:cNvSpPr>
            <a:spLocks noGrp="1"/>
          </p:cNvSpPr>
          <p:nvPr>
            <p:ph type="body" sz="quarter" idx="24" hasCustomPrompt="1"/>
          </p:nvPr>
        </p:nvSpPr>
        <p:spPr>
          <a:xfrm>
            <a:off x="6808788" y="584818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51" name="Text Placeholder 2">
            <a:extLst>
              <a:ext uri="{FF2B5EF4-FFF2-40B4-BE49-F238E27FC236}">
                <a16:creationId xmlns:a16="http://schemas.microsoft.com/office/drawing/2014/main" id="{83C37D6E-1FF2-4690-9AE8-594848D999DC}"/>
              </a:ext>
            </a:extLst>
          </p:cNvPr>
          <p:cNvSpPr>
            <a:spLocks noGrp="1"/>
          </p:cNvSpPr>
          <p:nvPr>
            <p:ph type="body" sz="quarter" idx="25" hasCustomPrompt="1"/>
          </p:nvPr>
        </p:nvSpPr>
        <p:spPr>
          <a:xfrm>
            <a:off x="5490173" y="8096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2" name="Text Placeholder 2">
            <a:extLst>
              <a:ext uri="{FF2B5EF4-FFF2-40B4-BE49-F238E27FC236}">
                <a16:creationId xmlns:a16="http://schemas.microsoft.com/office/drawing/2014/main" id="{59F71BE3-93CA-46AB-8D26-F24596B47601}"/>
              </a:ext>
            </a:extLst>
          </p:cNvPr>
          <p:cNvSpPr>
            <a:spLocks noGrp="1"/>
          </p:cNvSpPr>
          <p:nvPr>
            <p:ph type="body" sz="quarter" idx="26" hasCustomPrompt="1"/>
          </p:nvPr>
        </p:nvSpPr>
        <p:spPr>
          <a:xfrm>
            <a:off x="5490173" y="19970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3" name="Text Placeholder 2">
            <a:extLst>
              <a:ext uri="{FF2B5EF4-FFF2-40B4-BE49-F238E27FC236}">
                <a16:creationId xmlns:a16="http://schemas.microsoft.com/office/drawing/2014/main" id="{CE3E73C4-A37F-460B-BA89-549C9252C14D}"/>
              </a:ext>
            </a:extLst>
          </p:cNvPr>
          <p:cNvSpPr>
            <a:spLocks noGrp="1"/>
          </p:cNvSpPr>
          <p:nvPr>
            <p:ph type="body" sz="quarter" idx="31" hasCustomPrompt="1"/>
          </p:nvPr>
        </p:nvSpPr>
        <p:spPr>
          <a:xfrm>
            <a:off x="5490173" y="31845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4" name="Text Placeholder 2">
            <a:extLst>
              <a:ext uri="{FF2B5EF4-FFF2-40B4-BE49-F238E27FC236}">
                <a16:creationId xmlns:a16="http://schemas.microsoft.com/office/drawing/2014/main" id="{35961274-D222-4A4B-A2DE-0C4295A75A56}"/>
              </a:ext>
            </a:extLst>
          </p:cNvPr>
          <p:cNvSpPr>
            <a:spLocks noGrp="1"/>
          </p:cNvSpPr>
          <p:nvPr>
            <p:ph type="body" sz="quarter" idx="28" hasCustomPrompt="1"/>
          </p:nvPr>
        </p:nvSpPr>
        <p:spPr>
          <a:xfrm>
            <a:off x="5490173" y="43719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5" name="Text Placeholder 2">
            <a:extLst>
              <a:ext uri="{FF2B5EF4-FFF2-40B4-BE49-F238E27FC236}">
                <a16:creationId xmlns:a16="http://schemas.microsoft.com/office/drawing/2014/main" id="{BB6E3DD2-FF2E-4B18-983F-A2BE1151839F}"/>
              </a:ext>
            </a:extLst>
          </p:cNvPr>
          <p:cNvSpPr>
            <a:spLocks noGrp="1"/>
          </p:cNvSpPr>
          <p:nvPr>
            <p:ph type="body" sz="quarter" idx="32" hasCustomPrompt="1"/>
          </p:nvPr>
        </p:nvSpPr>
        <p:spPr>
          <a:xfrm>
            <a:off x="5490173" y="55594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6" name="Text Placeholder 26">
            <a:extLst>
              <a:ext uri="{FF2B5EF4-FFF2-40B4-BE49-F238E27FC236}">
                <a16:creationId xmlns:a16="http://schemas.microsoft.com/office/drawing/2014/main" id="{9B6956B3-17C9-4317-AE21-0960B0D68E06}"/>
              </a:ext>
            </a:extLst>
          </p:cNvPr>
          <p:cNvSpPr>
            <a:spLocks noGrp="1"/>
          </p:cNvSpPr>
          <p:nvPr>
            <p:ph type="body" sz="quarter" idx="33"/>
          </p:nvPr>
        </p:nvSpPr>
        <p:spPr>
          <a:xfrm>
            <a:off x="6149975" y="1096013"/>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7" name="Text Placeholder 26">
            <a:extLst>
              <a:ext uri="{FF2B5EF4-FFF2-40B4-BE49-F238E27FC236}">
                <a16:creationId xmlns:a16="http://schemas.microsoft.com/office/drawing/2014/main" id="{75248F97-C060-4075-825E-ED794A8E61F4}"/>
              </a:ext>
            </a:extLst>
          </p:cNvPr>
          <p:cNvSpPr>
            <a:spLocks noGrp="1"/>
          </p:cNvSpPr>
          <p:nvPr>
            <p:ph type="body" sz="quarter" idx="34"/>
          </p:nvPr>
        </p:nvSpPr>
        <p:spPr>
          <a:xfrm>
            <a:off x="6149975" y="2283607"/>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8" name="Text Placeholder 26">
            <a:extLst>
              <a:ext uri="{FF2B5EF4-FFF2-40B4-BE49-F238E27FC236}">
                <a16:creationId xmlns:a16="http://schemas.microsoft.com/office/drawing/2014/main" id="{34BD2913-D8E5-459B-AFB9-34732FB7C049}"/>
              </a:ext>
            </a:extLst>
          </p:cNvPr>
          <p:cNvSpPr>
            <a:spLocks noGrp="1"/>
          </p:cNvSpPr>
          <p:nvPr>
            <p:ph type="body" sz="quarter" idx="35"/>
          </p:nvPr>
        </p:nvSpPr>
        <p:spPr>
          <a:xfrm>
            <a:off x="6149975" y="3471201"/>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9" name="Text Placeholder 26">
            <a:extLst>
              <a:ext uri="{FF2B5EF4-FFF2-40B4-BE49-F238E27FC236}">
                <a16:creationId xmlns:a16="http://schemas.microsoft.com/office/drawing/2014/main" id="{32770C01-908E-4DAE-9EB6-12E75BF843CC}"/>
              </a:ext>
            </a:extLst>
          </p:cNvPr>
          <p:cNvSpPr>
            <a:spLocks noGrp="1"/>
          </p:cNvSpPr>
          <p:nvPr>
            <p:ph type="body" sz="quarter" idx="36"/>
          </p:nvPr>
        </p:nvSpPr>
        <p:spPr>
          <a:xfrm>
            <a:off x="6149975" y="4658795"/>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0" name="Text Placeholder 26">
            <a:extLst>
              <a:ext uri="{FF2B5EF4-FFF2-40B4-BE49-F238E27FC236}">
                <a16:creationId xmlns:a16="http://schemas.microsoft.com/office/drawing/2014/main" id="{3B923817-7288-4FFC-BFD8-B4A803A2193D}"/>
              </a:ext>
            </a:extLst>
          </p:cNvPr>
          <p:cNvSpPr>
            <a:spLocks noGrp="1"/>
          </p:cNvSpPr>
          <p:nvPr>
            <p:ph type="body" sz="quarter" idx="37"/>
          </p:nvPr>
        </p:nvSpPr>
        <p:spPr>
          <a:xfrm>
            <a:off x="6149975" y="5846388"/>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5501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42" presetClass="path" presetSubtype="0" decel="100000" fill="hold" grpId="1" nodeType="withEffect">
                                  <p:stCondLst>
                                    <p:cond delay="200"/>
                                  </p:stCondLst>
                                  <p:childTnLst>
                                    <p:animMotion origin="layout" path="M -0.01718 -0.00023 L -3.54167E-6 -2.22222E-6 " pathEditMode="relative" rAng="0" ptsTypes="AA">
                                      <p:cBhvr>
                                        <p:cTn id="9" dur="500" fill="hold"/>
                                        <p:tgtEl>
                                          <p:spTgt spid="39"/>
                                        </p:tgtEl>
                                        <p:attrNameLst>
                                          <p:attrName>ppt_x</p:attrName>
                                          <p:attrName>ppt_y</p:attrName>
                                        </p:attrNameLst>
                                      </p:cBhvr>
                                      <p:rCtr x="859" y="0"/>
                                    </p:animMotion>
                                  </p:childTnLst>
                                </p:cTn>
                              </p:par>
                              <p:par>
                                <p:cTn id="10" presetID="10" presetClass="entr" presetSubtype="0" fill="hold" grpId="0" nodeType="withEffect">
                                  <p:stCondLst>
                                    <p:cond delay="2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par>
                                <p:cTn id="13" presetID="42" presetClass="path" presetSubtype="0" decel="100000" fill="hold" grpId="1" nodeType="withEffect">
                                  <p:stCondLst>
                                    <p:cond delay="200"/>
                                  </p:stCondLst>
                                  <p:childTnLst>
                                    <p:animMotion origin="layout" path="M -0.01718 -0.00023 L -3.54167E-6 -2.22222E-6 " pathEditMode="relative" rAng="0" ptsTypes="AA">
                                      <p:cBhvr>
                                        <p:cTn id="14" dur="500" fill="hold"/>
                                        <p:tgtEl>
                                          <p:spTgt spid="40"/>
                                        </p:tgtEl>
                                        <p:attrNameLst>
                                          <p:attrName>ppt_x</p:attrName>
                                          <p:attrName>ppt_y</p:attrName>
                                        </p:attrNameLst>
                                      </p:cBhvr>
                                      <p:rCtr x="859" y="0"/>
                                    </p:animMotion>
                                  </p:childTnLst>
                                </p:cTn>
                              </p:par>
                              <p:par>
                                <p:cTn id="15" presetID="10" presetClass="entr" presetSubtype="0" fill="hold" grpId="0" nodeType="withEffect">
                                  <p:stCondLst>
                                    <p:cond delay="4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50"/>
                                        <p:tgtEl>
                                          <p:spTgt spid="43"/>
                                        </p:tgtEl>
                                      </p:cBhvr>
                                    </p:animEffect>
                                  </p:childTnLst>
                                </p:cTn>
                              </p:par>
                              <p:par>
                                <p:cTn id="18" presetID="42" presetClass="path" presetSubtype="0" decel="100000" fill="hold" grpId="1" nodeType="withEffect">
                                  <p:stCondLst>
                                    <p:cond delay="400"/>
                                  </p:stCondLst>
                                  <p:childTnLst>
                                    <p:animMotion origin="layout" path="M -0.01718 -0.00023 L -3.54167E-6 -1.85185E-6 " pathEditMode="relative" rAng="0" ptsTypes="AA">
                                      <p:cBhvr>
                                        <p:cTn id="19" dur="500" fill="hold"/>
                                        <p:tgtEl>
                                          <p:spTgt spid="43"/>
                                        </p:tgtEl>
                                        <p:attrNameLst>
                                          <p:attrName>ppt_x</p:attrName>
                                          <p:attrName>ppt_y</p:attrName>
                                        </p:attrNameLst>
                                      </p:cBhvr>
                                      <p:rCtr x="859" y="0"/>
                                    </p:animMotion>
                                  </p:childTnLst>
                                </p:cTn>
                              </p:par>
                              <p:par>
                                <p:cTn id="20" presetID="10" presetClass="entr" presetSubtype="0" fill="hold" grpId="0" nodeType="withEffect">
                                  <p:stCondLst>
                                    <p:cond delay="4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50"/>
                                        <p:tgtEl>
                                          <p:spTgt spid="44"/>
                                        </p:tgtEl>
                                      </p:cBhvr>
                                    </p:animEffect>
                                  </p:childTnLst>
                                </p:cTn>
                              </p:par>
                              <p:par>
                                <p:cTn id="23" presetID="42" presetClass="path" presetSubtype="0" decel="100000" fill="hold" grpId="1" nodeType="withEffect">
                                  <p:stCondLst>
                                    <p:cond delay="400"/>
                                  </p:stCondLst>
                                  <p:childTnLst>
                                    <p:animMotion origin="layout" path="M -0.01718 -0.00023 L -3.54167E-6 -1.85185E-6 " pathEditMode="relative" rAng="0" ptsTypes="AA">
                                      <p:cBhvr>
                                        <p:cTn id="24" dur="500" fill="hold"/>
                                        <p:tgtEl>
                                          <p:spTgt spid="44"/>
                                        </p:tgtEl>
                                        <p:attrNameLst>
                                          <p:attrName>ppt_x</p:attrName>
                                          <p:attrName>ppt_y</p:attrName>
                                        </p:attrNameLst>
                                      </p:cBhvr>
                                      <p:rCtr x="859" y="0"/>
                                    </p:animMotion>
                                  </p:childTnLst>
                                </p:cTn>
                              </p:par>
                              <p:par>
                                <p:cTn id="25" presetID="10" presetClass="entr" presetSubtype="0" fill="hold" grpId="0" nodeType="withEffect">
                                  <p:stCondLst>
                                    <p:cond delay="6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childTnLst>
                                </p:cTn>
                              </p:par>
                              <p:par>
                                <p:cTn id="28" presetID="42" presetClass="path" presetSubtype="0" decel="100000" fill="hold" grpId="1" nodeType="withEffect">
                                  <p:stCondLst>
                                    <p:cond delay="600"/>
                                  </p:stCondLst>
                                  <p:childTnLst>
                                    <p:animMotion origin="layout" path="M -0.01718 -0.00023 L -3.54167E-6 -2.96296E-6 " pathEditMode="relative" rAng="0" ptsTypes="AA">
                                      <p:cBhvr>
                                        <p:cTn id="29" dur="500" fill="hold"/>
                                        <p:tgtEl>
                                          <p:spTgt spid="45"/>
                                        </p:tgtEl>
                                        <p:attrNameLst>
                                          <p:attrName>ppt_x</p:attrName>
                                          <p:attrName>ppt_y</p:attrName>
                                        </p:attrNameLst>
                                      </p:cBhvr>
                                      <p:rCtr x="859" y="0"/>
                                    </p:animMotion>
                                  </p:childTnLst>
                                </p:cTn>
                              </p:par>
                              <p:par>
                                <p:cTn id="30" presetID="10" presetClass="entr" presetSubtype="0" fill="hold" grpId="0" nodeType="withEffect">
                                  <p:stCondLst>
                                    <p:cond delay="6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50"/>
                                        <p:tgtEl>
                                          <p:spTgt spid="46"/>
                                        </p:tgtEl>
                                      </p:cBhvr>
                                    </p:animEffect>
                                  </p:childTnLst>
                                </p:cTn>
                              </p:par>
                              <p:par>
                                <p:cTn id="33" presetID="42" presetClass="path" presetSubtype="0" decel="100000" fill="hold" grpId="1" nodeType="withEffect">
                                  <p:stCondLst>
                                    <p:cond delay="600"/>
                                  </p:stCondLst>
                                  <p:childTnLst>
                                    <p:animMotion origin="layout" path="M -0.01718 -0.00023 L -3.54167E-6 -2.96296E-6 " pathEditMode="relative" rAng="0" ptsTypes="AA">
                                      <p:cBhvr>
                                        <p:cTn id="34" dur="500" fill="hold"/>
                                        <p:tgtEl>
                                          <p:spTgt spid="46"/>
                                        </p:tgtEl>
                                        <p:attrNameLst>
                                          <p:attrName>ppt_x</p:attrName>
                                          <p:attrName>ppt_y</p:attrName>
                                        </p:attrNameLst>
                                      </p:cBhvr>
                                      <p:rCtr x="859" y="0"/>
                                    </p:animMotion>
                                  </p:childTnLst>
                                </p:cTn>
                              </p:par>
                              <p:par>
                                <p:cTn id="35" presetID="10" presetClass="entr" presetSubtype="0" fill="hold" grpId="0" nodeType="withEffect">
                                  <p:stCondLst>
                                    <p:cond delay="8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50"/>
                                        <p:tgtEl>
                                          <p:spTgt spid="47"/>
                                        </p:tgtEl>
                                      </p:cBhvr>
                                    </p:animEffect>
                                  </p:childTnLst>
                                </p:cTn>
                              </p:par>
                              <p:par>
                                <p:cTn id="38" presetID="42" presetClass="path" presetSubtype="0" decel="100000" fill="hold" grpId="1" nodeType="withEffect">
                                  <p:stCondLst>
                                    <p:cond delay="800"/>
                                  </p:stCondLst>
                                  <p:childTnLst>
                                    <p:animMotion origin="layout" path="M -0.01718 -0.00024 L -3.54167E-6 4.81481E-6 " pathEditMode="relative" rAng="0" ptsTypes="AA">
                                      <p:cBhvr>
                                        <p:cTn id="39" dur="500" fill="hold"/>
                                        <p:tgtEl>
                                          <p:spTgt spid="47"/>
                                        </p:tgtEl>
                                        <p:attrNameLst>
                                          <p:attrName>ppt_x</p:attrName>
                                          <p:attrName>ppt_y</p:attrName>
                                        </p:attrNameLst>
                                      </p:cBhvr>
                                      <p:rCtr x="859" y="0"/>
                                    </p:animMotion>
                                  </p:childTnLst>
                                </p:cTn>
                              </p:par>
                              <p:par>
                                <p:cTn id="40" presetID="10" presetClass="entr" presetSubtype="0" fill="hold" grpId="0" nodeType="withEffect">
                                  <p:stCondLst>
                                    <p:cond delay="8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50"/>
                                        <p:tgtEl>
                                          <p:spTgt spid="48"/>
                                        </p:tgtEl>
                                      </p:cBhvr>
                                    </p:animEffect>
                                  </p:childTnLst>
                                </p:cTn>
                              </p:par>
                              <p:par>
                                <p:cTn id="43" presetID="42" presetClass="path" presetSubtype="0" decel="100000" fill="hold" grpId="1" nodeType="withEffect">
                                  <p:stCondLst>
                                    <p:cond delay="800"/>
                                  </p:stCondLst>
                                  <p:childTnLst>
                                    <p:animMotion origin="layout" path="M -0.01718 -0.00024 L -3.54167E-6 4.81481E-6 " pathEditMode="relative" rAng="0" ptsTypes="AA">
                                      <p:cBhvr>
                                        <p:cTn id="44" dur="500" fill="hold"/>
                                        <p:tgtEl>
                                          <p:spTgt spid="48"/>
                                        </p:tgtEl>
                                        <p:attrNameLst>
                                          <p:attrName>ppt_x</p:attrName>
                                          <p:attrName>ppt_y</p:attrName>
                                        </p:attrNameLst>
                                      </p:cBhvr>
                                      <p:rCtr x="859" y="0"/>
                                    </p:animMotion>
                                  </p:childTnLst>
                                </p:cTn>
                              </p:par>
                              <p:par>
                                <p:cTn id="45" presetID="10" presetClass="entr" presetSubtype="0"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50"/>
                                        <p:tgtEl>
                                          <p:spTgt spid="49"/>
                                        </p:tgtEl>
                                      </p:cBhvr>
                                    </p:animEffect>
                                  </p:childTnLst>
                                </p:cTn>
                              </p:par>
                              <p:par>
                                <p:cTn id="48" presetID="42" presetClass="path" presetSubtype="0" decel="100000" fill="hold" grpId="1" nodeType="withEffect">
                                  <p:stCondLst>
                                    <p:cond delay="1000"/>
                                  </p:stCondLst>
                                  <p:childTnLst>
                                    <p:animMotion origin="layout" path="M -0.01718 -0.00023 L -3.54167E-6 3.33333E-6 " pathEditMode="relative" rAng="0" ptsTypes="AA">
                                      <p:cBhvr>
                                        <p:cTn id="49" dur="500" fill="hold"/>
                                        <p:tgtEl>
                                          <p:spTgt spid="49"/>
                                        </p:tgtEl>
                                        <p:attrNameLst>
                                          <p:attrName>ppt_x</p:attrName>
                                          <p:attrName>ppt_y</p:attrName>
                                        </p:attrNameLst>
                                      </p:cBhvr>
                                      <p:rCtr x="859" y="0"/>
                                    </p:animMotion>
                                  </p:childTnLst>
                                </p:cTn>
                              </p:par>
                              <p:par>
                                <p:cTn id="50" presetID="10" presetClass="entr" presetSubtype="0" fill="hold" grpId="0"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50"/>
                                        <p:tgtEl>
                                          <p:spTgt spid="50"/>
                                        </p:tgtEl>
                                      </p:cBhvr>
                                    </p:animEffect>
                                  </p:childTnLst>
                                </p:cTn>
                              </p:par>
                              <p:par>
                                <p:cTn id="53" presetID="42" presetClass="path" presetSubtype="0" decel="100000" fill="hold" grpId="1" nodeType="withEffect">
                                  <p:stCondLst>
                                    <p:cond delay="1000"/>
                                  </p:stCondLst>
                                  <p:childTnLst>
                                    <p:animMotion origin="layout" path="M -0.01718 -0.00023 L -3.54167E-6 3.33333E-6 " pathEditMode="relative" rAng="0" ptsTypes="AA">
                                      <p:cBhvr>
                                        <p:cTn id="54" dur="500" fill="hold"/>
                                        <p:tgtEl>
                                          <p:spTgt spid="50"/>
                                        </p:tgtEl>
                                        <p:attrNameLst>
                                          <p:attrName>ppt_x</p:attrName>
                                          <p:attrName>ppt_y</p:attrName>
                                        </p:attrNameLst>
                                      </p:cBhvr>
                                      <p:rCtr x="859" y="0"/>
                                    </p:animMotion>
                                  </p:childTnLst>
                                </p:cTn>
                              </p:par>
                              <p:par>
                                <p:cTn id="55" presetID="10" presetClass="entr" presetSubtype="0" fill="hold" grpId="0" nodeType="withEffect">
                                  <p:stCondLst>
                                    <p:cond delay="2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250"/>
                                        <p:tgtEl>
                                          <p:spTgt spid="51"/>
                                        </p:tgtEl>
                                      </p:cBhvr>
                                    </p:animEffect>
                                  </p:childTnLst>
                                </p:cTn>
                              </p:par>
                              <p:par>
                                <p:cTn id="58" presetID="42" presetClass="path" presetSubtype="0" decel="100000" fill="hold" grpId="1" nodeType="withEffect">
                                  <p:stCondLst>
                                    <p:cond delay="200"/>
                                  </p:stCondLst>
                                  <p:childTnLst>
                                    <p:animMotion origin="layout" path="M 0.01666 -0.00046 L 3.75E-6 1.85185E-6 " pathEditMode="relative" rAng="0" ptsTypes="AA">
                                      <p:cBhvr>
                                        <p:cTn id="59" dur="500" fill="hold"/>
                                        <p:tgtEl>
                                          <p:spTgt spid="51"/>
                                        </p:tgtEl>
                                        <p:attrNameLst>
                                          <p:attrName>ppt_x</p:attrName>
                                          <p:attrName>ppt_y</p:attrName>
                                        </p:attrNameLst>
                                      </p:cBhvr>
                                      <p:rCtr x="-833" y="23"/>
                                    </p:animMotion>
                                  </p:childTnLst>
                                </p:cTn>
                              </p:par>
                              <p:par>
                                <p:cTn id="60" presetID="10" presetClass="entr" presetSubtype="0" fill="hold" grpId="0" nodeType="withEffect">
                                  <p:stCondLst>
                                    <p:cond delay="4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250"/>
                                        <p:tgtEl>
                                          <p:spTgt spid="52"/>
                                        </p:tgtEl>
                                      </p:cBhvr>
                                    </p:animEffect>
                                  </p:childTnLst>
                                </p:cTn>
                              </p:par>
                              <p:par>
                                <p:cTn id="63" presetID="42" presetClass="path" presetSubtype="0" decel="100000" fill="hold" grpId="1" nodeType="withEffect">
                                  <p:stCondLst>
                                    <p:cond delay="400"/>
                                  </p:stCondLst>
                                  <p:childTnLst>
                                    <p:animMotion origin="layout" path="M 0.01666 -0.00046 L 3.75E-6 1.85185E-6 " pathEditMode="relative" rAng="0" ptsTypes="AA">
                                      <p:cBhvr>
                                        <p:cTn id="64" dur="500" fill="hold"/>
                                        <p:tgtEl>
                                          <p:spTgt spid="52"/>
                                        </p:tgtEl>
                                        <p:attrNameLst>
                                          <p:attrName>ppt_x</p:attrName>
                                          <p:attrName>ppt_y</p:attrName>
                                        </p:attrNameLst>
                                      </p:cBhvr>
                                      <p:rCtr x="-833" y="23"/>
                                    </p:animMotion>
                                  </p:childTnLst>
                                </p:cTn>
                              </p:par>
                              <p:par>
                                <p:cTn id="65" presetID="10" presetClass="entr" presetSubtype="0" fill="hold" grpId="0" nodeType="withEffect">
                                  <p:stCondLst>
                                    <p:cond delay="60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250"/>
                                        <p:tgtEl>
                                          <p:spTgt spid="53"/>
                                        </p:tgtEl>
                                      </p:cBhvr>
                                    </p:animEffect>
                                  </p:childTnLst>
                                </p:cTn>
                              </p:par>
                              <p:par>
                                <p:cTn id="68" presetID="42" presetClass="path" presetSubtype="0" decel="100000" fill="hold" grpId="1" nodeType="withEffect">
                                  <p:stCondLst>
                                    <p:cond delay="600"/>
                                  </p:stCondLst>
                                  <p:childTnLst>
                                    <p:animMotion origin="layout" path="M 0.01666 -0.00046 L 3.75E-6 1.85185E-6 " pathEditMode="relative" rAng="0" ptsTypes="AA">
                                      <p:cBhvr>
                                        <p:cTn id="69" dur="500" fill="hold"/>
                                        <p:tgtEl>
                                          <p:spTgt spid="53"/>
                                        </p:tgtEl>
                                        <p:attrNameLst>
                                          <p:attrName>ppt_x</p:attrName>
                                          <p:attrName>ppt_y</p:attrName>
                                        </p:attrNameLst>
                                      </p:cBhvr>
                                      <p:rCtr x="-833" y="23"/>
                                    </p:animMotion>
                                  </p:childTnLst>
                                </p:cTn>
                              </p:par>
                              <p:par>
                                <p:cTn id="70" presetID="10" presetClass="entr" presetSubtype="0" fill="hold" grpId="0" nodeType="withEffect">
                                  <p:stCondLst>
                                    <p:cond delay="80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250"/>
                                        <p:tgtEl>
                                          <p:spTgt spid="54"/>
                                        </p:tgtEl>
                                      </p:cBhvr>
                                    </p:animEffect>
                                  </p:childTnLst>
                                </p:cTn>
                              </p:par>
                              <p:par>
                                <p:cTn id="73" presetID="42" presetClass="path" presetSubtype="0" decel="100000" fill="hold" grpId="1" nodeType="withEffect">
                                  <p:stCondLst>
                                    <p:cond delay="800"/>
                                  </p:stCondLst>
                                  <p:childTnLst>
                                    <p:animMotion origin="layout" path="M 0.01666 -0.00046 L 3.75E-6 1.85185E-6 " pathEditMode="relative" rAng="0" ptsTypes="AA">
                                      <p:cBhvr>
                                        <p:cTn id="74" dur="500" fill="hold"/>
                                        <p:tgtEl>
                                          <p:spTgt spid="54"/>
                                        </p:tgtEl>
                                        <p:attrNameLst>
                                          <p:attrName>ppt_x</p:attrName>
                                          <p:attrName>ppt_y</p:attrName>
                                        </p:attrNameLst>
                                      </p:cBhvr>
                                      <p:rCtr x="-833" y="23"/>
                                    </p:animMotion>
                                  </p:childTnLst>
                                </p:cTn>
                              </p:par>
                              <p:par>
                                <p:cTn id="75" presetID="10" presetClass="entr" presetSubtype="0" fill="hold" grpId="0" nodeType="withEffect">
                                  <p:stCondLst>
                                    <p:cond delay="100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250"/>
                                        <p:tgtEl>
                                          <p:spTgt spid="55"/>
                                        </p:tgtEl>
                                      </p:cBhvr>
                                    </p:animEffect>
                                  </p:childTnLst>
                                </p:cTn>
                              </p:par>
                              <p:par>
                                <p:cTn id="78" presetID="42" presetClass="path" presetSubtype="0" decel="100000" fill="hold" grpId="1" nodeType="withEffect">
                                  <p:stCondLst>
                                    <p:cond delay="1000"/>
                                  </p:stCondLst>
                                  <p:childTnLst>
                                    <p:animMotion origin="layout" path="M 0.01666 -0.00046 L 3.75E-6 1.85185E-6 " pathEditMode="relative" rAng="0" ptsTypes="AA">
                                      <p:cBhvr>
                                        <p:cTn id="79" dur="500" fill="hold"/>
                                        <p:tgtEl>
                                          <p:spTgt spid="55"/>
                                        </p:tgtEl>
                                        <p:attrNameLst>
                                          <p:attrName>ppt_x</p:attrName>
                                          <p:attrName>ppt_y</p:attrName>
                                        </p:attrNameLst>
                                      </p:cBhvr>
                                      <p:rCtr x="-833" y="23"/>
                                    </p:animMotion>
                                  </p:childTnLst>
                                </p:cTn>
                              </p:par>
                              <p:par>
                                <p:cTn id="80" presetID="16" presetClass="entr" presetSubtype="37" fill="hold" grpId="0" nodeType="withEffect">
                                  <p:stCondLst>
                                    <p:cond delay="200"/>
                                  </p:stCondLst>
                                  <p:childTnLst>
                                    <p:set>
                                      <p:cBhvr>
                                        <p:cTn id="81" dur="1" fill="hold">
                                          <p:stCondLst>
                                            <p:cond delay="0"/>
                                          </p:stCondLst>
                                        </p:cTn>
                                        <p:tgtEl>
                                          <p:spTgt spid="56"/>
                                        </p:tgtEl>
                                        <p:attrNameLst>
                                          <p:attrName>style.visibility</p:attrName>
                                        </p:attrNameLst>
                                      </p:cBhvr>
                                      <p:to>
                                        <p:strVal val="visible"/>
                                      </p:to>
                                    </p:set>
                                    <p:animEffect transition="in" filter="barn(outVertical)">
                                      <p:cBhvr>
                                        <p:cTn id="82" dur="500"/>
                                        <p:tgtEl>
                                          <p:spTgt spid="56"/>
                                        </p:tgtEl>
                                      </p:cBhvr>
                                    </p:animEffect>
                                  </p:childTnLst>
                                </p:cTn>
                              </p:par>
                              <p:par>
                                <p:cTn id="83" presetID="16" presetClass="entr" presetSubtype="37"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barn(outVertical)">
                                      <p:cBhvr>
                                        <p:cTn id="85" dur="500"/>
                                        <p:tgtEl>
                                          <p:spTgt spid="57"/>
                                        </p:tgtEl>
                                      </p:cBhvr>
                                    </p:animEffect>
                                  </p:childTnLst>
                                </p:cTn>
                              </p:par>
                              <p:par>
                                <p:cTn id="86" presetID="16" presetClass="entr" presetSubtype="37" fill="hold" grpId="0" nodeType="withEffect">
                                  <p:stCondLst>
                                    <p:cond delay="600"/>
                                  </p:stCondLst>
                                  <p:childTnLst>
                                    <p:set>
                                      <p:cBhvr>
                                        <p:cTn id="87" dur="1" fill="hold">
                                          <p:stCondLst>
                                            <p:cond delay="0"/>
                                          </p:stCondLst>
                                        </p:cTn>
                                        <p:tgtEl>
                                          <p:spTgt spid="58"/>
                                        </p:tgtEl>
                                        <p:attrNameLst>
                                          <p:attrName>style.visibility</p:attrName>
                                        </p:attrNameLst>
                                      </p:cBhvr>
                                      <p:to>
                                        <p:strVal val="visible"/>
                                      </p:to>
                                    </p:set>
                                    <p:animEffect transition="in" filter="barn(outVertical)">
                                      <p:cBhvr>
                                        <p:cTn id="88" dur="500"/>
                                        <p:tgtEl>
                                          <p:spTgt spid="58"/>
                                        </p:tgtEl>
                                      </p:cBhvr>
                                    </p:animEffect>
                                  </p:childTnLst>
                                </p:cTn>
                              </p:par>
                              <p:par>
                                <p:cTn id="89" presetID="16" presetClass="entr" presetSubtype="37" fill="hold" grpId="0" nodeType="withEffect">
                                  <p:stCondLst>
                                    <p:cond delay="800"/>
                                  </p:stCondLst>
                                  <p:childTnLst>
                                    <p:set>
                                      <p:cBhvr>
                                        <p:cTn id="90" dur="1" fill="hold">
                                          <p:stCondLst>
                                            <p:cond delay="0"/>
                                          </p:stCondLst>
                                        </p:cTn>
                                        <p:tgtEl>
                                          <p:spTgt spid="59"/>
                                        </p:tgtEl>
                                        <p:attrNameLst>
                                          <p:attrName>style.visibility</p:attrName>
                                        </p:attrNameLst>
                                      </p:cBhvr>
                                      <p:to>
                                        <p:strVal val="visible"/>
                                      </p:to>
                                    </p:set>
                                    <p:animEffect transition="in" filter="barn(outVertical)">
                                      <p:cBhvr>
                                        <p:cTn id="91" dur="500"/>
                                        <p:tgtEl>
                                          <p:spTgt spid="59"/>
                                        </p:tgtEl>
                                      </p:cBhvr>
                                    </p:animEffect>
                                  </p:childTnLst>
                                </p:cTn>
                              </p:par>
                              <p:par>
                                <p:cTn id="92" presetID="16" presetClass="entr" presetSubtype="37" fill="hold" grpId="0" nodeType="withEffect">
                                  <p:stCondLst>
                                    <p:cond delay="1000"/>
                                  </p:stCondLst>
                                  <p:childTnLst>
                                    <p:set>
                                      <p:cBhvr>
                                        <p:cTn id="93" dur="1" fill="hold">
                                          <p:stCondLst>
                                            <p:cond delay="0"/>
                                          </p:stCondLst>
                                        </p:cTn>
                                        <p:tgtEl>
                                          <p:spTgt spid="60"/>
                                        </p:tgtEl>
                                        <p:attrNameLst>
                                          <p:attrName>style.visibility</p:attrName>
                                        </p:attrNameLst>
                                      </p:cBhvr>
                                      <p:to>
                                        <p:strVal val="visible"/>
                                      </p:to>
                                    </p:set>
                                    <p:animEffect transition="in" filter="barn(outVertical)">
                                      <p:cBhvr>
                                        <p:cTn id="9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tmplLst>
          <p:tmpl>
            <p:tnLst>
              <p:par>
                <p:cTn presetID="10"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39" grpId="1"/>
      <p:bldP spid="40" grpId="0">
        <p:tmplLst>
          <p:tmpl>
            <p:tnLst>
              <p:par>
                <p:cTn presetID="10"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250"/>
                        <p:tgtEl>
                          <p:spTgt spid="40"/>
                        </p:tgtEl>
                      </p:cBhvr>
                    </p:animEffect>
                  </p:childTnLst>
                </p:cTn>
              </p:par>
            </p:tnLst>
          </p:tmpl>
        </p:tmplLst>
      </p:bldP>
      <p:bldP spid="40" grpId="1"/>
      <p:bldP spid="43" grpId="0">
        <p:tmplLst>
          <p:tmpl>
            <p:tnLst>
              <p:par>
                <p:cTn presetID="10" presetClass="entr" presetSubtype="0" fill="hold" nodeType="withEffect">
                  <p:stCondLst>
                    <p:cond delay="40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3" grpId="1"/>
      <p:bldP spid="44" grpId="0">
        <p:tmplLst>
          <p:tmpl>
            <p:tnLst>
              <p:par>
                <p:cTn presetID="10" presetClass="entr" presetSubtype="0" fill="hold" nodeType="withEffect">
                  <p:stCondLst>
                    <p:cond delay="400"/>
                  </p:stCondLst>
                  <p:childTnLst>
                    <p:set>
                      <p:cBhvr>
                        <p:cTn dur="1" fill="hold">
                          <p:stCondLst>
                            <p:cond delay="0"/>
                          </p:stCondLst>
                        </p:cTn>
                        <p:tgtEl>
                          <p:spTgt spid="44"/>
                        </p:tgtEl>
                        <p:attrNameLst>
                          <p:attrName>style.visibility</p:attrName>
                        </p:attrNameLst>
                      </p:cBhvr>
                      <p:to>
                        <p:strVal val="visible"/>
                      </p:to>
                    </p:set>
                    <p:animEffect transition="in" filter="fade">
                      <p:cBhvr>
                        <p:cTn dur="250"/>
                        <p:tgtEl>
                          <p:spTgt spid="44"/>
                        </p:tgtEl>
                      </p:cBhvr>
                    </p:animEffect>
                  </p:childTnLst>
                </p:cTn>
              </p:par>
            </p:tnLst>
          </p:tmpl>
        </p:tmplLst>
      </p:bldP>
      <p:bldP spid="44" grpId="1"/>
      <p:bldP spid="45" grpId="0">
        <p:tmplLst>
          <p:tmpl>
            <p:tnLst>
              <p:par>
                <p:cTn presetID="10" presetClass="entr" presetSubtype="0" fill="hold" nodeType="withEffect">
                  <p:stCondLst>
                    <p:cond delay="60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5" grpId="1"/>
      <p:bldP spid="46" grpId="0">
        <p:tmplLst>
          <p:tmpl>
            <p:tnLst>
              <p:par>
                <p:cTn presetID="10" presetClass="entr" presetSubtype="0" fill="hold" nodeType="withEffect">
                  <p:stCondLst>
                    <p:cond delay="600"/>
                  </p:stCondLst>
                  <p:childTnLst>
                    <p:set>
                      <p:cBhvr>
                        <p:cTn dur="1" fill="hold">
                          <p:stCondLst>
                            <p:cond delay="0"/>
                          </p:stCondLst>
                        </p:cTn>
                        <p:tgtEl>
                          <p:spTgt spid="46"/>
                        </p:tgtEl>
                        <p:attrNameLst>
                          <p:attrName>style.visibility</p:attrName>
                        </p:attrNameLst>
                      </p:cBhvr>
                      <p:to>
                        <p:strVal val="visible"/>
                      </p:to>
                    </p:set>
                    <p:animEffect transition="in" filter="fade">
                      <p:cBhvr>
                        <p:cTn dur="250"/>
                        <p:tgtEl>
                          <p:spTgt spid="46"/>
                        </p:tgtEl>
                      </p:cBhvr>
                    </p:animEffect>
                  </p:childTnLst>
                </p:cTn>
              </p:par>
            </p:tnLst>
          </p:tmpl>
        </p:tmplLst>
      </p:bldP>
      <p:bldP spid="46" grpId="1"/>
      <p:bldP spid="47" grpId="0">
        <p:tmplLst>
          <p:tmpl>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7" grpId="1"/>
      <p:bldP spid="48" grpId="0">
        <p:tmplLst>
          <p:tmpl>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250"/>
                        <p:tgtEl>
                          <p:spTgt spid="48"/>
                        </p:tgtEl>
                      </p:cBhvr>
                    </p:animEffect>
                  </p:childTnLst>
                </p:cTn>
              </p:par>
            </p:tnLst>
          </p:tmpl>
        </p:tmplLst>
      </p:bldP>
      <p:bldP spid="48" grpId="1"/>
      <p:bldP spid="49" grpId="0">
        <p:tmplLst>
          <p:tmpl>
            <p:tnLst>
              <p:par>
                <p:cTn presetID="10" presetClass="entr" presetSubtype="0" fill="hold" nodeType="withEffect">
                  <p:stCondLst>
                    <p:cond delay="100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P spid="49" grpId="1"/>
      <p:bldP spid="50" grpId="0">
        <p:tmplLst>
          <p:tmpl>
            <p:tnLst>
              <p:par>
                <p:cTn presetID="10" presetClass="entr" presetSubtype="0" fill="hold" nodeType="withEffect">
                  <p:stCondLst>
                    <p:cond delay="1000"/>
                  </p:stCondLst>
                  <p:childTnLst>
                    <p:set>
                      <p:cBhvr>
                        <p:cTn dur="1" fill="hold">
                          <p:stCondLst>
                            <p:cond delay="0"/>
                          </p:stCondLst>
                        </p:cTn>
                        <p:tgtEl>
                          <p:spTgt spid="50"/>
                        </p:tgtEl>
                        <p:attrNameLst>
                          <p:attrName>style.visibility</p:attrName>
                        </p:attrNameLst>
                      </p:cBhvr>
                      <p:to>
                        <p:strVal val="visible"/>
                      </p:to>
                    </p:set>
                    <p:animEffect transition="in" filter="fade">
                      <p:cBhvr>
                        <p:cTn dur="250"/>
                        <p:tgtEl>
                          <p:spTgt spid="50"/>
                        </p:tgtEl>
                      </p:cBhvr>
                    </p:animEffect>
                  </p:childTnLst>
                </p:cTn>
              </p:par>
            </p:tnLst>
          </p:tmpl>
        </p:tmplLst>
      </p:bldP>
      <p:bldP spid="50" grpId="1"/>
      <p:bldP spid="51" grpId="0">
        <p:tmplLst>
          <p:tmpl>
            <p:tnLst>
              <p:par>
                <p:cTn presetID="10"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250"/>
                        <p:tgtEl>
                          <p:spTgt spid="51"/>
                        </p:tgtEl>
                      </p:cBhvr>
                    </p:animEffect>
                  </p:childTnLst>
                </p:cTn>
              </p:par>
            </p:tnLst>
          </p:tmpl>
        </p:tmplLst>
      </p:bldP>
      <p:bldP spid="51" grpId="1">
        <p:tmplLst>
          <p:tmpl>
            <p:tnLst>
              <p:par>
                <p:cTn presetID="42" presetClass="path" presetSubtype="0" decel="100000" fill="hold" nodeType="withEffect">
                  <p:stCondLst>
                    <p:cond delay="200"/>
                  </p:stCondLst>
                  <p:childTnLst>
                    <p:animMotion origin="layout" path="M 0.01666 -0.00046 L 3.75E-6 1.85185E-6 " pathEditMode="relative" rAng="0" ptsTypes="AA">
                      <p:cBhvr>
                        <p:cTn dur="500" fill="hold"/>
                        <p:tgtEl>
                          <p:spTgt spid="51"/>
                        </p:tgtEl>
                        <p:attrNameLst>
                          <p:attrName>ppt_x</p:attrName>
                          <p:attrName>ppt_y</p:attrName>
                        </p:attrNameLst>
                      </p:cBhvr>
                      <p:rCtr x="-833" y="23"/>
                    </p:animMotion>
                  </p:childTnLst>
                </p:cTn>
              </p:par>
            </p:tnLst>
          </p:tmpl>
        </p:tmplLst>
      </p:bldP>
      <p:bldP spid="52" grpId="0">
        <p:tmplLst>
          <p:tmpl>
            <p:tnLst>
              <p:par>
                <p:cTn presetID="10" presetClass="entr" presetSubtype="0" fill="hold" nodeType="withEffect">
                  <p:stCondLst>
                    <p:cond delay="400"/>
                  </p:stCondLst>
                  <p:childTnLst>
                    <p:set>
                      <p:cBhvr>
                        <p:cTn dur="1" fill="hold">
                          <p:stCondLst>
                            <p:cond delay="0"/>
                          </p:stCondLst>
                        </p:cTn>
                        <p:tgtEl>
                          <p:spTgt spid="52"/>
                        </p:tgtEl>
                        <p:attrNameLst>
                          <p:attrName>style.visibility</p:attrName>
                        </p:attrNameLst>
                      </p:cBhvr>
                      <p:to>
                        <p:strVal val="visible"/>
                      </p:to>
                    </p:set>
                    <p:animEffect transition="in" filter="fade">
                      <p:cBhvr>
                        <p:cTn dur="250"/>
                        <p:tgtEl>
                          <p:spTgt spid="52"/>
                        </p:tgtEl>
                      </p:cBhvr>
                    </p:animEffect>
                  </p:childTnLst>
                </p:cTn>
              </p:par>
            </p:tnLst>
          </p:tmpl>
        </p:tmplLst>
      </p:bldP>
      <p:bldP spid="52" grpId="1">
        <p:tmplLst>
          <p:tmpl>
            <p:tnLst>
              <p:par>
                <p:cTn presetID="42" presetClass="path" presetSubtype="0" decel="100000" fill="hold" nodeType="withEffect">
                  <p:stCondLst>
                    <p:cond delay="400"/>
                  </p:stCondLst>
                  <p:childTnLst>
                    <p:animMotion origin="layout" path="M 0.01666 -0.00046 L 3.75E-6 1.85185E-6 " pathEditMode="relative" rAng="0" ptsTypes="AA">
                      <p:cBhvr>
                        <p:cTn dur="500" fill="hold"/>
                        <p:tgtEl>
                          <p:spTgt spid="52"/>
                        </p:tgtEl>
                        <p:attrNameLst>
                          <p:attrName>ppt_x</p:attrName>
                          <p:attrName>ppt_y</p:attrName>
                        </p:attrNameLst>
                      </p:cBhvr>
                      <p:rCtr x="-833" y="23"/>
                    </p:animMotion>
                  </p:childTnLst>
                </p:cTn>
              </p:par>
            </p:tnLst>
          </p:tmpl>
        </p:tmplLst>
      </p:bldP>
      <p:bldP spid="53" grpId="0">
        <p:tmplLst>
          <p:tmpl>
            <p:tnLst>
              <p:par>
                <p:cTn presetID="10" presetClass="entr" presetSubtype="0" fill="hold" nodeType="withEffect">
                  <p:stCondLst>
                    <p:cond delay="600"/>
                  </p:stCondLst>
                  <p:childTnLst>
                    <p:set>
                      <p:cBhvr>
                        <p:cTn dur="1" fill="hold">
                          <p:stCondLst>
                            <p:cond delay="0"/>
                          </p:stCondLst>
                        </p:cTn>
                        <p:tgtEl>
                          <p:spTgt spid="53"/>
                        </p:tgtEl>
                        <p:attrNameLst>
                          <p:attrName>style.visibility</p:attrName>
                        </p:attrNameLst>
                      </p:cBhvr>
                      <p:to>
                        <p:strVal val="visible"/>
                      </p:to>
                    </p:set>
                    <p:animEffect transition="in" filter="fade">
                      <p:cBhvr>
                        <p:cTn dur="250"/>
                        <p:tgtEl>
                          <p:spTgt spid="53"/>
                        </p:tgtEl>
                      </p:cBhvr>
                    </p:animEffect>
                  </p:childTnLst>
                </p:cTn>
              </p:par>
            </p:tnLst>
          </p:tmpl>
        </p:tmplLst>
      </p:bldP>
      <p:bldP spid="53" grpId="1">
        <p:tmplLst>
          <p:tmpl>
            <p:tnLst>
              <p:par>
                <p:cTn presetID="42" presetClass="path" presetSubtype="0" decel="100000" fill="hold" nodeType="withEffect">
                  <p:stCondLst>
                    <p:cond delay="600"/>
                  </p:stCondLst>
                  <p:childTnLst>
                    <p:animMotion origin="layout" path="M 0.01666 -0.00046 L 3.75E-6 1.85185E-6 " pathEditMode="relative" rAng="0" ptsTypes="AA">
                      <p:cBhvr>
                        <p:cTn dur="500" fill="hold"/>
                        <p:tgtEl>
                          <p:spTgt spid="53"/>
                        </p:tgtEl>
                        <p:attrNameLst>
                          <p:attrName>ppt_x</p:attrName>
                          <p:attrName>ppt_y</p:attrName>
                        </p:attrNameLst>
                      </p:cBhvr>
                      <p:rCtr x="-833" y="23"/>
                    </p:animMotion>
                  </p:childTnLst>
                </p:cTn>
              </p:par>
            </p:tnLst>
          </p:tmpl>
        </p:tmplLst>
      </p:bldP>
      <p:bldP spid="54" grpId="0">
        <p:tmplLst>
          <p:tmpl>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250"/>
                        <p:tgtEl>
                          <p:spTgt spid="54"/>
                        </p:tgtEl>
                      </p:cBhvr>
                    </p:animEffect>
                  </p:childTnLst>
                </p:cTn>
              </p:par>
            </p:tnLst>
          </p:tmpl>
        </p:tmplLst>
      </p:bldP>
      <p:bldP spid="54" grpId="1">
        <p:tmplLst>
          <p:tmpl>
            <p:tnLst>
              <p:par>
                <p:cTn presetID="42" presetClass="path" presetSubtype="0" decel="100000" fill="hold" nodeType="withEffect">
                  <p:stCondLst>
                    <p:cond delay="800"/>
                  </p:stCondLst>
                  <p:childTnLst>
                    <p:animMotion origin="layout" path="M 0.01666 -0.00046 L 3.75E-6 1.85185E-6 " pathEditMode="relative" rAng="0" ptsTypes="AA">
                      <p:cBhvr>
                        <p:cTn dur="500" fill="hold"/>
                        <p:tgtEl>
                          <p:spTgt spid="54"/>
                        </p:tgtEl>
                        <p:attrNameLst>
                          <p:attrName>ppt_x</p:attrName>
                          <p:attrName>ppt_y</p:attrName>
                        </p:attrNameLst>
                      </p:cBhvr>
                      <p:rCtr x="-833" y="23"/>
                    </p:animMotion>
                  </p:childTnLst>
                </p:cTn>
              </p:par>
            </p:tnLst>
          </p:tmpl>
        </p:tmplLst>
      </p:bldP>
      <p:bldP spid="55" grpId="0">
        <p:tmplLst>
          <p:tmpl>
            <p:tnLst>
              <p:par>
                <p:cTn presetID="10" presetClass="entr" presetSubtype="0" fill="hold" nodeType="withEffect">
                  <p:stCondLst>
                    <p:cond delay="1000"/>
                  </p:stCondLst>
                  <p:childTnLst>
                    <p:set>
                      <p:cBhvr>
                        <p:cTn dur="1" fill="hold">
                          <p:stCondLst>
                            <p:cond delay="0"/>
                          </p:stCondLst>
                        </p:cTn>
                        <p:tgtEl>
                          <p:spTgt spid="55"/>
                        </p:tgtEl>
                        <p:attrNameLst>
                          <p:attrName>style.visibility</p:attrName>
                        </p:attrNameLst>
                      </p:cBhvr>
                      <p:to>
                        <p:strVal val="visible"/>
                      </p:to>
                    </p:set>
                    <p:animEffect transition="in" filter="fade">
                      <p:cBhvr>
                        <p:cTn dur="250"/>
                        <p:tgtEl>
                          <p:spTgt spid="55"/>
                        </p:tgtEl>
                      </p:cBhvr>
                    </p:animEffect>
                  </p:childTnLst>
                </p:cTn>
              </p:par>
            </p:tnLst>
          </p:tmpl>
        </p:tmplLst>
      </p:bldP>
      <p:bldP spid="55" grpId="1">
        <p:tmplLst>
          <p:tmpl>
            <p:tnLst>
              <p:par>
                <p:cTn presetID="42" presetClass="path" presetSubtype="0" decel="100000" fill="hold" nodeType="withEffect">
                  <p:stCondLst>
                    <p:cond delay="1000"/>
                  </p:stCondLst>
                  <p:childTnLst>
                    <p:animMotion origin="layout" path="M 0.01666 -0.00046 L 3.75E-6 1.85185E-6 " pathEditMode="relative" rAng="0" ptsTypes="AA">
                      <p:cBhvr>
                        <p:cTn dur="500" fill="hold"/>
                        <p:tgtEl>
                          <p:spTgt spid="55"/>
                        </p:tgtEl>
                        <p:attrNameLst>
                          <p:attrName>ppt_x</p:attrName>
                          <p:attrName>ppt_y</p:attrName>
                        </p:attrNameLst>
                      </p:cBhvr>
                      <p:rCtr x="-833" y="23"/>
                    </p:animMotion>
                  </p:childTnLst>
                </p:cTn>
              </p:par>
            </p:tnLst>
          </p:tmpl>
        </p:tmplLst>
      </p:bldP>
      <p:bldP spid="56" grpId="0" animBg="1">
        <p:tmplLst>
          <p:tmpl>
            <p:tnLst>
              <p:par>
                <p:cTn presetID="16" presetClass="entr" presetSubtype="37"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barn(outVertical)">
                      <p:cBhvr>
                        <p:cTn dur="500"/>
                        <p:tgtEl>
                          <p:spTgt spid="56"/>
                        </p:tgtEl>
                      </p:cBhvr>
                    </p:animEffect>
                  </p:childTnLst>
                </p:cTn>
              </p:par>
            </p:tnLst>
          </p:tmpl>
        </p:tmplLst>
      </p:bldP>
      <p:bldP spid="57" grpId="0" animBg="1">
        <p:tmplLst>
          <p:tmpl>
            <p:tnLst>
              <p:par>
                <p:cTn presetID="16" presetClass="entr" presetSubtype="37" fill="hold" nodeType="withEffect">
                  <p:stCondLst>
                    <p:cond delay="400"/>
                  </p:stCondLst>
                  <p:childTnLst>
                    <p:set>
                      <p:cBhvr>
                        <p:cTn dur="1" fill="hold">
                          <p:stCondLst>
                            <p:cond delay="0"/>
                          </p:stCondLst>
                        </p:cTn>
                        <p:tgtEl>
                          <p:spTgt spid="57"/>
                        </p:tgtEl>
                        <p:attrNameLst>
                          <p:attrName>style.visibility</p:attrName>
                        </p:attrNameLst>
                      </p:cBhvr>
                      <p:to>
                        <p:strVal val="visible"/>
                      </p:to>
                    </p:set>
                    <p:animEffect transition="in" filter="barn(outVertical)">
                      <p:cBhvr>
                        <p:cTn dur="500"/>
                        <p:tgtEl>
                          <p:spTgt spid="57"/>
                        </p:tgtEl>
                      </p:cBhvr>
                    </p:animEffect>
                  </p:childTnLst>
                </p:cTn>
              </p:par>
            </p:tnLst>
          </p:tmpl>
        </p:tmplLst>
      </p:bldP>
      <p:bldP spid="58" grpId="0" animBg="1">
        <p:tmplLst>
          <p:tmpl>
            <p:tnLst>
              <p:par>
                <p:cTn presetID="16" presetClass="entr" presetSubtype="37" fill="hold" nodeType="withEffect">
                  <p:stCondLst>
                    <p:cond delay="600"/>
                  </p:stCondLst>
                  <p:childTnLst>
                    <p:set>
                      <p:cBhvr>
                        <p:cTn dur="1" fill="hold">
                          <p:stCondLst>
                            <p:cond delay="0"/>
                          </p:stCondLst>
                        </p:cTn>
                        <p:tgtEl>
                          <p:spTgt spid="58"/>
                        </p:tgtEl>
                        <p:attrNameLst>
                          <p:attrName>style.visibility</p:attrName>
                        </p:attrNameLst>
                      </p:cBhvr>
                      <p:to>
                        <p:strVal val="visible"/>
                      </p:to>
                    </p:set>
                    <p:animEffect transition="in" filter="barn(outVertical)">
                      <p:cBhvr>
                        <p:cTn dur="500"/>
                        <p:tgtEl>
                          <p:spTgt spid="58"/>
                        </p:tgtEl>
                      </p:cBhvr>
                    </p:animEffect>
                  </p:childTnLst>
                </p:cTn>
              </p:par>
            </p:tnLst>
          </p:tmpl>
        </p:tmplLst>
      </p:bldP>
      <p:bldP spid="59" grpId="0" animBg="1">
        <p:tmplLst>
          <p:tmpl>
            <p:tnLst>
              <p:par>
                <p:cTn presetID="16" presetClass="entr" presetSubtype="37"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barn(outVertical)">
                      <p:cBhvr>
                        <p:cTn dur="500"/>
                        <p:tgtEl>
                          <p:spTgt spid="59"/>
                        </p:tgtEl>
                      </p:cBhvr>
                    </p:animEffect>
                  </p:childTnLst>
                </p:cTn>
              </p:par>
            </p:tnLst>
          </p:tmpl>
        </p:tmplLst>
      </p:bldP>
      <p:bldP spid="60" grpId="0" animBg="1">
        <p:tmplLst>
          <p:tmpl>
            <p:tnLst>
              <p:par>
                <p:cTn presetID="16" presetClass="entr" presetSubtype="37" fill="hold" nodeType="withEffect">
                  <p:stCondLst>
                    <p:cond delay="1000"/>
                  </p:stCondLst>
                  <p:childTnLst>
                    <p:set>
                      <p:cBhvr>
                        <p:cTn dur="1" fill="hold">
                          <p:stCondLst>
                            <p:cond delay="0"/>
                          </p:stCondLst>
                        </p:cTn>
                        <p:tgtEl>
                          <p:spTgt spid="60"/>
                        </p:tgtEl>
                        <p:attrNameLst>
                          <p:attrName>style.visibility</p:attrName>
                        </p:attrNameLst>
                      </p:cBhvr>
                      <p:to>
                        <p:strVal val="visible"/>
                      </p:to>
                    </p:set>
                    <p:animEffect transition="in" filter="barn(outVertical)">
                      <p:cBhvr>
                        <p:cTn dur="500"/>
                        <p:tgtEl>
                          <p:spTgt spid="60"/>
                        </p:tgtEl>
                      </p:cBhvr>
                    </p:animEffect>
                  </p:childTnLst>
                </p:cTn>
              </p:par>
            </p:tnLst>
          </p:tmpl>
        </p:tmplLst>
      </p:bldP>
    </p:bldLst>
  </p:timing>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247C66-F6DE-44EA-879A-981A191E9E7E}"/>
              </a:ext>
            </a:extLst>
          </p:cNvPr>
          <p:cNvSpPr>
            <a:spLocks noGrp="1"/>
          </p:cNvSpPr>
          <p:nvPr>
            <p:ph type="title" hasCustomPrompt="1"/>
          </p:nvPr>
        </p:nvSpPr>
        <p:spPr>
          <a:xfrm>
            <a:off x="435109" y="1054101"/>
            <a:ext cx="2968490" cy="1428750"/>
          </a:xfrm>
        </p:spPr>
        <p:txBody>
          <a:bodyPr rIns="0"/>
          <a:lstStyle>
            <a:lvl1pPr>
              <a:defRPr/>
            </a:lvl1pPr>
          </a:lstStyle>
          <a:p>
            <a:r>
              <a:rPr lang="en-US" dirty="0"/>
              <a:t>Title Here, Max 3 Lines, Title Case, Bold, White, 28</a:t>
            </a:r>
          </a:p>
        </p:txBody>
      </p:sp>
      <p:sp>
        <p:nvSpPr>
          <p:cNvPr id="13" name="Text Placeholder 6">
            <a:extLst>
              <a:ext uri="{FF2B5EF4-FFF2-40B4-BE49-F238E27FC236}">
                <a16:creationId xmlns:a16="http://schemas.microsoft.com/office/drawing/2014/main" id="{1644FA94-7EE8-4BA5-AE22-85A75F3F29B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300"/>
              </a:spcBef>
              <a:spcAft>
                <a:spcPts val="30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6" name="Text Placeholder 13">
            <a:extLst>
              <a:ext uri="{FF2B5EF4-FFF2-40B4-BE49-F238E27FC236}">
                <a16:creationId xmlns:a16="http://schemas.microsoft.com/office/drawing/2014/main" id="{EF75A340-E985-4ABB-9631-4C40DBA51263}"/>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BA25F6A4-51E5-40EB-9B20-D3240C49633C}"/>
              </a:ext>
            </a:extLst>
          </p:cNvPr>
          <p:cNvSpPr>
            <a:spLocks noGrp="1"/>
          </p:cNvSpPr>
          <p:nvPr>
            <p:ph type="ftr" sz="quarter" idx="21"/>
          </p:nvPr>
        </p:nvSpPr>
        <p:spPr/>
        <p:txBody>
          <a:bodyPr/>
          <a:lstStyle/>
          <a:p>
            <a:r>
              <a:rPr lang="en-US" dirty="0"/>
              <a:t>© Copyright 2023 VNS Health. All rights reserved.</a:t>
            </a:r>
          </a:p>
        </p:txBody>
      </p:sp>
      <p:sp>
        <p:nvSpPr>
          <p:cNvPr id="20" name="Slide Number Placeholder 19">
            <a:extLst>
              <a:ext uri="{FF2B5EF4-FFF2-40B4-BE49-F238E27FC236}">
                <a16:creationId xmlns:a16="http://schemas.microsoft.com/office/drawing/2014/main" id="{B20ED59F-639A-43B8-874F-110BA7C4E1FA}"/>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4244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578F7A-8F74-EA0E-CF65-005D15647B95}"/>
              </a:ext>
            </a:extLst>
          </p:cNvPr>
          <p:cNvGraphicFramePr>
            <a:graphicFrameLocks noChangeAspect="1"/>
          </p:cNvGraphicFramePr>
          <p:nvPr userDrawn="1">
            <p:custDataLst>
              <p:tags r:id="rId19"/>
            </p:custDataLst>
            <p:extLst>
              <p:ext uri="{D42A27DB-BD31-4B8C-83A1-F6EECF244321}">
                <p14:modId xmlns:p14="http://schemas.microsoft.com/office/powerpoint/2010/main" val="207279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06" imgH="306" progId="TCLayout.ActiveDocument.1">
                  <p:embed/>
                </p:oleObj>
              </mc:Choice>
              <mc:Fallback>
                <p:oleObj name="think-cell Slide" r:id="rId20" imgW="306" imgH="306" progId="TCLayout.ActiveDocument.1">
                  <p:embed/>
                  <p:pic>
                    <p:nvPicPr>
                      <p:cNvPr id="7" name="Object 6" hidden="1">
                        <a:extLst>
                          <a:ext uri="{FF2B5EF4-FFF2-40B4-BE49-F238E27FC236}">
                            <a16:creationId xmlns:a16="http://schemas.microsoft.com/office/drawing/2014/main" id="{BE578F7A-8F74-EA0E-CF65-005D15647B95}"/>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C476927E-6B28-4EA0-AD64-8D793CA38445}"/>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rot="16200000">
            <a:off x="11046239" y="6051169"/>
            <a:ext cx="538924" cy="1079500"/>
          </a:xfrm>
          <a:prstGeom prst="rect">
            <a:avLst/>
          </a:prstGeom>
        </p:spPr>
      </p:pic>
      <p:sp>
        <p:nvSpPr>
          <p:cNvPr id="9" name="Rectangle 8">
            <a:extLst>
              <a:ext uri="{FF2B5EF4-FFF2-40B4-BE49-F238E27FC236}">
                <a16:creationId xmlns:a16="http://schemas.microsoft.com/office/drawing/2014/main" id="{F9D581BA-DCA0-4166-9DC1-B11C3DB66CE0}"/>
              </a:ext>
            </a:extLst>
          </p:cNvPr>
          <p:cNvSpPr>
            <a:spLocks/>
          </p:cNvSpPr>
          <p:nvPr userDrawn="1"/>
        </p:nvSpPr>
        <p:spPr>
          <a:xfrm>
            <a:off x="0" y="0"/>
            <a:ext cx="3403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descr="A picture containing text, clipart&#10;&#10;Description automatically generated">
            <a:extLst>
              <a:ext uri="{FF2B5EF4-FFF2-40B4-BE49-F238E27FC236}">
                <a16:creationId xmlns:a16="http://schemas.microsoft.com/office/drawing/2014/main" id="{672B5CBD-67AB-4DBB-80A7-F4CBCF5BA9BB}"/>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sp>
        <p:nvSpPr>
          <p:cNvPr id="2" name="Title Placeholder 1">
            <a:extLst>
              <a:ext uri="{FF2B5EF4-FFF2-40B4-BE49-F238E27FC236}">
                <a16:creationId xmlns:a16="http://schemas.microsoft.com/office/drawing/2014/main" id="{E345120C-8639-4E9E-B02A-7BCBCF2033E8}"/>
              </a:ext>
            </a:extLst>
          </p:cNvPr>
          <p:cNvSpPr>
            <a:spLocks noGrp="1"/>
          </p:cNvSpPr>
          <p:nvPr userDrawn="1">
            <p:ph type="title"/>
          </p:nvPr>
        </p:nvSpPr>
        <p:spPr>
          <a:xfrm>
            <a:off x="435109" y="1054101"/>
            <a:ext cx="2968490" cy="142875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966944A-90BC-4C93-B777-E315A04FEA09}"/>
              </a:ext>
            </a:extLst>
          </p:cNvPr>
          <p:cNvSpPr>
            <a:spLocks noGrp="1"/>
          </p:cNvSpPr>
          <p:nvPr userDrawn="1">
            <p:ph type="body" idx="1"/>
          </p:nvPr>
        </p:nvSpPr>
        <p:spPr>
          <a:xfrm>
            <a:off x="3511550" y="217487"/>
            <a:ext cx="8462963" cy="5829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A5201-9AE0-48AC-B25C-4F9183B83155}"/>
              </a:ext>
            </a:extLst>
          </p:cNvPr>
          <p:cNvSpPr>
            <a:spLocks noGrp="1"/>
          </p:cNvSpPr>
          <p:nvPr userDrawn="1">
            <p:ph type="dt" sz="half" idx="2"/>
          </p:nvPr>
        </p:nvSpPr>
        <p:spPr>
          <a:xfrm>
            <a:off x="12192000" y="6640513"/>
            <a:ext cx="658813" cy="212400"/>
          </a:xfrm>
          <a:prstGeom prst="rect">
            <a:avLst/>
          </a:prstGeom>
        </p:spPr>
        <p:txBody>
          <a:bodyPr vert="horz" lIns="91440" tIns="45720" rIns="91440" bIns="45720" rtlCol="0" anchor="ctr"/>
          <a:lstStyle>
            <a:lvl1pPr algn="ctr">
              <a:defRPr sz="900" b="0">
                <a:solidFill>
                  <a:schemeClr val="tx2">
                    <a:alpha val="50000"/>
                  </a:schemeClr>
                </a:solidFill>
              </a:defRPr>
            </a:lvl1pPr>
          </a:lstStyle>
          <a:p>
            <a:endParaRPr lang="en-US" dirty="0"/>
          </a:p>
        </p:txBody>
      </p:sp>
      <p:sp>
        <p:nvSpPr>
          <p:cNvPr id="6" name="Slide Number Placeholder 5">
            <a:extLst>
              <a:ext uri="{FF2B5EF4-FFF2-40B4-BE49-F238E27FC236}">
                <a16:creationId xmlns:a16="http://schemas.microsoft.com/office/drawing/2014/main" id="{6A5AD570-6528-4973-A6F1-200B5BA93482}"/>
              </a:ext>
            </a:extLst>
          </p:cNvPr>
          <p:cNvSpPr>
            <a:spLocks noGrp="1"/>
          </p:cNvSpPr>
          <p:nvPr userDrawn="1">
            <p:ph type="sldNum" sz="quarter" idx="4"/>
          </p:nvPr>
        </p:nvSpPr>
        <p:spPr>
          <a:xfrm>
            <a:off x="10894219" y="6441280"/>
            <a:ext cx="840581" cy="416719"/>
          </a:xfrm>
          <a:prstGeom prst="rect">
            <a:avLst/>
          </a:prstGeom>
        </p:spPr>
        <p:txBody>
          <a:bodyPr vert="horz" lIns="0" tIns="0" rIns="0" bIns="0" rtlCol="0" anchor="ctr"/>
          <a:lstStyle>
            <a:lvl1pPr algn="ctr">
              <a:defRPr sz="800" b="0">
                <a:solidFill>
                  <a:srgbClr val="739AB6"/>
                </a:solidFill>
              </a:defRPr>
            </a:lvl1pPr>
          </a:lstStyle>
          <a:p>
            <a:fld id="{66A3101B-02DE-4DBE-A52F-35092CF47DF2}" type="slidenum">
              <a:rPr lang="en-US" smtClean="0"/>
              <a:pPr/>
              <a:t>‹#›</a:t>
            </a:fld>
            <a:endParaRPr lang="en-US" dirty="0"/>
          </a:p>
        </p:txBody>
      </p:sp>
      <p:sp>
        <p:nvSpPr>
          <p:cNvPr id="12" name="Footer Placeholder 11">
            <a:extLst>
              <a:ext uri="{FF2B5EF4-FFF2-40B4-BE49-F238E27FC236}">
                <a16:creationId xmlns:a16="http://schemas.microsoft.com/office/drawing/2014/main" id="{26947312-BBD6-4766-8FD0-234FB605D8F8}"/>
              </a:ext>
            </a:extLst>
          </p:cNvPr>
          <p:cNvSpPr>
            <a:spLocks noGrp="1"/>
          </p:cNvSpPr>
          <p:nvPr>
            <p:ph type="ftr" sz="quarter" idx="3"/>
          </p:nvPr>
        </p:nvSpPr>
        <p:spPr>
          <a:xfrm>
            <a:off x="345281" y="6395713"/>
            <a:ext cx="2507456" cy="244800"/>
          </a:xfrm>
          <a:prstGeom prst="rect">
            <a:avLst/>
          </a:prstGeom>
        </p:spPr>
        <p:txBody>
          <a:bodyPr vert="horz" lIns="91440" tIns="45720" rIns="91440" bIns="45720" rtlCol="0" anchor="ctr"/>
          <a:lstStyle>
            <a:lvl1pPr algn="l">
              <a:defRPr sz="800">
                <a:solidFill>
                  <a:srgbClr val="739AB6"/>
                </a:solidFill>
              </a:defRPr>
            </a:lvl1pPr>
          </a:lstStyle>
          <a:p>
            <a:r>
              <a:rPr lang="en-US" dirty="0"/>
              <a:t>© Copyright 2023 VNS Health. All rights reserved.</a:t>
            </a:r>
          </a:p>
        </p:txBody>
      </p:sp>
    </p:spTree>
    <p:custDataLst>
      <p:tags r:id="rId18"/>
    </p:custDataLst>
    <p:extLst>
      <p:ext uri="{BB962C8B-B14F-4D97-AF65-F5344CB8AC3E}">
        <p14:creationId xmlns:p14="http://schemas.microsoft.com/office/powerpoint/2010/main" val="101042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2800" kern="1200">
          <a:solidFill>
            <a:schemeClr val="tx2"/>
          </a:solidFill>
          <a:latin typeface="+mn-lt"/>
          <a:ea typeface="+mn-ea"/>
          <a:cs typeface="+mn-cs"/>
        </a:defRPr>
      </a:lvl1pPr>
      <a:lvl2pPr marL="8001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600" kern="1200">
          <a:solidFill>
            <a:schemeClr val="tx1"/>
          </a:solidFill>
          <a:latin typeface="+mn-lt"/>
          <a:ea typeface="+mn-ea"/>
          <a:cs typeface="+mn-cs"/>
        </a:defRPr>
      </a:lvl5pPr>
      <a:lvl6pPr marL="25717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400" kern="1200">
          <a:solidFill>
            <a:schemeClr val="tx1"/>
          </a:solidFill>
          <a:latin typeface="+mn-lt"/>
          <a:ea typeface="+mn-ea"/>
          <a:cs typeface="+mn-cs"/>
        </a:defRPr>
      </a:lvl6pPr>
      <a:lvl7pPr marL="30289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7pPr>
      <a:lvl8pPr marL="34861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8pPr>
      <a:lvl9pPr marL="39433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6A6A6"/>
          </p15:clr>
        </p15:guide>
        <p15:guide id="2" pos="7680">
          <p15:clr>
            <a:srgbClr val="A6A6A6"/>
          </p15:clr>
        </p15:guide>
        <p15:guide id="3" pos="136">
          <p15:clr>
            <a:srgbClr val="A6A6A6"/>
          </p15:clr>
        </p15:guide>
        <p15:guide id="4" pos="483">
          <p15:clr>
            <a:srgbClr val="A6A6A6"/>
          </p15:clr>
        </p15:guide>
        <p15:guide id="5" pos="551">
          <p15:clr>
            <a:srgbClr val="A6A6A6"/>
          </p15:clr>
        </p15:guide>
        <p15:guide id="6" pos="898">
          <p15:clr>
            <a:srgbClr val="A6A6A6"/>
          </p15:clr>
        </p15:guide>
        <p15:guide id="7" pos="966">
          <p15:clr>
            <a:srgbClr val="A6A6A6"/>
          </p15:clr>
        </p15:guide>
        <p15:guide id="8" pos="1314">
          <p15:clr>
            <a:srgbClr val="A6A6A6"/>
          </p15:clr>
        </p15:guide>
        <p15:guide id="9" pos="1382">
          <p15:clr>
            <a:srgbClr val="A6A6A6"/>
          </p15:clr>
        </p15:guide>
        <p15:guide id="10" pos="1729">
          <p15:clr>
            <a:srgbClr val="A6A6A6"/>
          </p15:clr>
        </p15:guide>
        <p15:guide id="11" pos="1797">
          <p15:clr>
            <a:srgbClr val="A6A6A6"/>
          </p15:clr>
        </p15:guide>
        <p15:guide id="12" pos="2144">
          <p15:clr>
            <a:srgbClr val="A6A6A6"/>
          </p15:clr>
        </p15:guide>
        <p15:guide id="13" pos="2212">
          <p15:clr>
            <a:srgbClr val="A6A6A6"/>
          </p15:clr>
        </p15:guide>
        <p15:guide id="14" pos="2560">
          <p15:clr>
            <a:srgbClr val="A6A6A6"/>
          </p15:clr>
        </p15:guide>
        <p15:guide id="15" pos="2628">
          <p15:clr>
            <a:srgbClr val="A6A6A6"/>
          </p15:clr>
        </p15:guide>
        <p15:guide id="16" pos="2975">
          <p15:clr>
            <a:srgbClr val="A6A6A6"/>
          </p15:clr>
        </p15:guide>
        <p15:guide id="17" pos="3043">
          <p15:clr>
            <a:srgbClr val="A6A6A6"/>
          </p15:clr>
        </p15:guide>
        <p15:guide id="18" pos="3390">
          <p15:clr>
            <a:srgbClr val="A6A6A6"/>
          </p15:clr>
        </p15:guide>
        <p15:guide id="19" pos="3458">
          <p15:clr>
            <a:srgbClr val="A6A6A6"/>
          </p15:clr>
        </p15:guide>
        <p15:guide id="20" pos="3805">
          <p15:clr>
            <a:srgbClr val="A6A6A6"/>
          </p15:clr>
        </p15:guide>
        <p15:guide id="21" pos="3874">
          <p15:clr>
            <a:srgbClr val="A6A6A6"/>
          </p15:clr>
        </p15:guide>
        <p15:guide id="22" pos="4221">
          <p15:clr>
            <a:srgbClr val="A6A6A6"/>
          </p15:clr>
        </p15:guide>
        <p15:guide id="23" pos="4289">
          <p15:clr>
            <a:srgbClr val="A6A6A6"/>
          </p15:clr>
        </p15:guide>
        <p15:guide id="24" pos="4636">
          <p15:clr>
            <a:srgbClr val="A6A6A6"/>
          </p15:clr>
        </p15:guide>
        <p15:guide id="25" pos="4704">
          <p15:clr>
            <a:srgbClr val="A6A6A6"/>
          </p15:clr>
        </p15:guide>
        <p15:guide id="26" pos="5051">
          <p15:clr>
            <a:srgbClr val="A6A6A6"/>
          </p15:clr>
        </p15:guide>
        <p15:guide id="27" pos="5120">
          <p15:clr>
            <a:srgbClr val="A6A6A6"/>
          </p15:clr>
        </p15:guide>
        <p15:guide id="28" pos="5467">
          <p15:clr>
            <a:srgbClr val="A6A6A6"/>
          </p15:clr>
        </p15:guide>
        <p15:guide id="29" pos="5535">
          <p15:clr>
            <a:srgbClr val="A6A6A6"/>
          </p15:clr>
        </p15:guide>
        <p15:guide id="30" pos="5882">
          <p15:clr>
            <a:srgbClr val="A6A6A6"/>
          </p15:clr>
        </p15:guide>
        <p15:guide id="31" pos="5950">
          <p15:clr>
            <a:srgbClr val="A6A6A6"/>
          </p15:clr>
        </p15:guide>
        <p15:guide id="32" pos="6297">
          <p15:clr>
            <a:srgbClr val="A6A6A6"/>
          </p15:clr>
        </p15:guide>
        <p15:guide id="33" pos="6365">
          <p15:clr>
            <a:srgbClr val="A6A6A6"/>
          </p15:clr>
        </p15:guide>
        <p15:guide id="34" pos="6713">
          <p15:clr>
            <a:srgbClr val="A6A6A6"/>
          </p15:clr>
        </p15:guide>
        <p15:guide id="35" pos="6781">
          <p15:clr>
            <a:srgbClr val="A6A6A6"/>
          </p15:clr>
        </p15:guide>
        <p15:guide id="36" pos="7128">
          <p15:clr>
            <a:srgbClr val="A6A6A6"/>
          </p15:clr>
        </p15:guide>
        <p15:guide id="37" pos="7196">
          <p15:clr>
            <a:srgbClr val="A6A6A6"/>
          </p15:clr>
        </p15:guide>
        <p15:guide id="38" pos="7543">
          <p15:clr>
            <a:srgbClr val="A6A6A6"/>
          </p15:clr>
        </p15:guide>
        <p15:guide id="39" orient="horz">
          <p15:clr>
            <a:srgbClr val="A6A6A6"/>
          </p15:clr>
        </p15:guide>
        <p15:guide id="40" orient="horz" pos="4320">
          <p15:clr>
            <a:srgbClr val="A6A6A6"/>
          </p15:clr>
        </p15:guide>
        <p15:guide id="41" orient="horz" pos="136">
          <p15:clr>
            <a:srgbClr val="A6A6A6"/>
          </p15:clr>
        </p15:guide>
        <p15:guide id="42" orient="horz" pos="442">
          <p15:clr>
            <a:srgbClr val="A6A6A6"/>
          </p15:clr>
        </p15:guide>
        <p15:guide id="43" orient="horz" pos="510">
          <p15:clr>
            <a:srgbClr val="A6A6A6"/>
          </p15:clr>
        </p15:guide>
        <p15:guide id="44" orient="horz" pos="816">
          <p15:clr>
            <a:srgbClr val="A6A6A6"/>
          </p15:clr>
        </p15:guide>
        <p15:guide id="45" orient="horz" pos="890">
          <p15:clr>
            <a:srgbClr val="A6A6A6"/>
          </p15:clr>
        </p15:guide>
        <p15:guide id="46" orient="horz" pos="1190">
          <p15:clr>
            <a:srgbClr val="A6A6A6"/>
          </p15:clr>
        </p15:guide>
        <p15:guide id="47" orient="horz" pos="1258">
          <p15:clr>
            <a:srgbClr val="A6A6A6"/>
          </p15:clr>
        </p15:guide>
        <p15:guide id="48" orient="horz" pos="1564">
          <p15:clr>
            <a:srgbClr val="A6A6A6"/>
          </p15:clr>
        </p15:guide>
        <p15:guide id="49" orient="horz" pos="1632">
          <p15:clr>
            <a:srgbClr val="A6A6A6"/>
          </p15:clr>
        </p15:guide>
        <p15:guide id="50" orient="horz" pos="1938">
          <p15:clr>
            <a:srgbClr val="A6A6A6"/>
          </p15:clr>
        </p15:guide>
        <p15:guide id="51" orient="horz" pos="2001">
          <p15:clr>
            <a:srgbClr val="A6A6A6"/>
          </p15:clr>
        </p15:guide>
        <p15:guide id="52" orient="horz" pos="2313">
          <p15:clr>
            <a:srgbClr val="A6A6A6"/>
          </p15:clr>
        </p15:guide>
        <p15:guide id="53" orient="horz" pos="2381">
          <p15:clr>
            <a:srgbClr val="A6A6A6"/>
          </p15:clr>
        </p15:guide>
        <p15:guide id="54" orient="horz" pos="2687">
          <p15:clr>
            <a:srgbClr val="A6A6A6"/>
          </p15:clr>
        </p15:guide>
        <p15:guide id="55" orient="horz" pos="2755">
          <p15:clr>
            <a:srgbClr val="A6A6A6"/>
          </p15:clr>
        </p15:guide>
        <p15:guide id="56" orient="horz" pos="3061">
          <p15:clr>
            <a:srgbClr val="A6A6A6"/>
          </p15:clr>
        </p15:guide>
        <p15:guide id="57" orient="horz" pos="3129">
          <p15:clr>
            <a:srgbClr val="A6A6A6"/>
          </p15:clr>
        </p15:guide>
        <p15:guide id="58" orient="horz" pos="3435">
          <p15:clr>
            <a:srgbClr val="A6A6A6"/>
          </p15:clr>
        </p15:guide>
        <p15:guide id="59" orient="horz" pos="3503">
          <p15:clr>
            <a:srgbClr val="A6A6A6"/>
          </p15:clr>
        </p15:guide>
        <p15:guide id="60" orient="horz" pos="3809">
          <p15:clr>
            <a:srgbClr val="A6A6A6"/>
          </p15:clr>
        </p15:guide>
        <p15:guide id="61" orient="horz" pos="3877">
          <p15:clr>
            <a:srgbClr val="A6A6A6"/>
          </p15:clr>
        </p15:guide>
        <p15:guide id="62" orient="horz" pos="4183">
          <p15:clr>
            <a:srgbClr val="A6A6A6"/>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hyperlink" Target="http://www.vnshealth.org/service-are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hyperlink" Target="http://www.vnshealth.org/service-area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vnshealthplans.org/wp-content/uploads/2023/01/VNS-Health-MLTC-Brochure_Spanish.pdf" TargetMode="External"/><Relationship Id="rId3" Type="http://schemas.openxmlformats.org/officeDocument/2006/relationships/notesSlide" Target="../notesSlides/notesSlide3.xml"/><Relationship Id="rId7" Type="http://schemas.openxmlformats.org/officeDocument/2006/relationships/hyperlink" Target="https://www.vnshealthplans.org/wp-content/uploads/2023/01/VNS-Health-MLTC-Brochure_English.pdf" TargetMode="External"/><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hyperlink" Target="https://www.vnshealthplans.org/mltc-referral-form/" TargetMode="External"/><Relationship Id="rId11" Type="http://schemas.openxmlformats.org/officeDocument/2006/relationships/hyperlink" Target="https://www.vnshealthplans.org/wp-content/uploads/2023/01/VNS-Health-MLTC-Brochure_Arabic.pdf" TargetMode="External"/><Relationship Id="rId5" Type="http://schemas.openxmlformats.org/officeDocument/2006/relationships/image" Target="../media/image31.png"/><Relationship Id="rId10" Type="http://schemas.openxmlformats.org/officeDocument/2006/relationships/hyperlink" Target="https://www.vnshealthplans.org/wp-content/uploads/2023/01/VNS-Health-MLTC-Brochure_Russian.pdf" TargetMode="External"/><Relationship Id="rId4" Type="http://schemas.openxmlformats.org/officeDocument/2006/relationships/hyperlink" Target="https://www.vnshealthplans.org/provider-portal/" TargetMode="External"/><Relationship Id="rId9" Type="http://schemas.openxmlformats.org/officeDocument/2006/relationships/hyperlink" Target="https://www.vnshealthplans.org/wp-content/uploads/2023/01/VNS-Health-MLTC-Brochure_Chines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electhealthny.org/for-members/home-and-community-based-services/" TargetMode="External"/><Relationship Id="rId2" Type="http://schemas.openxmlformats.org/officeDocument/2006/relationships/hyperlink" Target="https://www.beaconhealthoptions.com/" TargetMode="Externa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6.jpg"/><Relationship Id="rId2" Type="http://schemas.openxmlformats.org/officeDocument/2006/relationships/slideLayout" Target="../slideLayouts/slideLayout14.xml"/><Relationship Id="rId1" Type="http://schemas.openxmlformats.org/officeDocument/2006/relationships/tags" Target="../tags/tag32.xml"/><Relationship Id="rId6" Type="http://schemas.openxmlformats.org/officeDocument/2006/relationships/image" Target="../media/image35.jpg"/><Relationship Id="rId5"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nurse24.it/infermiere/dalla-redazione/giancarlo-barolat-medico-torinese-famoso-negli-stati-uniti-far-scomparire-dolore-un-chip-aperto-un-centro-anche-italia.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vnshealthplans.org/wp-content/uploads/2023/08/VNS-Health_Health-Plans-Provider-Reference-Guide-08.23.pdf" TargetMode="Externa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hyperlink" Target="https://www.vnshealthplans.org/" TargetMode="External"/><Relationship Id="rId2" Type="http://schemas.openxmlformats.org/officeDocument/2006/relationships/slideLayout" Target="../slideLayouts/slideLayout14.xml"/><Relationship Id="rId1" Type="http://schemas.openxmlformats.org/officeDocument/2006/relationships/tags" Target="../tags/tag34.xml"/><Relationship Id="rId5" Type="http://schemas.openxmlformats.org/officeDocument/2006/relationships/image" Target="../media/image41.png"/><Relationship Id="rId4" Type="http://schemas.openxmlformats.org/officeDocument/2006/relationships/hyperlink" Target="https://www.vnshealthplans.org/health-professionals/?utm_source=vnshealth&amp;utm_medium=website&amp;utm_campaign=na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vnshealthplans.org/provider-portal/" TargetMode="External"/><Relationship Id="rId2" Type="http://schemas.openxmlformats.org/officeDocument/2006/relationships/slideLayout" Target="../slideLayouts/slideLayout14.xml"/><Relationship Id="rId1" Type="http://schemas.openxmlformats.org/officeDocument/2006/relationships/tags" Target="../tags/tag35.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37.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vnshealthplans.org/wp-content/uploads/2020/07/VNSNY-CHOICE-Coverage-Determination-Form.pdf" TargetMode="External"/><Relationship Id="rId3" Type="http://schemas.openxmlformats.org/officeDocument/2006/relationships/hyperlink" Target="https://mp.medimpact.com/physicianportal/" TargetMode="External"/><Relationship Id="rId7" Type="http://schemas.openxmlformats.org/officeDocument/2006/relationships/hyperlink" Target="https://mp.medimpact.com/webtocase/W2CWizMain.aspx" TargetMode="External"/><Relationship Id="rId2" Type="http://schemas.openxmlformats.org/officeDocument/2006/relationships/slideLayout" Target="../slideLayouts/slideLayout14.xml"/><Relationship Id="rId1" Type="http://schemas.openxmlformats.org/officeDocument/2006/relationships/tags" Target="../tags/tag38.xml"/><Relationship Id="rId6" Type="http://schemas.openxmlformats.org/officeDocument/2006/relationships/hyperlink" Target="https://www.vnshealthplans.org/wp-content/uploads/2024/02/MA_EC_24162_PA_22114_03012024_02-26-24.pdf" TargetMode="External"/><Relationship Id="rId5" Type="http://schemas.openxmlformats.org/officeDocument/2006/relationships/hyperlink" Target="https://www.vnshealthplans.org/wp-content/uploads/2024/02/MA_ECP_Total_24160_PA_22115_03012024_02-26-24.pdf" TargetMode="External"/><Relationship Id="rId10" Type="http://schemas.openxmlformats.org/officeDocument/2006/relationships/image" Target="../media/image45.png"/><Relationship Id="rId4" Type="http://schemas.openxmlformats.org/officeDocument/2006/relationships/hyperlink" Target="https://www.vnshealthplans.org/health-professionals/formulary-search/" TargetMode="External"/><Relationship Id="rId9" Type="http://schemas.openxmlformats.org/officeDocument/2006/relationships/hyperlink" Target="https://www.vnshealthplans.org/wp-content/uploads/2020/07/VNSNY-CHOICE-Coverage-Redetermination-Form.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ewyork.fhsc.com/downloads/providers/NYRx_PDP_PA_Fax_Standardized.pdf" TargetMode="External"/><Relationship Id="rId2" Type="http://schemas.microsoft.com/office/2018/10/relationships/comments" Target="../comments/modernComment_683_3D3B4334.xml"/><Relationship Id="rId1" Type="http://schemas.openxmlformats.org/officeDocument/2006/relationships/slideLayout" Target="../slideLayouts/slideLayout7.xml"/><Relationship Id="rId4" Type="http://schemas.openxmlformats.org/officeDocument/2006/relationships/hyperlink" Target="https://newyork.fhsc.com/providers/PA_forms.asp" TargetMode="External"/></Relationships>
</file>

<file path=ppt/slides/_rels/slide26.xml.rels><?xml version="1.0" encoding="UTF-8" standalone="yes"?>
<Relationships xmlns="http://schemas.openxmlformats.org/package/2006/relationships"><Relationship Id="rId3" Type="http://schemas.microsoft.com/office/2018/10/relationships/comments" Target="../comments/modernComment_641_707FC04F.xml"/><Relationship Id="rId7" Type="http://schemas.openxmlformats.org/officeDocument/2006/relationships/image" Target="../media/image46.png"/><Relationship Id="rId2" Type="http://schemas.openxmlformats.org/officeDocument/2006/relationships/slideLayout" Target="../slideLayouts/slideLayout14.xml"/><Relationship Id="rId1" Type="http://schemas.openxmlformats.org/officeDocument/2006/relationships/tags" Target="../tags/tag39.xml"/><Relationship Id="rId6" Type="http://schemas.openxmlformats.org/officeDocument/2006/relationships/hyperlink" Target="https://www.health.ny.gov/health_care/medicaid/members/medtrans_overview.htm" TargetMode="External"/><Relationship Id="rId5" Type="http://schemas.openxmlformats.org/officeDocument/2006/relationships/hyperlink" Target="https://www.medanswering.com/" TargetMode="External"/><Relationship Id="rId4" Type="http://schemas.openxmlformats.org/officeDocument/2006/relationships/hyperlink" Target="https://www.mymodivcare.com/"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642_2477F241.xml"/><Relationship Id="rId2" Type="http://schemas.openxmlformats.org/officeDocument/2006/relationships/slideLayout" Target="../slideLayouts/slideLayout14.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hyperlink" Target="https://www.healthplex.com/provider" TargetMode="External"/><Relationship Id="rId4" Type="http://schemas.openxmlformats.org/officeDocument/2006/relationships/hyperlink" Target="mailto:info@Healthplex.com"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643_2820E1EA.xml"/><Relationship Id="rId2" Type="http://schemas.openxmlformats.org/officeDocument/2006/relationships/slideLayout" Target="../slideLayouts/slideLayout14.xml"/><Relationship Id="rId1" Type="http://schemas.openxmlformats.org/officeDocument/2006/relationships/tags" Target="../tags/tag41.xml"/><Relationship Id="rId5" Type="http://schemas.openxmlformats.org/officeDocument/2006/relationships/hyperlink" Target="https://www.carelonbehavioralhealth.com/content/dam/digital/carelon/cbh-assets/documents/ny/outpatient-review-form-adult-day-treatment.pdf" TargetMode="External"/><Relationship Id="rId4" Type="http://schemas.openxmlformats.org/officeDocument/2006/relationships/hyperlink" Target="https://providerconnect.carelonbehavioralhealth.com/pc/eProvider/providerLogin.do" TargetMode="External"/></Relationships>
</file>

<file path=ppt/slides/_rels/slide29.xml.rels><?xml version="1.0" encoding="UTF-8" standalone="yes"?>
<Relationships xmlns="http://schemas.openxmlformats.org/package/2006/relationships"><Relationship Id="rId3" Type="http://schemas.microsoft.com/office/2018/10/relationships/comments" Target="../comments/modernComment_644_F72141E5.xml"/><Relationship Id="rId7" Type="http://schemas.openxmlformats.org/officeDocument/2006/relationships/image" Target="../media/image48.png"/><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hyperlink" Target="https://prc.versanthealth.com/wp-content/uploads/2021/07/Provider-Contact-Reference-Guide_12152023.pdf" TargetMode="External"/><Relationship Id="rId5" Type="http://schemas.openxmlformats.org/officeDocument/2006/relationships/hyperlink" Target="https://provider.superiorvision.com/" TargetMode="External"/><Relationship Id="rId4" Type="http://schemas.openxmlformats.org/officeDocument/2006/relationships/hyperlink" Target="https://ecp.versanthealth.com/prelogin/log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4.xml"/><Relationship Id="rId6" Type="http://schemas.openxmlformats.org/officeDocument/2006/relationships/image" Target="../media/image51.png"/><Relationship Id="rId5" Type="http://schemas.openxmlformats.org/officeDocument/2006/relationships/hyperlink" Target="https://www.availity.com/provider-portal-registration" TargetMode="External"/><Relationship Id="rId4" Type="http://schemas.openxmlformats.org/officeDocument/2006/relationships/hyperlink" Target="https://apps.availity.com/web/welcome/#/edi"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vnshealthplans.org/wp-content/uploads/2022/10/VNS-Health-Required-Data-Provider-Claims.pdf" TargetMode="External"/><Relationship Id="rId2" Type="http://schemas.openxmlformats.org/officeDocument/2006/relationships/slideLayout" Target="../slideLayouts/slideLayout14.xml"/><Relationship Id="rId1" Type="http://schemas.openxmlformats.org/officeDocument/2006/relationships/tags" Target="../tags/tag45.xml"/><Relationship Id="rId6" Type="http://schemas.openxmlformats.org/officeDocument/2006/relationships/hyperlink" Target="https://www.vnshealthplans.org/provider-claims-dispute-form/" TargetMode="External"/><Relationship Id="rId5" Type="http://schemas.openxmlformats.org/officeDocument/2006/relationships/hyperlink" Target="https://www.vnshealthplans.org/wp-content/uploads/2020/09/UB-04_Sample-Provider-Claim.pdf" TargetMode="External"/><Relationship Id="rId4" Type="http://schemas.openxmlformats.org/officeDocument/2006/relationships/hyperlink" Target="https://www.vnshealthplans.org/wp-content/uploads/2020/09/CMS-1500_Sample-Provider-Claim.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672_50B73BAF.xml"/><Relationship Id="rId2" Type="http://schemas.openxmlformats.org/officeDocument/2006/relationships/slideLayout" Target="../slideLayouts/slideLayout14.xml"/><Relationship Id="rId1" Type="http://schemas.openxmlformats.org/officeDocument/2006/relationships/tags" Target="../tags/tag46.xml"/><Relationship Id="rId4" Type="http://schemas.openxmlformats.org/officeDocument/2006/relationships/hyperlink" Target="mailto:Provider.Inquiries@vnshealth.or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681_1638C0B8.xml"/><Relationship Id="rId2" Type="http://schemas.openxmlformats.org/officeDocument/2006/relationships/slideLayout" Target="../slideLayouts/slideLayout14.xml"/><Relationship Id="rId1" Type="http://schemas.openxmlformats.org/officeDocument/2006/relationships/tags" Target="../tags/tag47.xml"/><Relationship Id="rId5" Type="http://schemas.openxmlformats.org/officeDocument/2006/relationships/image" Target="../media/image52.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4.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microsoft.com/office/2018/10/relationships/comments" Target="../comments/modernComment_682_D5731437.xml"/><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3" Type="http://schemas.openxmlformats.org/officeDocument/2006/relationships/hyperlink" Target="mailto:SIUmailbox@vnshealth.org" TargetMode="External"/><Relationship Id="rId2" Type="http://schemas.openxmlformats.org/officeDocument/2006/relationships/slideLayout" Target="../slideLayouts/slideLayout14.xml"/><Relationship Id="rId1" Type="http://schemas.openxmlformats.org/officeDocument/2006/relationships/tags" Target="../tags/tag50.xml"/><Relationship Id="rId5" Type="http://schemas.openxmlformats.org/officeDocument/2006/relationships/hyperlink" Target="https://vnsny.ethicspoint.com/" TargetMode="Externa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18/10/relationships/comments" Target="../comments/modernComment_685_281A6B91.xml"/><Relationship Id="rId2" Type="http://schemas.openxmlformats.org/officeDocument/2006/relationships/slideLayout" Target="../slideLayouts/slideLayout14.xml"/><Relationship Id="rId1" Type="http://schemas.openxmlformats.org/officeDocument/2006/relationships/tags" Target="../tags/tag51.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53.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FD1D79-7C0C-4F70-9F87-8DE440B036C6}"/>
              </a:ext>
            </a:extLst>
          </p:cNvPr>
          <p:cNvSpPr>
            <a:spLocks noGrp="1"/>
          </p:cNvSpPr>
          <p:nvPr>
            <p:ph type="body" sz="quarter" idx="12"/>
          </p:nvPr>
        </p:nvSpPr>
        <p:spPr>
          <a:xfrm>
            <a:off x="539430" y="1706075"/>
            <a:ext cx="8466423" cy="1771828"/>
          </a:xfrm>
        </p:spPr>
        <p:txBody>
          <a:bodyPr>
            <a:normAutofit fontScale="85000" lnSpcReduction="10000"/>
          </a:bodyPr>
          <a:lstStyle/>
          <a:p>
            <a:pPr algn="ctr"/>
            <a:r>
              <a:rPr lang="en-US" dirty="0"/>
              <a:t>VNS Health </a:t>
            </a:r>
          </a:p>
          <a:p>
            <a:pPr algn="ctr"/>
            <a:r>
              <a:rPr lang="en-US" dirty="0"/>
              <a:t>Medicare Provider Orientation</a:t>
            </a:r>
          </a:p>
        </p:txBody>
      </p:sp>
      <p:sp>
        <p:nvSpPr>
          <p:cNvPr id="5" name="Footer Placeholder 4">
            <a:extLst>
              <a:ext uri="{FF2B5EF4-FFF2-40B4-BE49-F238E27FC236}">
                <a16:creationId xmlns:a16="http://schemas.microsoft.com/office/drawing/2014/main" id="{CE0BD7D2-A83F-4850-9379-986792469DF2}"/>
              </a:ext>
            </a:extLst>
          </p:cNvPr>
          <p:cNvSpPr>
            <a:spLocks noGrp="1"/>
          </p:cNvSpPr>
          <p:nvPr>
            <p:ph type="ftr" sz="quarter" idx="15"/>
          </p:nvPr>
        </p:nvSpPr>
        <p:spPr/>
        <p:txBody>
          <a:bodyPr/>
          <a:lstStyle/>
          <a:p>
            <a:pPr lvl="0"/>
            <a:r>
              <a:rPr lang="en-US" noProof="0" dirty="0"/>
              <a:t>© Copyright 2024 VNS Health. All rights reserved.</a:t>
            </a:r>
          </a:p>
        </p:txBody>
      </p:sp>
      <p:sp>
        <p:nvSpPr>
          <p:cNvPr id="3" name="Text Placeholder 2">
            <a:extLst>
              <a:ext uri="{FF2B5EF4-FFF2-40B4-BE49-F238E27FC236}">
                <a16:creationId xmlns:a16="http://schemas.microsoft.com/office/drawing/2014/main" id="{B5CEB941-2DA5-E04E-EC61-747563ABA559}"/>
              </a:ext>
            </a:extLst>
          </p:cNvPr>
          <p:cNvSpPr>
            <a:spLocks noGrp="1"/>
          </p:cNvSpPr>
          <p:nvPr>
            <p:ph type="body" sz="quarter" idx="13"/>
          </p:nvPr>
        </p:nvSpPr>
        <p:spPr>
          <a:xfrm>
            <a:off x="345282" y="6041968"/>
            <a:ext cx="2378668" cy="353745"/>
          </a:xfrm>
        </p:spPr>
        <p:txBody>
          <a:bodyPr/>
          <a:lstStyle/>
          <a:p>
            <a:r>
              <a:rPr lang="en-US" dirty="0"/>
              <a:t>Updated May 2024</a:t>
            </a:r>
          </a:p>
        </p:txBody>
      </p:sp>
      <p:pic>
        <p:nvPicPr>
          <p:cNvPr id="2" name="Picture 1">
            <a:extLst>
              <a:ext uri="{FF2B5EF4-FFF2-40B4-BE49-F238E27FC236}">
                <a16:creationId xmlns:a16="http://schemas.microsoft.com/office/drawing/2014/main" id="{76AF8893-81B7-2C80-A2C6-9670FD760ADF}"/>
              </a:ext>
            </a:extLst>
          </p:cNvPr>
          <p:cNvPicPr>
            <a:picLocks noChangeAspect="1"/>
          </p:cNvPicPr>
          <p:nvPr/>
        </p:nvPicPr>
        <p:blipFill>
          <a:blip r:embed="rId3"/>
          <a:stretch>
            <a:fillRect/>
          </a:stretch>
        </p:blipFill>
        <p:spPr>
          <a:xfrm>
            <a:off x="8575040" y="3241040"/>
            <a:ext cx="2854960" cy="2800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03223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58471" y="1612273"/>
            <a:ext cx="3345129" cy="1374275"/>
          </a:xfrm>
        </p:spPr>
        <p:txBody>
          <a:bodyPr>
            <a:normAutofit fontScale="90000"/>
          </a:bodyPr>
          <a:lstStyle/>
          <a:p>
            <a:r>
              <a:rPr lang="en-US"/>
              <a:t>VNS Health Medicare Service Area: </a:t>
            </a:r>
            <a:br>
              <a:rPr lang="en-US"/>
            </a:br>
            <a:r>
              <a:rPr lang="en-US"/>
              <a:t>New York State</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lvl="0"/>
            <a:r>
              <a:rPr lang="en-US" noProof="0"/>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D8433BC-5113-2735-45A8-B096E94DC25C}"/>
              </a:ext>
            </a:extLst>
          </p:cNvPr>
          <p:cNvSpPr/>
          <p:nvPr/>
        </p:nvSpPr>
        <p:spPr>
          <a:xfrm>
            <a:off x="3532328" y="6015746"/>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a:solidFill>
                  <a:schemeClr val="bg1"/>
                </a:solidFill>
              </a:rPr>
              <a:t>Visit our website for additional information: </a:t>
            </a:r>
            <a:r>
              <a:rPr lang="en-US" sz="1200" b="1">
                <a:solidFill>
                  <a:schemeClr val="accent1"/>
                </a:solidFill>
                <a:hlinkClick r:id="rId4">
                  <a:extLst>
                    <a:ext uri="{A12FA001-AC4F-418D-AE19-62706E023703}">
                      <ahyp:hlinkClr xmlns:ahyp="http://schemas.microsoft.com/office/drawing/2018/hyperlinkcolor" val="tx"/>
                    </a:ext>
                  </a:extLst>
                </a:hlinkClick>
              </a:rPr>
              <a:t>www.vnshealth.org/service-areas</a:t>
            </a:r>
            <a:endParaRPr lang="en-US" sz="1200" b="1">
              <a:solidFill>
                <a:schemeClr val="accent1"/>
              </a:solidFill>
            </a:endParaRPr>
          </a:p>
        </p:txBody>
      </p:sp>
      <p:graphicFrame>
        <p:nvGraphicFramePr>
          <p:cNvPr id="17" name="Table 17">
            <a:extLst>
              <a:ext uri="{FF2B5EF4-FFF2-40B4-BE49-F238E27FC236}">
                <a16:creationId xmlns:a16="http://schemas.microsoft.com/office/drawing/2014/main" id="{B67C4F65-7F32-BBF5-F5B2-7D35B172E76D}"/>
              </a:ext>
            </a:extLst>
          </p:cNvPr>
          <p:cNvGraphicFramePr>
            <a:graphicFrameLocks noGrp="1"/>
          </p:cNvGraphicFramePr>
          <p:nvPr/>
        </p:nvGraphicFramePr>
        <p:xfrm>
          <a:off x="3483840" y="653491"/>
          <a:ext cx="8128000" cy="3291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42020371"/>
                    </a:ext>
                  </a:extLst>
                </a:gridCol>
              </a:tblGrid>
              <a:tr h="370840">
                <a:tc>
                  <a:txBody>
                    <a:bodyPr/>
                    <a:lstStyle/>
                    <a:p>
                      <a:r>
                        <a:rPr lang="en-US" sz="1500" b="0" i="0" kern="1200">
                          <a:solidFill>
                            <a:schemeClr val="tx1"/>
                          </a:solidFill>
                          <a:effectLst/>
                          <a:latin typeface="+mn-lt"/>
                          <a:ea typeface="+mn-ea"/>
                          <a:cs typeface="+mn-cs"/>
                        </a:rPr>
                        <a:t>The following areas are serviced by VNS Health Medicare which includes EasyCare (HMO), EasyCare Plus (HMO D-SNP) and Total (HMO D-SNP).</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a:solidFill>
                            <a:schemeClr val="tx1"/>
                          </a:solidFill>
                        </a:rPr>
                        <a:t>Albany </a:t>
                      </a:r>
                    </a:p>
                    <a:p>
                      <a:pPr marL="285750" indent="-285750">
                        <a:buFont typeface="Arial" panose="020B0604020202020204" pitchFamily="34" charset="0"/>
                        <a:buChar char="•"/>
                      </a:pPr>
                      <a:r>
                        <a:rPr lang="en-US" sz="1500" b="0">
                          <a:solidFill>
                            <a:schemeClr val="tx1"/>
                          </a:solidFill>
                        </a:rPr>
                        <a:t>The Bronx </a:t>
                      </a:r>
                    </a:p>
                    <a:p>
                      <a:pPr marL="285750" indent="-285750">
                        <a:buFont typeface="Arial" panose="020B0604020202020204" pitchFamily="34" charset="0"/>
                        <a:buChar char="•"/>
                      </a:pPr>
                      <a:r>
                        <a:rPr lang="en-US" sz="1500" b="0">
                          <a:solidFill>
                            <a:schemeClr val="tx1"/>
                          </a:solidFill>
                        </a:rPr>
                        <a:t>Kings (Brooklyn) </a:t>
                      </a:r>
                    </a:p>
                    <a:p>
                      <a:pPr marL="285750" indent="-285750">
                        <a:buFont typeface="Arial" panose="020B0604020202020204" pitchFamily="34" charset="0"/>
                        <a:buChar char="•"/>
                      </a:pPr>
                      <a:r>
                        <a:rPr lang="en-US" sz="1500" b="0">
                          <a:solidFill>
                            <a:schemeClr val="tx1"/>
                          </a:solidFill>
                        </a:rPr>
                        <a:t>Nassau County </a:t>
                      </a:r>
                    </a:p>
                    <a:p>
                      <a:pPr marL="285750" indent="-285750">
                        <a:buFont typeface="Arial" panose="020B0604020202020204" pitchFamily="34" charset="0"/>
                        <a:buChar char="•"/>
                      </a:pPr>
                      <a:r>
                        <a:rPr lang="en-US" sz="1500" b="0">
                          <a:solidFill>
                            <a:schemeClr val="tx1"/>
                          </a:solidFill>
                        </a:rPr>
                        <a:t>New York (Manhattan) </a:t>
                      </a:r>
                    </a:p>
                    <a:p>
                      <a:pPr marL="285750" indent="-285750">
                        <a:buFont typeface="Arial" panose="020B0604020202020204" pitchFamily="34" charset="0"/>
                        <a:buChar char="•"/>
                      </a:pPr>
                      <a:r>
                        <a:rPr lang="en-US" sz="1500" b="0">
                          <a:solidFill>
                            <a:schemeClr val="tx1"/>
                          </a:solidFill>
                        </a:rPr>
                        <a:t>Queens </a:t>
                      </a:r>
                    </a:p>
                    <a:p>
                      <a:pPr marL="285750" indent="-285750">
                        <a:buFont typeface="Arial" panose="020B0604020202020204" pitchFamily="34" charset="0"/>
                        <a:buChar char="•"/>
                      </a:pPr>
                      <a:r>
                        <a:rPr lang="en-US" sz="1500" b="0">
                          <a:solidFill>
                            <a:schemeClr val="tx1"/>
                          </a:solidFill>
                        </a:rPr>
                        <a:t>Rensselaer </a:t>
                      </a:r>
                    </a:p>
                    <a:p>
                      <a:pPr marL="285750" indent="-285750">
                        <a:buFont typeface="Arial" panose="020B0604020202020204" pitchFamily="34" charset="0"/>
                        <a:buChar char="•"/>
                      </a:pPr>
                      <a:r>
                        <a:rPr lang="en-US" sz="1500" b="0">
                          <a:solidFill>
                            <a:schemeClr val="tx1"/>
                          </a:solidFill>
                        </a:rPr>
                        <a:t>Richmond (Staten Island) </a:t>
                      </a:r>
                    </a:p>
                    <a:p>
                      <a:pPr marL="285750" indent="-285750">
                        <a:buFont typeface="Arial" panose="020B0604020202020204" pitchFamily="34" charset="0"/>
                        <a:buChar char="•"/>
                      </a:pPr>
                      <a:r>
                        <a:rPr lang="en-US" sz="1500" b="0">
                          <a:solidFill>
                            <a:schemeClr val="tx1"/>
                          </a:solidFill>
                        </a:rPr>
                        <a:t>Schenectady </a:t>
                      </a:r>
                    </a:p>
                    <a:p>
                      <a:pPr marL="285750" indent="-285750">
                        <a:buFont typeface="Arial" panose="020B0604020202020204" pitchFamily="34" charset="0"/>
                        <a:buChar char="•"/>
                      </a:pPr>
                      <a:r>
                        <a:rPr lang="en-US" sz="1500" b="0">
                          <a:solidFill>
                            <a:schemeClr val="tx1"/>
                          </a:solidFill>
                        </a:rPr>
                        <a:t>Suffolk County </a:t>
                      </a:r>
                    </a:p>
                    <a:p>
                      <a:pPr marL="285750" indent="-285750">
                        <a:buFont typeface="Arial" panose="020B0604020202020204" pitchFamily="34" charset="0"/>
                        <a:buChar char="•"/>
                      </a:pPr>
                      <a:r>
                        <a:rPr lang="en-US" sz="1500" b="0">
                          <a:solidFill>
                            <a:schemeClr val="tx1"/>
                          </a:solidFill>
                        </a:rPr>
                        <a:t>Westchester County </a:t>
                      </a:r>
                    </a:p>
                  </a:txBody>
                  <a:tcPr>
                    <a:solidFill>
                      <a:schemeClr val="bg1"/>
                    </a:solidFill>
                  </a:tcPr>
                </a:tc>
                <a:extLst>
                  <a:ext uri="{0D108BD9-81ED-4DB2-BD59-A6C34878D82A}">
                    <a16:rowId xmlns:a16="http://schemas.microsoft.com/office/drawing/2014/main" val="3756363737"/>
                  </a:ext>
                </a:extLst>
              </a:tr>
            </a:tbl>
          </a:graphicData>
        </a:graphic>
      </p:graphicFrame>
      <p:grpSp>
        <p:nvGrpSpPr>
          <p:cNvPr id="2" name="Group 1">
            <a:extLst>
              <a:ext uri="{FF2B5EF4-FFF2-40B4-BE49-F238E27FC236}">
                <a16:creationId xmlns:a16="http://schemas.microsoft.com/office/drawing/2014/main" id="{A1AD5C10-06B8-E5F4-1F46-BACCA3B1908B}"/>
              </a:ext>
            </a:extLst>
          </p:cNvPr>
          <p:cNvGrpSpPr>
            <a:grpSpLocks noChangeAspect="1"/>
          </p:cNvGrpSpPr>
          <p:nvPr/>
        </p:nvGrpSpPr>
        <p:grpSpPr>
          <a:xfrm>
            <a:off x="7878417" y="1215765"/>
            <a:ext cx="4145274" cy="3199166"/>
            <a:chOff x="4170081" y="1057275"/>
            <a:chExt cx="6146491" cy="4743630"/>
          </a:xfrm>
        </p:grpSpPr>
        <p:sp>
          <p:nvSpPr>
            <p:cNvPr id="5" name="Freeform: Shape 4">
              <a:extLst>
                <a:ext uri="{FF2B5EF4-FFF2-40B4-BE49-F238E27FC236}">
                  <a16:creationId xmlns:a16="http://schemas.microsoft.com/office/drawing/2014/main" id="{C5F8E262-0801-1AB9-BA71-250F44B03122}"/>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27BC7EF0-5034-C569-EB8E-D4591D1A3527}"/>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C409B3A0-B711-FD86-E028-453FE9B55EAF}"/>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F3163AA7-F2EC-1397-765E-A604F0ED730A}"/>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EAC2A416-D9D5-9790-54FF-A4B334801AE1}"/>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AD3B37EA-2C67-37D9-37A2-95896410BBE3}"/>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EC8D2550-056E-FF78-A546-E4FF8D20CDB6}"/>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AAA30FBB-3364-9940-B30D-33641DCA5664}"/>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AB8C1460-0F62-6BF9-5251-E6AECC747A1E}"/>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E13246ED-E548-5CCD-C5C4-6117447F6E4A}"/>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3998E335-3CF2-63D3-67CF-125B2248C784}"/>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ECCFD80F-2770-A60B-DB5D-46BF25E3574E}"/>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1C4EC3D5-222A-BDAC-1D20-BA5DAA7B12A0}"/>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B74F6F0E-6CD7-348F-507F-B528FC6B9FA0}"/>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DC619D0B-1518-AD29-85F1-A872C0711EFD}"/>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46293397-6FE2-E85A-2B91-A8906278C5BB}"/>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25886B69-E7A9-4C00-B07A-1C62C1B3F85D}"/>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681EF986-0528-020D-DBB0-57BD32E6C000}"/>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1FF21472-6241-52BA-A09D-746A4ACD9580}"/>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0884DE91-260B-FA85-4D6B-163EEE65A2C0}"/>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3B7B8A80-3121-D504-47A8-2CE163EB4A77}"/>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A6D1EFDF-93F1-94F2-FEF4-D2E9917E3D47}"/>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42C638E4-26AE-4002-CB52-C5618F2D1FC6}"/>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E02C0A05-2831-DD34-7809-0E2FD16E5223}"/>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02EDCF86-1B62-283B-B9CF-161D9D799111}"/>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53BDD796-66B1-AE0B-7C01-2313A6A19383}"/>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7394A693-EFCE-50FE-881E-33F5F2AA5913}"/>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02B0B3A7-608C-9982-A3A6-968D3C6E6AF0}"/>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E4143482-EBB2-2014-158A-F66FDC72A681}"/>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6EA309A9-D88D-FC20-4485-3588AE9CC7F0}"/>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7C3CEEBA-2688-3145-2E48-92486416713E}"/>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103BC72C-DFF4-535D-97D4-274FF4851DA2}"/>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808B4903-5657-CA48-A0F7-CF5A85ED801C}"/>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B4F8875E-35DD-8E04-23AA-21BC4A56E1CA}"/>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DDDD77BB-773A-1314-ABC5-968DAD6E54F8}"/>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B4C80598-F4D2-CE8E-FD97-C55693270FA8}"/>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75DA4709-5CD1-3167-A0E8-596CF742D52F}"/>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E09892E3-C2A2-21D0-038E-9C9A636634C7}"/>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245975A-D0BC-D217-359B-3AC2A10C66F9}"/>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EBAC4F68-1AD4-9BA4-990D-6AD8E1C7216E}"/>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83316986-5D10-0518-0529-67C5ED3E53C3}"/>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EEC90236-A33A-000A-CD52-2E3F9240C9A0}"/>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0B6E62C1-DE0C-BC54-BC2E-158992CE061E}"/>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EE6AB0B-D67B-96E8-51DE-D893A6C3DE78}"/>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AE45F01E-6677-C247-1A5D-FB8DF53C6DE9}"/>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F90EB851-5C26-57FD-CE3E-EF81AA2A3F35}"/>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39F13724-0741-E2DE-9761-13CEE85B60AC}"/>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1B8C32AA-2C61-B571-29AC-E1A3D4801806}"/>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349D6E6D-43B2-64F7-E72D-DE783DAD243F}"/>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E18AC975-6D28-5AA3-0EC8-11559059915D}"/>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83BE50A8-9039-F04C-EE68-4BCC14833987}"/>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B3849BB6-A130-A222-DCA8-A3133BB9BA4B}"/>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3EE6A4BD-E402-7687-3010-442D0EEBD734}"/>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B7257681-EA37-8457-7CBC-297A58089ED4}"/>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4FC86EC3-9D2F-6767-12E7-3DB64F4F6FBF}"/>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0649DFFF-A741-F9AE-DE09-4CA2345A75A2}"/>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50DCEBC8-99BB-62E8-51A1-EA761106B00E}"/>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88FCFDE5-FF5D-893B-FCE3-2A16186C950F}"/>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E4F8158B-BF8A-EF8A-4EF9-46A654B70E1A}"/>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805AB1EB-0AF1-A643-4EF0-E8D9F6214FEB}"/>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025C10AB-D40C-2209-8D4F-8BFA6935FC61}"/>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1C1E7509-FA86-20F9-7106-EBF5EF4949DC}"/>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39312BFC-3FC3-54A1-FF52-96B68DA04913}"/>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55DDE4BA-26AB-9118-A25D-FDE559BB1BF8}"/>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3" name="Rectangle: Rounded Corners 72">
            <a:extLst>
              <a:ext uri="{FF2B5EF4-FFF2-40B4-BE49-F238E27FC236}">
                <a16:creationId xmlns:a16="http://schemas.microsoft.com/office/drawing/2014/main" id="{ACDEFA77-C3D5-307D-8044-E0659F27F256}"/>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4" name="TextBox 73">
            <a:extLst>
              <a:ext uri="{FF2B5EF4-FFF2-40B4-BE49-F238E27FC236}">
                <a16:creationId xmlns:a16="http://schemas.microsoft.com/office/drawing/2014/main" id="{A9A49623-9DF5-1A75-21F4-307C1E072F0A}"/>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334684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17487"/>
            <a:ext cx="9774580" cy="484188"/>
          </a:xfrm>
        </p:spPr>
        <p:txBody>
          <a:bodyPr>
            <a:normAutofit/>
          </a:bodyPr>
          <a:lstStyle/>
          <a:p>
            <a:r>
              <a:rPr lang="en-US"/>
              <a:t>Medicaid Managed Long-Term Care (MLTC)</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8" name="TextBox 7">
            <a:extLst>
              <a:ext uri="{FF2B5EF4-FFF2-40B4-BE49-F238E27FC236}">
                <a16:creationId xmlns:a16="http://schemas.microsoft.com/office/drawing/2014/main" id="{40D8F796-D7B3-37EB-2747-32BBA0DFDCD1}"/>
              </a:ext>
            </a:extLst>
          </p:cNvPr>
          <p:cNvSpPr txBox="1"/>
          <p:nvPr/>
        </p:nvSpPr>
        <p:spPr>
          <a:xfrm>
            <a:off x="490732" y="960002"/>
            <a:ext cx="11477773" cy="923330"/>
          </a:xfrm>
          <a:prstGeom prst="rect">
            <a:avLst/>
          </a:prstGeom>
          <a:noFill/>
        </p:spPr>
        <p:txBody>
          <a:bodyPr wrap="square">
            <a:spAutoFit/>
          </a:bodyPr>
          <a:lstStyle/>
          <a:p>
            <a:pPr algn="l"/>
            <a:r>
              <a:rPr lang="en-US" b="1" i="0" dirty="0">
                <a:effectLst/>
              </a:rPr>
              <a:t>MLTC Benefits</a:t>
            </a:r>
          </a:p>
          <a:p>
            <a:pPr algn="l"/>
            <a:r>
              <a:rPr lang="en-US" sz="1800" u="none" dirty="0"/>
              <a:t>VNS Health </a:t>
            </a:r>
            <a:r>
              <a:rPr lang="en-US" b="0" i="0" dirty="0">
                <a:effectLst/>
              </a:rPr>
              <a:t>MLTC includes all the Medicaid long-term care and other health-related services </a:t>
            </a:r>
            <a:r>
              <a:rPr lang="en-US" dirty="0"/>
              <a:t>members</a:t>
            </a:r>
            <a:r>
              <a:rPr lang="en-US" b="0" i="0" dirty="0">
                <a:effectLst/>
              </a:rPr>
              <a:t> need to live well at home and in community, including:</a:t>
            </a: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extLst>
              <p:ext uri="{D42A27DB-BD31-4B8C-83A1-F6EECF244321}">
                <p14:modId xmlns:p14="http://schemas.microsoft.com/office/powerpoint/2010/main" val="3377807351"/>
              </p:ext>
            </p:extLst>
          </p:nvPr>
        </p:nvGraphicFramePr>
        <p:xfrm>
          <a:off x="490732" y="1939991"/>
          <a:ext cx="3703783" cy="440436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3078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Monthly plan premium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Copays for covered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Care coordination from a dedicated care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Medication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Home-delivered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safety modifications/improvements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Chore services and housekeeping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emergency response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Adult day health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Social adult day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3" name="Table 34">
            <a:extLst>
              <a:ext uri="{FF2B5EF4-FFF2-40B4-BE49-F238E27FC236}">
                <a16:creationId xmlns:a16="http://schemas.microsoft.com/office/drawing/2014/main" id="{D3D1A651-1D79-51D0-8F1E-C49A33566F1A}"/>
              </a:ext>
            </a:extLst>
          </p:cNvPr>
          <p:cNvGraphicFramePr>
            <a:graphicFrameLocks noGrp="1"/>
          </p:cNvGraphicFramePr>
          <p:nvPr/>
        </p:nvGraphicFramePr>
        <p:xfrm>
          <a:off x="8264722" y="1945046"/>
          <a:ext cx="3703783" cy="2542202"/>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4220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10" name="Table 34">
            <a:extLst>
              <a:ext uri="{FF2B5EF4-FFF2-40B4-BE49-F238E27FC236}">
                <a16:creationId xmlns:a16="http://schemas.microsoft.com/office/drawing/2014/main" id="{D27E322A-99AF-08AA-5A22-6D9252B40A53}"/>
              </a:ext>
            </a:extLst>
          </p:cNvPr>
          <p:cNvGraphicFramePr>
            <a:graphicFrameLocks noGrp="1"/>
          </p:cNvGraphicFramePr>
          <p:nvPr>
            <p:extLst>
              <p:ext uri="{D42A27DB-BD31-4B8C-83A1-F6EECF244321}">
                <p14:modId xmlns:p14="http://schemas.microsoft.com/office/powerpoint/2010/main" val="2399097837"/>
              </p:ext>
            </p:extLst>
          </p:nvPr>
        </p:nvGraphicFramePr>
        <p:xfrm>
          <a:off x="4194515" y="1939991"/>
          <a:ext cx="3703783" cy="4117909"/>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4117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24/7 Nurse Support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Nursing 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Respiratory therapy and oxygen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Prosthetics and orthotics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Dental, eye, foot, hearing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Nutritional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Telehealth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pic>
        <p:nvPicPr>
          <p:cNvPr id="1026" name="Picture 2">
            <a:extLst>
              <a:ext uri="{FF2B5EF4-FFF2-40B4-BE49-F238E27FC236}">
                <a16:creationId xmlns:a16="http://schemas.microsoft.com/office/drawing/2014/main" id="{B371487B-5B2F-B1FA-77BD-D2614DD4A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898298" y="2469114"/>
            <a:ext cx="3938089" cy="2626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867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154615" y="2202993"/>
            <a:ext cx="2968490" cy="1428750"/>
          </a:xfrm>
        </p:spPr>
        <p:txBody>
          <a:bodyPr>
            <a:normAutofit fontScale="90000"/>
          </a:bodyPr>
          <a:lstStyle/>
          <a:p>
            <a:r>
              <a:rPr lang="en-US"/>
              <a:t>VNS Health Managed Long Term Care (MLTC) Service Area: </a:t>
            </a:r>
            <a:br>
              <a:rPr lang="en-US"/>
            </a:br>
            <a:r>
              <a:rPr lang="en-US"/>
              <a:t>New York State</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2" name="Rectangle 1">
            <a:extLst>
              <a:ext uri="{FF2B5EF4-FFF2-40B4-BE49-F238E27FC236}">
                <a16:creationId xmlns:a16="http://schemas.microsoft.com/office/drawing/2014/main" id="{6A04D4BC-8BF5-A076-5D6C-4EFDADD20DC6}"/>
              </a:ext>
            </a:extLst>
          </p:cNvPr>
          <p:cNvSpPr/>
          <p:nvPr/>
        </p:nvSpPr>
        <p:spPr>
          <a:xfrm>
            <a:off x="3532328" y="6061792"/>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a:solidFill>
                  <a:schemeClr val="bg1"/>
                </a:solidFill>
              </a:rPr>
              <a:t>Visit our website for additional information: </a:t>
            </a:r>
            <a:r>
              <a:rPr lang="en-US" sz="1200" b="1">
                <a:solidFill>
                  <a:schemeClr val="accent1"/>
                </a:solidFill>
                <a:hlinkClick r:id="rId4">
                  <a:extLst>
                    <a:ext uri="{A12FA001-AC4F-418D-AE19-62706E023703}">
                      <ahyp:hlinkClr xmlns:ahyp="http://schemas.microsoft.com/office/drawing/2018/hyperlinkcolor" val="tx"/>
                    </a:ext>
                  </a:extLst>
                </a:hlinkClick>
              </a:rPr>
              <a:t>www.vnshealth.org/service-areas</a:t>
            </a:r>
            <a:endParaRPr lang="en-US" sz="1200" b="1">
              <a:solidFill>
                <a:schemeClr val="accent1"/>
              </a:solidFill>
            </a:endParaRPr>
          </a:p>
        </p:txBody>
      </p:sp>
      <p:graphicFrame>
        <p:nvGraphicFramePr>
          <p:cNvPr id="5" name="Table 17">
            <a:extLst>
              <a:ext uri="{FF2B5EF4-FFF2-40B4-BE49-F238E27FC236}">
                <a16:creationId xmlns:a16="http://schemas.microsoft.com/office/drawing/2014/main" id="{EE712B11-54E7-07FF-0A08-C48524B116B9}"/>
              </a:ext>
            </a:extLst>
          </p:cNvPr>
          <p:cNvGraphicFramePr>
            <a:graphicFrameLocks noGrp="1"/>
          </p:cNvGraphicFramePr>
          <p:nvPr/>
        </p:nvGraphicFramePr>
        <p:xfrm>
          <a:off x="3483840" y="653491"/>
          <a:ext cx="4226066" cy="5349240"/>
        </p:xfrm>
        <a:graphic>
          <a:graphicData uri="http://schemas.openxmlformats.org/drawingml/2006/table">
            <a:tbl>
              <a:tblPr firstRow="1" bandRow="1">
                <a:tableStyleId>{5C22544A-7EE6-4342-B048-85BDC9FD1C3A}</a:tableStyleId>
              </a:tblPr>
              <a:tblGrid>
                <a:gridCol w="2113033">
                  <a:extLst>
                    <a:ext uri="{9D8B030D-6E8A-4147-A177-3AD203B41FA5}">
                      <a16:colId xmlns:a16="http://schemas.microsoft.com/office/drawing/2014/main" val="1342020371"/>
                    </a:ext>
                  </a:extLst>
                </a:gridCol>
                <a:gridCol w="2113033">
                  <a:extLst>
                    <a:ext uri="{9D8B030D-6E8A-4147-A177-3AD203B41FA5}">
                      <a16:colId xmlns:a16="http://schemas.microsoft.com/office/drawing/2014/main" val="2218739693"/>
                    </a:ext>
                  </a:extLst>
                </a:gridCol>
              </a:tblGrid>
              <a:tr h="5221036">
                <a:tc>
                  <a:txBody>
                    <a:bodyPr/>
                    <a:lstStyle/>
                    <a:p>
                      <a:r>
                        <a:rPr lang="en-US" sz="1500" b="0" i="0" kern="1200">
                          <a:solidFill>
                            <a:schemeClr val="tx1"/>
                          </a:solidFill>
                          <a:effectLst/>
                          <a:latin typeface="+mn-lt"/>
                          <a:ea typeface="+mn-ea"/>
                          <a:cs typeface="+mn-cs"/>
                        </a:rPr>
                        <a:t>Our service areas:</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a:solidFill>
                            <a:schemeClr val="tx1"/>
                          </a:solidFill>
                        </a:rPr>
                        <a:t>Albany </a:t>
                      </a:r>
                    </a:p>
                    <a:p>
                      <a:pPr marL="285750" indent="-285750">
                        <a:buFont typeface="Arial" panose="020B0604020202020204" pitchFamily="34" charset="0"/>
                        <a:buChar char="•"/>
                      </a:pPr>
                      <a:r>
                        <a:rPr lang="en-US" sz="1500" b="0">
                          <a:solidFill>
                            <a:schemeClr val="tx1"/>
                          </a:solidFill>
                        </a:rPr>
                        <a:t>The Bronx </a:t>
                      </a:r>
                    </a:p>
                    <a:p>
                      <a:pPr marL="285750" indent="-285750">
                        <a:buFont typeface="Arial" panose="020B0604020202020204" pitchFamily="34" charset="0"/>
                        <a:buChar char="•"/>
                      </a:pPr>
                      <a:r>
                        <a:rPr lang="en-US" sz="1500" b="0">
                          <a:solidFill>
                            <a:schemeClr val="tx1"/>
                          </a:solidFill>
                        </a:rPr>
                        <a:t>Columbia </a:t>
                      </a:r>
                    </a:p>
                    <a:p>
                      <a:pPr marL="285750" indent="-285750">
                        <a:buFont typeface="Arial" panose="020B0604020202020204" pitchFamily="34" charset="0"/>
                        <a:buChar char="•"/>
                      </a:pPr>
                      <a:r>
                        <a:rPr lang="en-US" sz="1500" b="0">
                          <a:solidFill>
                            <a:schemeClr val="tx1"/>
                          </a:solidFill>
                        </a:rPr>
                        <a:t>Delaware </a:t>
                      </a:r>
                    </a:p>
                    <a:p>
                      <a:pPr marL="285750" indent="-285750">
                        <a:buFont typeface="Arial" panose="020B0604020202020204" pitchFamily="34" charset="0"/>
                        <a:buChar char="•"/>
                      </a:pPr>
                      <a:r>
                        <a:rPr lang="en-US" sz="1500" b="0">
                          <a:solidFill>
                            <a:schemeClr val="tx1"/>
                          </a:solidFill>
                        </a:rPr>
                        <a:t>Dutchess </a:t>
                      </a:r>
                    </a:p>
                    <a:p>
                      <a:pPr marL="285750" indent="-285750">
                        <a:buFont typeface="Arial" panose="020B0604020202020204" pitchFamily="34" charset="0"/>
                        <a:buChar char="•"/>
                      </a:pPr>
                      <a:r>
                        <a:rPr lang="en-US" sz="1500" b="0">
                          <a:solidFill>
                            <a:schemeClr val="tx1"/>
                          </a:solidFill>
                        </a:rPr>
                        <a:t>Erie </a:t>
                      </a:r>
                    </a:p>
                    <a:p>
                      <a:pPr marL="285750" indent="-285750">
                        <a:buFont typeface="Arial" panose="020B0604020202020204" pitchFamily="34" charset="0"/>
                        <a:buChar char="•"/>
                      </a:pPr>
                      <a:r>
                        <a:rPr lang="en-US" sz="1500" b="0">
                          <a:solidFill>
                            <a:schemeClr val="tx1"/>
                          </a:solidFill>
                        </a:rPr>
                        <a:t>Fulton </a:t>
                      </a:r>
                    </a:p>
                    <a:p>
                      <a:pPr marL="285750" lvl="0" indent="-285750">
                        <a:buFont typeface="Arial" panose="020B0604020202020204" pitchFamily="34" charset="0"/>
                        <a:buChar char="•"/>
                      </a:pPr>
                      <a:r>
                        <a:rPr lang="en-US" sz="1500" b="0">
                          <a:solidFill>
                            <a:schemeClr val="tx1"/>
                          </a:solidFill>
                        </a:rPr>
                        <a:t>Genesee</a:t>
                      </a:r>
                    </a:p>
                    <a:p>
                      <a:pPr marL="285750" indent="-285750">
                        <a:buFont typeface="Arial" panose="020B0604020202020204" pitchFamily="34" charset="0"/>
                        <a:buChar char="•"/>
                      </a:pPr>
                      <a:r>
                        <a:rPr lang="en-US" sz="1500" b="0">
                          <a:solidFill>
                            <a:schemeClr val="tx1"/>
                          </a:solidFill>
                        </a:rPr>
                        <a:t>Greene </a:t>
                      </a:r>
                    </a:p>
                    <a:p>
                      <a:pPr marL="285750" indent="-285750">
                        <a:buFont typeface="Arial" panose="020B0604020202020204" pitchFamily="34" charset="0"/>
                        <a:buChar char="•"/>
                      </a:pPr>
                      <a:r>
                        <a:rPr lang="en-US" sz="1500" b="0">
                          <a:solidFill>
                            <a:schemeClr val="tx1"/>
                          </a:solidFill>
                        </a:rPr>
                        <a:t>Herkimer </a:t>
                      </a:r>
                    </a:p>
                    <a:p>
                      <a:pPr marL="285750" indent="-285750">
                        <a:buFont typeface="Arial" panose="020B0604020202020204" pitchFamily="34" charset="0"/>
                        <a:buChar char="•"/>
                      </a:pPr>
                      <a:r>
                        <a:rPr lang="en-US" sz="1500" b="0">
                          <a:solidFill>
                            <a:schemeClr val="tx1"/>
                          </a:solidFill>
                        </a:rPr>
                        <a:t>Kings (Brooklyn) </a:t>
                      </a:r>
                    </a:p>
                    <a:p>
                      <a:pPr marL="285750" indent="-285750">
                        <a:buFont typeface="Arial" panose="020B0604020202020204" pitchFamily="34" charset="0"/>
                        <a:buChar char="•"/>
                      </a:pPr>
                      <a:r>
                        <a:rPr lang="en-US" sz="1500" b="0">
                          <a:solidFill>
                            <a:schemeClr val="tx1"/>
                          </a:solidFill>
                        </a:rPr>
                        <a:t>Madison </a:t>
                      </a:r>
                    </a:p>
                    <a:p>
                      <a:pPr marL="285750" indent="-285750">
                        <a:buFont typeface="Arial" panose="020B0604020202020204" pitchFamily="34" charset="0"/>
                        <a:buChar char="•"/>
                      </a:pPr>
                      <a:r>
                        <a:rPr lang="en-US" sz="1500" b="0">
                          <a:solidFill>
                            <a:schemeClr val="tx1"/>
                          </a:solidFill>
                        </a:rPr>
                        <a:t>Monroe </a:t>
                      </a:r>
                    </a:p>
                    <a:p>
                      <a:pPr marL="285750" indent="-285750">
                        <a:buFont typeface="Arial" panose="020B0604020202020204" pitchFamily="34" charset="0"/>
                        <a:buChar char="•"/>
                      </a:pPr>
                      <a:r>
                        <a:rPr lang="en-US" sz="1500" b="0">
                          <a:solidFill>
                            <a:schemeClr val="tx1"/>
                          </a:solidFill>
                        </a:rPr>
                        <a:t>Montgomery </a:t>
                      </a:r>
                    </a:p>
                    <a:p>
                      <a:pPr marL="285750" indent="-285750">
                        <a:buFont typeface="Arial" panose="020B0604020202020204" pitchFamily="34" charset="0"/>
                        <a:buChar char="•"/>
                      </a:pPr>
                      <a:r>
                        <a:rPr lang="en-US" sz="1500" b="0">
                          <a:solidFill>
                            <a:schemeClr val="tx1"/>
                          </a:solidFill>
                        </a:rPr>
                        <a:t>Nassau </a:t>
                      </a:r>
                    </a:p>
                    <a:p>
                      <a:pPr marL="285750" indent="-285750">
                        <a:buFont typeface="Arial" panose="020B0604020202020204" pitchFamily="34" charset="0"/>
                        <a:buChar char="•"/>
                      </a:pPr>
                      <a:r>
                        <a:rPr lang="en-US" sz="1500" b="0">
                          <a:solidFill>
                            <a:schemeClr val="tx1"/>
                          </a:solidFill>
                        </a:rPr>
                        <a:t>New York (Manhattan) </a:t>
                      </a:r>
                    </a:p>
                    <a:p>
                      <a:pPr marL="285750" lvl="0" indent="-285750">
                        <a:buFont typeface="Arial" panose="020B0604020202020204" pitchFamily="34" charset="0"/>
                        <a:buChar char="•"/>
                      </a:pPr>
                      <a:r>
                        <a:rPr lang="en-US" sz="1500" b="0">
                          <a:solidFill>
                            <a:schemeClr val="tx1"/>
                          </a:solidFill>
                        </a:rPr>
                        <a:t>Niagara</a:t>
                      </a:r>
                    </a:p>
                    <a:p>
                      <a:pPr marL="285750" indent="-285750">
                        <a:buFont typeface="Arial" panose="020B0604020202020204" pitchFamily="34" charset="0"/>
                        <a:buChar char="•"/>
                      </a:pPr>
                      <a:r>
                        <a:rPr lang="en-US" sz="1500" b="0">
                          <a:solidFill>
                            <a:schemeClr val="tx1"/>
                          </a:solidFill>
                        </a:rPr>
                        <a:t>Oneida </a:t>
                      </a:r>
                    </a:p>
                    <a:p>
                      <a:pPr marL="285750" indent="-285750">
                        <a:buFont typeface="Arial" panose="020B0604020202020204" pitchFamily="34" charset="0"/>
                        <a:buChar char="•"/>
                      </a:pPr>
                      <a:r>
                        <a:rPr lang="en-US" sz="1500" b="0">
                          <a:solidFill>
                            <a:schemeClr val="tx1"/>
                          </a:solidFill>
                        </a:rPr>
                        <a:t>Onondaga </a:t>
                      </a:r>
                    </a:p>
                    <a:p>
                      <a:pPr marL="285750" indent="-285750">
                        <a:buFont typeface="Arial" panose="020B0604020202020204" pitchFamily="34" charset="0"/>
                        <a:buChar char="•"/>
                      </a:pPr>
                      <a:endParaRPr lang="en-US" sz="1500" b="0">
                        <a:solidFill>
                          <a:schemeClr val="tx1"/>
                        </a:solidFill>
                      </a:endParaRPr>
                    </a:p>
                  </a:txBody>
                  <a:tcPr>
                    <a:solidFill>
                      <a:schemeClr val="bg1"/>
                    </a:solidFill>
                  </a:tcPr>
                </a:tc>
                <a:tc>
                  <a:txBody>
                    <a:bodyPr/>
                    <a:lstStyle/>
                    <a:p>
                      <a:pPr marL="285750" indent="-285750">
                        <a:buFont typeface="Arial" panose="020B0604020202020204" pitchFamily="34" charset="0"/>
                        <a:buChar char="•"/>
                      </a:pPr>
                      <a:endParaRPr lang="en-US" sz="1500" b="0">
                        <a:solidFill>
                          <a:schemeClr val="tx1"/>
                        </a:solidFill>
                      </a:endParaRPr>
                    </a:p>
                    <a:p>
                      <a:pPr marL="0" indent="0">
                        <a:buFont typeface="Arial" panose="020B0604020202020204" pitchFamily="34" charset="0"/>
                        <a:buNone/>
                      </a:pPr>
                      <a:endParaRPr lang="en-US" sz="1500" b="0">
                        <a:solidFill>
                          <a:schemeClr val="tx1"/>
                        </a:solidFill>
                      </a:endParaRPr>
                    </a:p>
                    <a:p>
                      <a:pPr marL="285750" indent="-285750">
                        <a:buFont typeface="Arial" panose="020B0604020202020204" pitchFamily="34" charset="0"/>
                        <a:buChar char="•"/>
                      </a:pPr>
                      <a:r>
                        <a:rPr lang="en-US" sz="1500" b="0">
                          <a:solidFill>
                            <a:schemeClr val="tx1"/>
                          </a:solidFill>
                        </a:rPr>
                        <a:t>Orange </a:t>
                      </a:r>
                    </a:p>
                    <a:p>
                      <a:pPr marL="285750" lvl="0" indent="-285750">
                        <a:buFont typeface="Arial" panose="020B0604020202020204" pitchFamily="34" charset="0"/>
                        <a:buChar char="•"/>
                      </a:pPr>
                      <a:r>
                        <a:rPr lang="en-US" sz="1500" b="0">
                          <a:solidFill>
                            <a:schemeClr val="tx1"/>
                          </a:solidFill>
                        </a:rPr>
                        <a:t>Orleans</a:t>
                      </a:r>
                    </a:p>
                    <a:p>
                      <a:pPr marL="285750" indent="-285750">
                        <a:buFont typeface="Arial" panose="020B0604020202020204" pitchFamily="34" charset="0"/>
                        <a:buChar char="•"/>
                      </a:pPr>
                      <a:r>
                        <a:rPr lang="en-US" sz="1500" b="0">
                          <a:solidFill>
                            <a:schemeClr val="tx1"/>
                          </a:solidFill>
                        </a:rPr>
                        <a:t>Ostego </a:t>
                      </a:r>
                    </a:p>
                    <a:p>
                      <a:pPr marL="285750" indent="-285750">
                        <a:buFont typeface="Arial" panose="020B0604020202020204" pitchFamily="34" charset="0"/>
                        <a:buChar char="•"/>
                      </a:pPr>
                      <a:r>
                        <a:rPr lang="en-US" sz="1500" b="0">
                          <a:solidFill>
                            <a:schemeClr val="tx1"/>
                          </a:solidFill>
                        </a:rPr>
                        <a:t>Putman </a:t>
                      </a:r>
                    </a:p>
                    <a:p>
                      <a:pPr marL="285750" indent="-285750">
                        <a:buFont typeface="Arial" panose="020B0604020202020204" pitchFamily="34" charset="0"/>
                        <a:buChar char="•"/>
                      </a:pPr>
                      <a:r>
                        <a:rPr lang="en-US" sz="1500" b="0">
                          <a:solidFill>
                            <a:schemeClr val="tx1"/>
                          </a:solidFill>
                        </a:rPr>
                        <a:t>Queens</a:t>
                      </a:r>
                    </a:p>
                    <a:p>
                      <a:pPr marL="285750" indent="-285750">
                        <a:buFont typeface="Arial" panose="020B0604020202020204" pitchFamily="34" charset="0"/>
                        <a:buChar char="•"/>
                      </a:pPr>
                      <a:r>
                        <a:rPr lang="en-US" sz="1500" b="0">
                          <a:solidFill>
                            <a:schemeClr val="tx1"/>
                          </a:solidFill>
                        </a:rPr>
                        <a:t>Rensselaer </a:t>
                      </a:r>
                    </a:p>
                    <a:p>
                      <a:pPr marL="285750" indent="-285750">
                        <a:buFont typeface="Arial" panose="020B0604020202020204" pitchFamily="34" charset="0"/>
                        <a:buChar char="•"/>
                      </a:pPr>
                      <a:r>
                        <a:rPr lang="en-US" sz="1500" b="0">
                          <a:solidFill>
                            <a:schemeClr val="tx1"/>
                          </a:solidFill>
                        </a:rPr>
                        <a:t>Richmond (Staten Island) </a:t>
                      </a:r>
                    </a:p>
                    <a:p>
                      <a:pPr marL="285750" indent="-285750">
                        <a:buFont typeface="Arial" panose="020B0604020202020204" pitchFamily="34" charset="0"/>
                        <a:buChar char="•"/>
                      </a:pPr>
                      <a:r>
                        <a:rPr lang="en-US" sz="1500" b="0">
                          <a:solidFill>
                            <a:schemeClr val="tx1"/>
                          </a:solidFill>
                        </a:rPr>
                        <a:t>Rockland </a:t>
                      </a:r>
                    </a:p>
                    <a:p>
                      <a:pPr marL="285750" indent="-285750">
                        <a:buFont typeface="Arial" panose="020B0604020202020204" pitchFamily="34" charset="0"/>
                        <a:buChar char="•"/>
                      </a:pPr>
                      <a:r>
                        <a:rPr lang="en-US" sz="1500" b="0">
                          <a:solidFill>
                            <a:schemeClr val="tx1"/>
                          </a:solidFill>
                        </a:rPr>
                        <a:t>Saratoga </a:t>
                      </a:r>
                    </a:p>
                    <a:p>
                      <a:pPr marL="285750" indent="-285750">
                        <a:buFont typeface="Arial" panose="020B0604020202020204" pitchFamily="34" charset="0"/>
                        <a:buChar char="•"/>
                      </a:pPr>
                      <a:r>
                        <a:rPr lang="en-US" sz="1500" b="0">
                          <a:solidFill>
                            <a:schemeClr val="tx1"/>
                          </a:solidFill>
                        </a:rPr>
                        <a:t>Schenectady </a:t>
                      </a:r>
                    </a:p>
                    <a:p>
                      <a:pPr marL="285750" indent="-285750">
                        <a:buFont typeface="Arial" panose="020B0604020202020204" pitchFamily="34" charset="0"/>
                        <a:buChar char="•"/>
                      </a:pPr>
                      <a:r>
                        <a:rPr lang="en-US" sz="1500" b="0">
                          <a:solidFill>
                            <a:schemeClr val="tx1"/>
                          </a:solidFill>
                        </a:rPr>
                        <a:t>Schoharie </a:t>
                      </a:r>
                    </a:p>
                    <a:p>
                      <a:pPr marL="285750" indent="-285750">
                        <a:buFont typeface="Arial" panose="020B0604020202020204" pitchFamily="34" charset="0"/>
                        <a:buChar char="•"/>
                      </a:pPr>
                      <a:r>
                        <a:rPr lang="en-US" sz="1500" b="0">
                          <a:solidFill>
                            <a:schemeClr val="tx1"/>
                          </a:solidFill>
                        </a:rPr>
                        <a:t>Suffolk </a:t>
                      </a:r>
                    </a:p>
                    <a:p>
                      <a:pPr marL="285750" indent="-285750">
                        <a:buFont typeface="Arial" panose="020B0604020202020204" pitchFamily="34" charset="0"/>
                        <a:buChar char="•"/>
                      </a:pPr>
                      <a:r>
                        <a:rPr lang="en-US" sz="1500" b="0">
                          <a:solidFill>
                            <a:schemeClr val="tx1"/>
                          </a:solidFill>
                        </a:rPr>
                        <a:t>Sullivan </a:t>
                      </a:r>
                    </a:p>
                    <a:p>
                      <a:pPr marL="285750" indent="-285750">
                        <a:buFont typeface="Arial" panose="020B0604020202020204" pitchFamily="34" charset="0"/>
                        <a:buChar char="•"/>
                      </a:pPr>
                      <a:r>
                        <a:rPr lang="en-US" sz="1500" b="0">
                          <a:solidFill>
                            <a:schemeClr val="tx1"/>
                          </a:solidFill>
                        </a:rPr>
                        <a:t>Ulster </a:t>
                      </a:r>
                    </a:p>
                    <a:p>
                      <a:pPr marL="285750" indent="-285750">
                        <a:buFont typeface="Arial" panose="020B0604020202020204" pitchFamily="34" charset="0"/>
                        <a:buChar char="•"/>
                      </a:pPr>
                      <a:r>
                        <a:rPr lang="en-US" sz="1500" b="0">
                          <a:solidFill>
                            <a:schemeClr val="tx1"/>
                          </a:solidFill>
                        </a:rPr>
                        <a:t>Warren </a:t>
                      </a:r>
                    </a:p>
                    <a:p>
                      <a:pPr marL="285750" indent="-285750">
                        <a:buFont typeface="Arial" panose="020B0604020202020204" pitchFamily="34" charset="0"/>
                        <a:buChar char="•"/>
                      </a:pPr>
                      <a:r>
                        <a:rPr lang="en-US" sz="1500" b="0">
                          <a:solidFill>
                            <a:schemeClr val="tx1"/>
                          </a:solidFill>
                        </a:rPr>
                        <a:t>Washington </a:t>
                      </a:r>
                    </a:p>
                    <a:p>
                      <a:pPr marL="285750" indent="-285750">
                        <a:buFont typeface="Arial" panose="020B0604020202020204" pitchFamily="34" charset="0"/>
                        <a:buChar char="•"/>
                      </a:pPr>
                      <a:r>
                        <a:rPr lang="en-US" sz="1500" b="0">
                          <a:solidFill>
                            <a:schemeClr val="tx1"/>
                          </a:solidFill>
                        </a:rPr>
                        <a:t>Westchester</a:t>
                      </a:r>
                    </a:p>
                    <a:p>
                      <a:pPr marL="285750" lvl="0" indent="-285750">
                        <a:buFont typeface="Arial" panose="020B0604020202020204" pitchFamily="34" charset="0"/>
                        <a:buChar char="•"/>
                      </a:pPr>
                      <a:r>
                        <a:rPr lang="en-US" sz="1500" b="0">
                          <a:solidFill>
                            <a:schemeClr val="tx1"/>
                          </a:solidFill>
                        </a:rPr>
                        <a:t>Wyoming</a:t>
                      </a:r>
                    </a:p>
                    <a:p>
                      <a:pPr marL="285750" lvl="0" indent="-285750">
                        <a:buFont typeface="Arial" panose="020B0604020202020204" pitchFamily="34" charset="0"/>
                        <a:buChar char="•"/>
                      </a:pPr>
                      <a:r>
                        <a:rPr lang="en-US"/>
                        <a:t>Wyoming</a:t>
                      </a:r>
                      <a:endParaRPr lang="en-US" dirty="0"/>
                    </a:p>
                  </a:txBody>
                  <a:tcPr>
                    <a:solidFill>
                      <a:schemeClr val="bg1"/>
                    </a:solidFill>
                  </a:tcPr>
                </a:tc>
                <a:extLst>
                  <a:ext uri="{0D108BD9-81ED-4DB2-BD59-A6C34878D82A}">
                    <a16:rowId xmlns:a16="http://schemas.microsoft.com/office/drawing/2014/main" val="3756363737"/>
                  </a:ext>
                </a:extLst>
              </a:tr>
            </a:tbl>
          </a:graphicData>
        </a:graphic>
      </p:graphicFrame>
      <p:grpSp>
        <p:nvGrpSpPr>
          <p:cNvPr id="6" name="Group 5">
            <a:extLst>
              <a:ext uri="{FF2B5EF4-FFF2-40B4-BE49-F238E27FC236}">
                <a16:creationId xmlns:a16="http://schemas.microsoft.com/office/drawing/2014/main" id="{A665FB09-B16B-922D-4750-3F5F43AFA878}"/>
              </a:ext>
            </a:extLst>
          </p:cNvPr>
          <p:cNvGrpSpPr>
            <a:grpSpLocks noChangeAspect="1"/>
          </p:cNvGrpSpPr>
          <p:nvPr/>
        </p:nvGrpSpPr>
        <p:grpSpPr>
          <a:xfrm>
            <a:off x="8207523" y="1215765"/>
            <a:ext cx="3816168" cy="2945174"/>
            <a:chOff x="4170081" y="1057275"/>
            <a:chExt cx="6146491" cy="4743630"/>
          </a:xfrm>
        </p:grpSpPr>
        <p:sp>
          <p:nvSpPr>
            <p:cNvPr id="7" name="Freeform: Shape 6">
              <a:extLst>
                <a:ext uri="{FF2B5EF4-FFF2-40B4-BE49-F238E27FC236}">
                  <a16:creationId xmlns:a16="http://schemas.microsoft.com/office/drawing/2014/main" id="{C20141BF-A614-9C8F-3832-38E90B9D2CB1}"/>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5F4A0287-7FF9-3875-69CF-0CE204F1EAD8}"/>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C77D4E4-C038-A095-448D-8EFE4AA466FF}"/>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995350E-40BF-C33E-20CF-F444A25CC562}"/>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AB6C69AF-A7D2-CAB7-1932-DA7E669E991B}"/>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786CDC4D-6080-7558-D12A-6230E537C4E2}"/>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AF7EF80A-9B32-9A21-B0D2-F1094CF239D8}"/>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9961D22F-16BE-5205-57C4-F913959577DE}"/>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C2D0A30E-8B3B-768E-9B7F-C8FABC63B296}"/>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6EAFAA22-4402-AEEA-4DFF-8D0B85C7066D}"/>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E49D4C87-CBC8-A422-1F6C-D75C1C95FDE7}"/>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97F15C12-9675-1951-4A0F-3C3BF912529D}"/>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180DE0FE-3421-E7D8-41C8-164B136918ED}"/>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B2712E36-C3DA-92CF-EB30-D292BA1E3E78}"/>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9BA45A54-AC42-5EAA-4C1A-DB74285B6F46}"/>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05DD02D3-E9E2-F216-F5C7-6887BAF7C90D}"/>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072E8FD5-0DE0-C90A-F28D-88485EFE1E82}"/>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01D07141-40E9-5757-61ED-479C0D4E915A}"/>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14B0A57F-50AE-6D8F-14A4-9278AFD8FE7E}"/>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58B6F4D8-4AFF-9880-5C72-4FAEFD6133BC}"/>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92E6BC40-C84B-231A-4D0D-CEE14655F414}"/>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FB7C5285-37FD-8E07-0F93-7F28413B937E}"/>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755365F7-FDF9-6B5B-D033-826F22A26057}"/>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F9E3ACA9-3020-6F7E-F779-37D5B9D9531C}"/>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2A4D9B7E-3348-5D75-E982-006A0D60854A}"/>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122100F7-F1E6-07D5-D058-D00F5557EF93}"/>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55FEC60D-39F4-F318-40F4-FF0A4AF29708}"/>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A4EFEE1D-D386-5D97-D686-92F4C07107CC}"/>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693DECF9-469A-D959-04BC-1F3CE6B2F69D}"/>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EF125D19-A3FD-7A0C-AEAC-C44F238B54AD}"/>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272013E5-A4CF-B763-EF7D-3AE52AD3D85A}"/>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94A05715-4616-2829-2A21-766DF4E074F4}"/>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CA3C621D-8E1C-0495-2F51-60E03E01F089}"/>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000AE894-3560-D585-2DBB-F31EDAC5478A}"/>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9562FCC7-53F2-783C-9EE6-A8A5F2F0CA54}"/>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8576B004-3246-E23F-856F-480CC72F086F}"/>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539CEABB-43E7-FC07-DFA5-94895ABCCA5A}"/>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7DC6BDA2-2218-967C-D3EC-F7CE8F5AF204}"/>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083B56B6-39A9-C41F-A5A6-8804A0699302}"/>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1B892C8D-FA29-7010-BD6D-67CC14C7551F}"/>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22B947FB-40D5-1086-1A43-5ED4C55FB5BC}"/>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38ECF085-54E9-9820-56E2-A28B1B5AE989}"/>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85BF9C0A-DD0C-D9D1-75F3-FDA8A4C1C3CC}"/>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08621318-F368-3D44-96EF-4BA7D736BA4F}"/>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D2D98C7D-42D5-02A8-3793-6FD31D84C629}"/>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5A38564B-5071-E694-A01C-C321D117C3A6}"/>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C34E87FD-4E0B-8192-8C17-9769F3A4484B}"/>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74C9B8DF-105C-6E6D-D3E2-C175E0502984}"/>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E30D71C3-1EF1-FF96-6633-9363D4EE2C91}"/>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532953D7-6C08-CEA9-39DB-9E021082F693}"/>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6D599BB3-10B9-8FC2-30FD-9F8B20C15719}"/>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D9598514-78E8-22C0-2553-93AEF5F965FE}"/>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D5BC7649-8B1E-6DBD-D6D4-F5C8892B9B0E}"/>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124B97C3-E143-3AE2-2CD6-235BBCF9E0B3}"/>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5FEE7016-79E7-0F03-3C2F-93F452CD1CE0}"/>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6FED4C44-E026-85F0-4231-B82298A2CFF1}"/>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FA944D2B-22CF-634A-D15F-AED37FECCB51}"/>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04FBDCF4-5C5A-DEA7-012A-270F69893501}"/>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36C8D5B8-2A5C-1716-DE88-20240C87276B}"/>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8BA87BF2-D0B7-3897-B629-51E299BDC96B}"/>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C70927B4-5D54-E584-7A50-9CB5280AA754}"/>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DD286805-D53B-6EDF-FD9D-EE5299880DA0}"/>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F1543589-F7DA-3E25-6BB8-F670FE007C6A}"/>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AB3314CE-67B5-3710-19B4-24EA67664BBC}"/>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4" name="Rectangle: Rounded Corners 73">
            <a:extLst>
              <a:ext uri="{FF2B5EF4-FFF2-40B4-BE49-F238E27FC236}">
                <a16:creationId xmlns:a16="http://schemas.microsoft.com/office/drawing/2014/main" id="{EA7DBEFF-684A-CCC0-2CE3-EC17CF606613}"/>
              </a:ext>
            </a:extLst>
          </p:cNvPr>
          <p:cNvSpPr/>
          <p:nvPr/>
        </p:nvSpPr>
        <p:spPr>
          <a:xfrm>
            <a:off x="8682606" y="4504888"/>
            <a:ext cx="394141" cy="24328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5" name="Rectangle: Rounded Corners 74">
            <a:extLst>
              <a:ext uri="{FF2B5EF4-FFF2-40B4-BE49-F238E27FC236}">
                <a16:creationId xmlns:a16="http://schemas.microsoft.com/office/drawing/2014/main" id="{17D642B3-A9AD-377C-BED0-EDFFD13E17CE}"/>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6" name="TextBox 75">
            <a:extLst>
              <a:ext uri="{FF2B5EF4-FFF2-40B4-BE49-F238E27FC236}">
                <a16:creationId xmlns:a16="http://schemas.microsoft.com/office/drawing/2014/main" id="{D75C1144-48A9-6B40-2EA2-9A9A32436150}"/>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18463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4"/>
            <a:extLst>
              <a:ext uri="{FF2B5EF4-FFF2-40B4-BE49-F238E27FC236}">
                <a16:creationId xmlns:a16="http://schemas.microsoft.com/office/drawing/2014/main" id="{3C989B38-77E2-7AB2-8D82-683673CBD86F}"/>
              </a:ext>
            </a:extLst>
          </p:cNvPr>
          <p:cNvPicPr>
            <a:picLocks noChangeAspect="1"/>
          </p:cNvPicPr>
          <p:nvPr/>
        </p:nvPicPr>
        <p:blipFill>
          <a:blip r:embed="rId5"/>
          <a:stretch>
            <a:fillRect/>
          </a:stretch>
        </p:blipFill>
        <p:spPr>
          <a:xfrm>
            <a:off x="4655896" y="2753220"/>
            <a:ext cx="6435316" cy="1697347"/>
          </a:xfrm>
          <a:prstGeom prst="rect">
            <a:avLst/>
          </a:prstGeom>
        </p:spPr>
      </p:pic>
      <p:sp>
        <p:nvSpPr>
          <p:cNvPr id="6" name="Title 5">
            <a:extLst>
              <a:ext uri="{FF2B5EF4-FFF2-40B4-BE49-F238E27FC236}">
                <a16:creationId xmlns:a16="http://schemas.microsoft.com/office/drawing/2014/main" id="{B4A9813E-A132-44A1-81A8-F3DFC8862CC7}"/>
              </a:ext>
            </a:extLst>
          </p:cNvPr>
          <p:cNvSpPr>
            <a:spLocks noGrp="1"/>
          </p:cNvSpPr>
          <p:nvPr>
            <p:ph type="title"/>
          </p:nvPr>
        </p:nvSpPr>
        <p:spPr>
          <a:xfrm>
            <a:off x="267329" y="2038845"/>
            <a:ext cx="2968490" cy="1428750"/>
          </a:xfrm>
        </p:spPr>
        <p:txBody>
          <a:bodyPr>
            <a:normAutofit fontScale="90000"/>
          </a:bodyPr>
          <a:lstStyle/>
          <a:p>
            <a:r>
              <a:rPr lang="en-US"/>
              <a:t>Ready to Refer to VNS Health MLTC?</a:t>
            </a:r>
            <a:br>
              <a:rPr lang="en-US"/>
            </a:br>
            <a:r>
              <a:rPr lang="en-US"/>
              <a:t>It’s Easy!</a:t>
            </a:r>
            <a:endParaRPr lang="en-GB"/>
          </a:p>
        </p:txBody>
      </p:sp>
      <p:sp>
        <p:nvSpPr>
          <p:cNvPr id="4" name="Text Placeholder 3">
            <a:extLst>
              <a:ext uri="{FF2B5EF4-FFF2-40B4-BE49-F238E27FC236}">
                <a16:creationId xmlns:a16="http://schemas.microsoft.com/office/drawing/2014/main" id="{B7F8E942-96A9-BA11-D254-74B8E3B8D7D1}"/>
              </a:ext>
            </a:extLst>
          </p:cNvPr>
          <p:cNvSpPr>
            <a:spLocks noGrp="1"/>
          </p:cNvSpPr>
          <p:nvPr>
            <p:ph type="body" sz="quarter" idx="19"/>
          </p:nvPr>
        </p:nvSpPr>
        <p:spPr/>
        <p:txBody>
          <a:bodyPr/>
          <a:lstStyle/>
          <a:p>
            <a:endParaRPr lang="en-US"/>
          </a:p>
        </p:txBody>
      </p:sp>
      <p:sp>
        <p:nvSpPr>
          <p:cNvPr id="5" name="Footer Placeholder 4">
            <a:extLst>
              <a:ext uri="{FF2B5EF4-FFF2-40B4-BE49-F238E27FC236}">
                <a16:creationId xmlns:a16="http://schemas.microsoft.com/office/drawing/2014/main" id="{675F0F05-8FD5-7ECF-F62E-01EE9F63CE06}"/>
              </a:ext>
            </a:extLst>
          </p:cNvPr>
          <p:cNvSpPr>
            <a:spLocks noGrp="1"/>
          </p:cNvSpPr>
          <p:nvPr>
            <p:ph type="ftr" sz="quarter" idx="21"/>
          </p:nvPr>
        </p:nvSpPr>
        <p:spPr/>
        <p:txBody>
          <a:bodyPr vert="horz" lIns="91440" tIns="45720" rIns="91440" bIns="45720" rtlCol="0" anchor="ctr"/>
          <a:lstStyle/>
          <a:p>
            <a:r>
              <a:rPr lang="en-US"/>
              <a:t>© Copyright 2024 VNS Health. All rights reserved.</a:t>
            </a:r>
          </a:p>
        </p:txBody>
      </p:sp>
      <p:sp>
        <p:nvSpPr>
          <p:cNvPr id="2" name="Slide Number Placeholder 1">
            <a:extLst>
              <a:ext uri="{FF2B5EF4-FFF2-40B4-BE49-F238E27FC236}">
                <a16:creationId xmlns:a16="http://schemas.microsoft.com/office/drawing/2014/main" id="{6CEA2FB6-7A91-77B4-5CEA-897E58B88CAD}"/>
              </a:ext>
            </a:extLst>
          </p:cNvPr>
          <p:cNvSpPr>
            <a:spLocks noGrp="1"/>
          </p:cNvSpPr>
          <p:nvPr>
            <p:ph type="sldNum" sz="quarter" idx="22"/>
          </p:nvPr>
        </p:nvSpPr>
        <p:spPr/>
        <p:txBody>
          <a:bodyPr/>
          <a:lstStyle/>
          <a:p>
            <a:fld id="{66A3101B-02DE-4DBE-A52F-35092CF47DF2}" type="slidenum">
              <a:rPr lang="en-US" smtClean="0"/>
              <a:pPr/>
              <a:t>13</a:t>
            </a:fld>
            <a:endParaRPr lang="en-US"/>
          </a:p>
        </p:txBody>
      </p:sp>
      <p:graphicFrame>
        <p:nvGraphicFramePr>
          <p:cNvPr id="11" name="Table 11">
            <a:extLst>
              <a:ext uri="{FF2B5EF4-FFF2-40B4-BE49-F238E27FC236}">
                <a16:creationId xmlns:a16="http://schemas.microsoft.com/office/drawing/2014/main" id="{E3756BA7-ACA5-4EC0-5013-BE0C8995228B}"/>
              </a:ext>
            </a:extLst>
          </p:cNvPr>
          <p:cNvGraphicFramePr>
            <a:graphicFrameLocks noGrp="1"/>
          </p:cNvGraphicFramePr>
          <p:nvPr/>
        </p:nvGraphicFramePr>
        <p:xfrm>
          <a:off x="3679852" y="4567612"/>
          <a:ext cx="7946378" cy="1310640"/>
        </p:xfrm>
        <a:graphic>
          <a:graphicData uri="http://schemas.openxmlformats.org/drawingml/2006/table">
            <a:tbl>
              <a:tblPr firstRow="1" bandRow="1">
                <a:tableStyleId>{5C22544A-7EE6-4342-B048-85BDC9FD1C3A}</a:tableStyleId>
              </a:tblPr>
              <a:tblGrid>
                <a:gridCol w="7946378">
                  <a:extLst>
                    <a:ext uri="{9D8B030D-6E8A-4147-A177-3AD203B41FA5}">
                      <a16:colId xmlns:a16="http://schemas.microsoft.com/office/drawing/2014/main" val="36450198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a:solidFill>
                            <a:schemeClr val="tx1"/>
                          </a:solidFill>
                        </a:rPr>
                        <a:t>You can also submit a referral via the </a:t>
                      </a:r>
                      <a:r>
                        <a:rPr lang="en-US" sz="1600" b="0">
                          <a:solidFill>
                            <a:schemeClr val="tx1"/>
                          </a:solidFill>
                          <a:hlinkClick r:id="rId4"/>
                        </a:rPr>
                        <a:t>Provider Portal</a:t>
                      </a:r>
                      <a:r>
                        <a:rPr lang="en-US" sz="1600" b="0">
                          <a:solidFill>
                            <a:schemeClr val="tx1"/>
                          </a:solidFill>
                        </a:rPr>
                        <a:t>:</a:t>
                      </a:r>
                      <a:endParaRPr lang="en-US" sz="500" b="0">
                        <a:solidFill>
                          <a:schemeClr val="tx1"/>
                        </a:solidFill>
                      </a:endParaRPr>
                    </a:p>
                    <a:p>
                      <a:pPr marL="285750" indent="-285750">
                        <a:buFont typeface="Arial" panose="020B0604020202020204" pitchFamily="34" charset="0"/>
                        <a:buChar char="•"/>
                      </a:pPr>
                      <a:r>
                        <a:rPr lang="en-US" sz="1600" b="0">
                          <a:solidFill>
                            <a:schemeClr val="tx1"/>
                          </a:solidFill>
                        </a:rPr>
                        <a:t>Log into your account</a:t>
                      </a:r>
                    </a:p>
                    <a:p>
                      <a:pPr marL="285750" indent="-285750">
                        <a:buFont typeface="Arial" panose="020B0604020202020204" pitchFamily="34" charset="0"/>
                        <a:buChar char="•"/>
                      </a:pPr>
                      <a:r>
                        <a:rPr lang="en-US" sz="1600" b="0">
                          <a:solidFill>
                            <a:schemeClr val="tx1"/>
                          </a:solidFill>
                        </a:rPr>
                        <a:t>Left side of screen, click on Patients, then click on Enrollment Referrals</a:t>
                      </a:r>
                    </a:p>
                    <a:p>
                      <a:pPr marL="285750" indent="-285750">
                        <a:buFont typeface="Arial" panose="020B0604020202020204" pitchFamily="34" charset="0"/>
                        <a:buChar char="•"/>
                      </a:pPr>
                      <a:r>
                        <a:rPr lang="en-US" sz="1600" b="0">
                          <a:solidFill>
                            <a:schemeClr val="tx1"/>
                          </a:solidFill>
                        </a:rPr>
                        <a:t>Click on Submit Referral, you will be directed to a </a:t>
                      </a:r>
                      <a:r>
                        <a:rPr lang="en-US" sz="1600" b="0">
                          <a:solidFill>
                            <a:schemeClr val="tx1"/>
                          </a:solidFill>
                          <a:hlinkClick r:id="rId6"/>
                        </a:rPr>
                        <a:t>form</a:t>
                      </a:r>
                      <a:r>
                        <a:rPr lang="en-US" sz="1600" b="0">
                          <a:solidFill>
                            <a:schemeClr val="tx1"/>
                          </a:solidFill>
                        </a:rPr>
                        <a:t> </a:t>
                      </a:r>
                    </a:p>
                    <a:p>
                      <a:pPr marL="285750" indent="-285750">
                        <a:buFont typeface="Arial" panose="020B0604020202020204" pitchFamily="34" charset="0"/>
                        <a:buChar char="•"/>
                      </a:pPr>
                      <a:r>
                        <a:rPr lang="en-US" sz="1600" b="0">
                          <a:solidFill>
                            <a:schemeClr val="tx1"/>
                          </a:solidFill>
                        </a:rPr>
                        <a:t>Complete and submit</a:t>
                      </a:r>
                    </a:p>
                  </a:txBody>
                  <a:tcPr>
                    <a:solidFill>
                      <a:schemeClr val="bg1"/>
                    </a:solidFill>
                  </a:tcPr>
                </a:tc>
                <a:extLst>
                  <a:ext uri="{0D108BD9-81ED-4DB2-BD59-A6C34878D82A}">
                    <a16:rowId xmlns:a16="http://schemas.microsoft.com/office/drawing/2014/main" val="1588393076"/>
                  </a:ext>
                </a:extLst>
              </a:tr>
            </a:tbl>
          </a:graphicData>
        </a:graphic>
      </p:graphicFrame>
      <p:sp>
        <p:nvSpPr>
          <p:cNvPr id="21" name="TextBox 20">
            <a:extLst>
              <a:ext uri="{FF2B5EF4-FFF2-40B4-BE49-F238E27FC236}">
                <a16:creationId xmlns:a16="http://schemas.microsoft.com/office/drawing/2014/main" id="{4FCE5AB9-C793-69AD-CDE3-87C00B28AE73}"/>
              </a:ext>
            </a:extLst>
          </p:cNvPr>
          <p:cNvSpPr txBox="1"/>
          <p:nvPr/>
        </p:nvSpPr>
        <p:spPr>
          <a:xfrm>
            <a:off x="3574654" y="291775"/>
            <a:ext cx="7879771" cy="2139047"/>
          </a:xfrm>
          <a:prstGeom prst="rect">
            <a:avLst/>
          </a:prstGeom>
          <a:noFill/>
        </p:spPr>
        <p:txBody>
          <a:bodyPr wrap="square">
            <a:spAutoFit/>
          </a:bodyPr>
          <a:lstStyle/>
          <a:p>
            <a:pPr algn="l"/>
            <a:r>
              <a:rPr lang="en-US" sz="1600" b="1" i="0">
                <a:effectLst/>
              </a:rPr>
              <a:t>To refer a patient to the </a:t>
            </a:r>
            <a:r>
              <a:rPr lang="en-US" sz="1600" b="1" u="none"/>
              <a:t>VNS Health </a:t>
            </a:r>
            <a:r>
              <a:rPr lang="en-US" sz="1600" b="1" i="0">
                <a:effectLst/>
              </a:rPr>
              <a:t>Medicaid Managed Long Term Care (MLTC) plan:</a:t>
            </a:r>
          </a:p>
          <a:p>
            <a:pPr algn="l"/>
            <a:endParaRPr lang="en-US" sz="500" b="1" i="0">
              <a:effectLst/>
            </a:endParaRPr>
          </a:p>
          <a:p>
            <a:pPr>
              <a:buFont typeface="+mj-lt"/>
              <a:buAutoNum type="arabicPeriod"/>
            </a:pPr>
            <a:r>
              <a:rPr lang="en-US" sz="1600" b="0" i="0">
                <a:effectLst/>
              </a:rPr>
              <a:t> Discuss the plan with them  </a:t>
            </a:r>
          </a:p>
          <a:p>
            <a:pPr algn="l"/>
            <a:r>
              <a:rPr lang="en-US" sz="1600" b="1" i="0">
                <a:effectLst/>
              </a:rPr>
              <a:t>      </a:t>
            </a:r>
            <a:r>
              <a:rPr lang="en-US" sz="1600" b="1" u="none"/>
              <a:t>VNS Health </a:t>
            </a:r>
            <a:r>
              <a:rPr lang="en-US" sz="1600" b="1" i="0">
                <a:effectLst/>
              </a:rPr>
              <a:t>MLTC Plan Brochure</a:t>
            </a:r>
          </a:p>
          <a:p>
            <a:pPr algn="l"/>
            <a:r>
              <a:rPr lang="en-US" sz="1600" b="0" i="0">
                <a:solidFill>
                  <a:srgbClr val="383F46"/>
                </a:solidFill>
                <a:effectLst/>
              </a:rPr>
              <a:t>      Download PDF: </a:t>
            </a:r>
            <a:r>
              <a:rPr lang="en-US" sz="1600" b="0" i="0">
                <a:solidFill>
                  <a:srgbClr val="383F46"/>
                </a:solidFill>
                <a:effectLst/>
                <a:hlinkClick r:id="rId7"/>
              </a:rPr>
              <a:t>English</a:t>
            </a:r>
            <a:r>
              <a:rPr lang="en-US" sz="1600" b="0" i="0">
                <a:solidFill>
                  <a:srgbClr val="383F46"/>
                </a:solidFill>
                <a:effectLst/>
              </a:rPr>
              <a:t> </a:t>
            </a:r>
            <a:r>
              <a:rPr lang="en-US" sz="1600" b="0" i="0">
                <a:solidFill>
                  <a:srgbClr val="383F46"/>
                </a:solidFill>
                <a:effectLst/>
                <a:hlinkClick r:id="rId8"/>
              </a:rPr>
              <a:t>Spanish</a:t>
            </a:r>
            <a:r>
              <a:rPr lang="en-US" sz="1600" b="0" i="0">
                <a:solidFill>
                  <a:srgbClr val="383F46"/>
                </a:solidFill>
                <a:effectLst/>
              </a:rPr>
              <a:t> </a:t>
            </a:r>
            <a:r>
              <a:rPr lang="en-US" sz="1600">
                <a:solidFill>
                  <a:srgbClr val="383F46"/>
                </a:solidFill>
                <a:hlinkClick r:id="rId9"/>
              </a:rPr>
              <a:t>Chinese </a:t>
            </a:r>
            <a:r>
              <a:rPr lang="en-US" sz="1600" b="0" i="0">
                <a:solidFill>
                  <a:srgbClr val="383F46"/>
                </a:solidFill>
                <a:effectLst/>
                <a:hlinkClick r:id="rId10"/>
              </a:rPr>
              <a:t>Russian</a:t>
            </a:r>
            <a:r>
              <a:rPr lang="en-US" sz="1600" b="0" i="0">
                <a:solidFill>
                  <a:srgbClr val="383F46"/>
                </a:solidFill>
                <a:effectLst/>
              </a:rPr>
              <a:t> </a:t>
            </a:r>
            <a:r>
              <a:rPr lang="en-US" sz="1600" b="0" i="0">
                <a:solidFill>
                  <a:srgbClr val="383F46"/>
                </a:solidFill>
                <a:effectLst/>
                <a:hlinkClick r:id="rId11"/>
              </a:rPr>
              <a:t>Arabic</a:t>
            </a:r>
            <a:endParaRPr lang="en-US" sz="1600" b="0" i="0">
              <a:solidFill>
                <a:srgbClr val="383F46"/>
              </a:solidFill>
              <a:effectLst/>
            </a:endParaRPr>
          </a:p>
          <a:p>
            <a:r>
              <a:rPr lang="en-US" sz="1600" b="0" i="0">
                <a:effectLst/>
              </a:rPr>
              <a:t>2. Get their permission for VNS Health to contact them</a:t>
            </a:r>
          </a:p>
          <a:p>
            <a:r>
              <a:rPr lang="en-US" sz="1600"/>
              <a:t>3. </a:t>
            </a:r>
            <a:r>
              <a:rPr lang="en-US" sz="1600" b="0" i="0">
                <a:effectLst/>
              </a:rPr>
              <a:t>Complete and submit the </a:t>
            </a:r>
            <a:r>
              <a:rPr lang="en-US" sz="1600" b="0" i="0">
                <a:effectLst/>
                <a:hlinkClick r:id="rId6"/>
              </a:rPr>
              <a:t>referral form </a:t>
            </a:r>
            <a:endParaRPr lang="en-US" sz="1600" b="0" i="0">
              <a:effectLst/>
            </a:endParaRPr>
          </a:p>
          <a:p>
            <a:r>
              <a:rPr lang="en-US" sz="1600" b="0"/>
              <a:t>4. </a:t>
            </a:r>
            <a:r>
              <a:rPr lang="en-US" sz="1600" b="0" i="0">
                <a:effectLst/>
              </a:rPr>
              <a:t>If you have any questions, please call 1-855-282-4642. </a:t>
            </a:r>
          </a:p>
        </p:txBody>
      </p:sp>
    </p:spTree>
    <p:custDataLst>
      <p:tags r:id="rId1"/>
    </p:custDataLst>
    <p:extLst>
      <p:ext uri="{BB962C8B-B14F-4D97-AF65-F5344CB8AC3E}">
        <p14:creationId xmlns:p14="http://schemas.microsoft.com/office/powerpoint/2010/main" val="27478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945447-C3B6-4DB1-8512-A4AC988C1247}"/>
              </a:ext>
            </a:extLst>
          </p:cNvPr>
          <p:cNvSpPr>
            <a:spLocks noGrp="1"/>
          </p:cNvSpPr>
          <p:nvPr>
            <p:ph type="title"/>
          </p:nvPr>
        </p:nvSpPr>
        <p:spPr/>
        <p:txBody>
          <a:bodyPr>
            <a:normAutofit/>
          </a:bodyPr>
          <a:lstStyle/>
          <a:p>
            <a:r>
              <a:rPr lang="en-US" sz="2400" i="0" kern="1200" dirty="0">
                <a:solidFill>
                  <a:schemeClr val="bg2"/>
                </a:solidFill>
                <a:effectLst/>
                <a:latin typeface="+mn-lt"/>
                <a:ea typeface="+mn-ea"/>
                <a:cs typeface="+mn-cs"/>
              </a:rPr>
              <a:t>SelectHealth </a:t>
            </a:r>
            <a:br>
              <a:rPr lang="en-US" sz="2400" b="1" i="0" kern="1200" dirty="0">
                <a:solidFill>
                  <a:srgbClr val="00B0F0"/>
                </a:solidFill>
                <a:effectLst/>
                <a:latin typeface="+mn-lt"/>
                <a:ea typeface="+mn-ea"/>
                <a:cs typeface="+mn-cs"/>
              </a:rPr>
            </a:br>
            <a:r>
              <a:rPr lang="en-US" sz="2400" b="1" u="none" dirty="0"/>
              <a:t>VNS Health </a:t>
            </a:r>
            <a:endParaRPr lang="en-US" sz="2400" dirty="0"/>
          </a:p>
        </p:txBody>
      </p:sp>
      <p:sp>
        <p:nvSpPr>
          <p:cNvPr id="9" name="Text Placeholder 8">
            <a:extLst>
              <a:ext uri="{FF2B5EF4-FFF2-40B4-BE49-F238E27FC236}">
                <a16:creationId xmlns:a16="http://schemas.microsoft.com/office/drawing/2014/main" id="{2314B1AE-F447-6078-26A9-080613652E61}"/>
              </a:ext>
            </a:extLst>
          </p:cNvPr>
          <p:cNvSpPr>
            <a:spLocks noGrp="1"/>
          </p:cNvSpPr>
          <p:nvPr>
            <p:ph type="body" sz="quarter" idx="19"/>
          </p:nvPr>
        </p:nvSpPr>
        <p:spPr/>
        <p:txBody>
          <a:bodyPr/>
          <a:lstStyle/>
          <a:p>
            <a:endParaRPr lang="en-US"/>
          </a:p>
        </p:txBody>
      </p:sp>
      <p:sp>
        <p:nvSpPr>
          <p:cNvPr id="6" name="Slide Number Placeholder 5">
            <a:extLst>
              <a:ext uri="{FF2B5EF4-FFF2-40B4-BE49-F238E27FC236}">
                <a16:creationId xmlns:a16="http://schemas.microsoft.com/office/drawing/2014/main" id="{9EED079D-24D3-4D6B-A2D9-1C22FE0AB4E2}"/>
              </a:ext>
            </a:extLst>
          </p:cNvPr>
          <p:cNvSpPr>
            <a:spLocks noGrp="1"/>
          </p:cNvSpPr>
          <p:nvPr>
            <p:ph type="sldNum" sz="quarter" idx="22"/>
          </p:nvPr>
        </p:nvSpPr>
        <p:spPr/>
        <p:txBody>
          <a:bodyPr/>
          <a:lstStyle/>
          <a:p>
            <a:fld id="{66A3101B-02DE-4DBE-A52F-35092CF47DF2}" type="slidenum">
              <a:rPr lang="en-US" smtClean="0"/>
              <a:pPr/>
              <a:t>14</a:t>
            </a:fld>
            <a:endParaRPr lang="en-US"/>
          </a:p>
        </p:txBody>
      </p:sp>
      <p:sp>
        <p:nvSpPr>
          <p:cNvPr id="36" name="TextBox 35">
            <a:extLst>
              <a:ext uri="{FF2B5EF4-FFF2-40B4-BE49-F238E27FC236}">
                <a16:creationId xmlns:a16="http://schemas.microsoft.com/office/drawing/2014/main" id="{3B820D9E-66DD-2654-83FD-FA402EBC44BF}"/>
              </a:ext>
            </a:extLst>
          </p:cNvPr>
          <p:cNvSpPr txBox="1"/>
          <p:nvPr/>
        </p:nvSpPr>
        <p:spPr>
          <a:xfrm>
            <a:off x="3483355" y="4025162"/>
            <a:ext cx="7521844" cy="1015663"/>
          </a:xfrm>
          <a:prstGeom prst="rect">
            <a:avLst/>
          </a:prstGeom>
          <a:noFill/>
        </p:spPr>
        <p:txBody>
          <a:bodyPr wrap="square" anchor="ctr" anchorCtr="0">
            <a:spAutoFit/>
          </a:bodyPr>
          <a:lstStyle/>
          <a:p>
            <a:pPr algn="l"/>
            <a:r>
              <a:rPr lang="en-US" sz="1500" dirty="0">
                <a:latin typeface="Arial"/>
              </a:rPr>
              <a:t>SelectH</a:t>
            </a:r>
            <a:r>
              <a:rPr kumimoji="0" lang="en-US" sz="1500" i="0" u="none" strike="noStrike" kern="1200" cap="none" spc="0" normalizeH="0" baseline="0" noProof="0" dirty="0" err="1">
                <a:ln>
                  <a:noFill/>
                </a:ln>
                <a:effectLst/>
                <a:uLnTx/>
                <a:uFillTx/>
                <a:latin typeface="Arial"/>
                <a:ea typeface="+mn-ea"/>
                <a:cs typeface="+mn-cs"/>
              </a:rPr>
              <a:t>ealth</a:t>
            </a:r>
            <a:r>
              <a:rPr lang="en-US" sz="1500" i="0" dirty="0">
                <a:effectLst/>
                <a:latin typeface="+mj-lt"/>
              </a:rPr>
              <a:t> </a:t>
            </a:r>
            <a:r>
              <a:rPr lang="en-US" sz="1500" b="0" i="0" dirty="0">
                <a:solidFill>
                  <a:srgbClr val="000000"/>
                </a:solidFill>
                <a:effectLst/>
                <a:latin typeface="+mj-lt"/>
              </a:rPr>
              <a:t>works with </a:t>
            </a:r>
            <a:r>
              <a:rPr lang="en-US" sz="1500" b="0" i="0" u="sng" strike="noStrike" dirty="0">
                <a:solidFill>
                  <a:srgbClr val="000000"/>
                </a:solidFill>
                <a:effectLst/>
                <a:latin typeface="+mj-lt"/>
                <a:hlinkClick r:id="rId2"/>
              </a:rPr>
              <a:t>Carelon Behavioral Health</a:t>
            </a:r>
            <a:r>
              <a:rPr lang="en-US" sz="1500" b="0" i="0" dirty="0">
                <a:solidFill>
                  <a:srgbClr val="000000"/>
                </a:solidFill>
                <a:effectLst/>
                <a:latin typeface="+mj-lt"/>
              </a:rPr>
              <a:t> (formerly Beacon Health Options) to provide these services. </a:t>
            </a:r>
            <a:br>
              <a:rPr lang="en-US" sz="1500" b="0" i="0" dirty="0">
                <a:solidFill>
                  <a:srgbClr val="000000"/>
                </a:solidFill>
                <a:effectLst/>
                <a:latin typeface="+mj-lt"/>
              </a:rPr>
            </a:br>
            <a:endParaRPr lang="en-US" sz="1500" b="0" i="0" dirty="0">
              <a:solidFill>
                <a:srgbClr val="000000"/>
              </a:solidFill>
              <a:effectLst/>
              <a:latin typeface="+mj-lt"/>
            </a:endParaRPr>
          </a:p>
          <a:p>
            <a:pPr algn="l"/>
            <a:r>
              <a:rPr lang="en-US" sz="1500" b="0" i="0" dirty="0">
                <a:solidFill>
                  <a:srgbClr val="000000"/>
                </a:solidFill>
                <a:effectLst/>
                <a:latin typeface="+mj-lt"/>
              </a:rPr>
              <a:t>More information on </a:t>
            </a:r>
            <a:r>
              <a:rPr lang="en-US" sz="1500" b="0" i="0" u="sng" dirty="0">
                <a:solidFill>
                  <a:srgbClr val="000000"/>
                </a:solidFill>
                <a:effectLst/>
                <a:latin typeface="+mj-lt"/>
                <a:hlinkClick r:id="rId3"/>
              </a:rPr>
              <a:t>Home and Community Based Services can be found here</a:t>
            </a:r>
            <a:r>
              <a:rPr lang="en-US" sz="1500" b="0" i="0" dirty="0">
                <a:solidFill>
                  <a:srgbClr val="000000"/>
                </a:solidFill>
                <a:effectLst/>
                <a:latin typeface="+mj-lt"/>
              </a:rPr>
              <a:t>.</a:t>
            </a:r>
            <a:endParaRPr lang="en-US" sz="1500" b="1" i="0" dirty="0">
              <a:effectLst/>
              <a:latin typeface="+mj-lt"/>
            </a:endParaRPr>
          </a:p>
        </p:txBody>
      </p:sp>
      <p:graphicFrame>
        <p:nvGraphicFramePr>
          <p:cNvPr id="2" name="Table 2">
            <a:extLst>
              <a:ext uri="{FF2B5EF4-FFF2-40B4-BE49-F238E27FC236}">
                <a16:creationId xmlns:a16="http://schemas.microsoft.com/office/drawing/2014/main" id="{69066B81-227F-43BA-F6BA-46B7C6018CDA}"/>
              </a:ext>
            </a:extLst>
          </p:cNvPr>
          <p:cNvGraphicFramePr>
            <a:graphicFrameLocks noGrp="1"/>
          </p:cNvGraphicFramePr>
          <p:nvPr/>
        </p:nvGraphicFramePr>
        <p:xfrm>
          <a:off x="3483355" y="194899"/>
          <a:ext cx="8607951" cy="1315494"/>
        </p:xfrm>
        <a:graphic>
          <a:graphicData uri="http://schemas.openxmlformats.org/drawingml/2006/table">
            <a:tbl>
              <a:tblPr firstRow="1" bandRow="1">
                <a:tableStyleId>{5C22544A-7EE6-4342-B048-85BDC9FD1C3A}</a:tableStyleId>
              </a:tblPr>
              <a:tblGrid>
                <a:gridCol w="8607951">
                  <a:extLst>
                    <a:ext uri="{9D8B030D-6E8A-4147-A177-3AD203B41FA5}">
                      <a16:colId xmlns:a16="http://schemas.microsoft.com/office/drawing/2014/main" val="3331857022"/>
                    </a:ext>
                  </a:extLst>
                </a:gridCol>
              </a:tblGrid>
              <a:tr h="1315494">
                <a:tc>
                  <a:txBody>
                    <a:bodyPr/>
                    <a:lstStyle/>
                    <a:p>
                      <a:r>
                        <a:rPr lang="en-US" sz="1600" b="0" i="0" kern="1200" dirty="0">
                          <a:solidFill>
                            <a:schemeClr val="tx1"/>
                          </a:solidFill>
                          <a:effectLst/>
                          <a:latin typeface="+mn-lt"/>
                          <a:ea typeface="+mn-ea"/>
                          <a:cs typeface="+mn-cs"/>
                        </a:rPr>
                        <a:t>SelectHealth from </a:t>
                      </a:r>
                      <a:r>
                        <a:rPr lang="en-US" sz="1600" b="0" u="none" dirty="0">
                          <a:solidFill>
                            <a:schemeClr val="tx1"/>
                          </a:solidFill>
                        </a:rPr>
                        <a:t>VNS Health </a:t>
                      </a:r>
                      <a:r>
                        <a:rPr lang="en-US" sz="1500" b="0" i="0" kern="1200" dirty="0">
                          <a:solidFill>
                            <a:schemeClr val="tx1"/>
                          </a:solidFill>
                          <a:effectLst/>
                          <a:latin typeface="+mn-lt"/>
                          <a:ea typeface="+mn-ea"/>
                          <a:cs typeface="+mn-cs"/>
                        </a:rPr>
                        <a:t>is a specialized Medicaid plan for people living with HIV, individuals of transgender experience, and gender non-conforming or people experiencing homelessness, regardless of HIV status.</a:t>
                      </a:r>
                    </a:p>
                  </a:txBody>
                  <a:tcPr>
                    <a:solidFill>
                      <a:schemeClr val="bg2"/>
                    </a:solidFill>
                  </a:tcPr>
                </a:tc>
                <a:extLst>
                  <a:ext uri="{0D108BD9-81ED-4DB2-BD59-A6C34878D82A}">
                    <a16:rowId xmlns:a16="http://schemas.microsoft.com/office/drawing/2014/main" val="295550582"/>
                  </a:ext>
                </a:extLst>
              </a:tr>
            </a:tbl>
          </a:graphicData>
        </a:graphic>
      </p:graphicFrame>
      <p:graphicFrame>
        <p:nvGraphicFramePr>
          <p:cNvPr id="3" name="Table 3">
            <a:extLst>
              <a:ext uri="{FF2B5EF4-FFF2-40B4-BE49-F238E27FC236}">
                <a16:creationId xmlns:a16="http://schemas.microsoft.com/office/drawing/2014/main" id="{3AA37A4C-7D67-CEE1-38CB-43336BCBC2F3}"/>
              </a:ext>
            </a:extLst>
          </p:cNvPr>
          <p:cNvGraphicFramePr>
            <a:graphicFrameLocks noGrp="1"/>
          </p:cNvGraphicFramePr>
          <p:nvPr/>
        </p:nvGraphicFramePr>
        <p:xfrm>
          <a:off x="3483355" y="1079573"/>
          <a:ext cx="8191810" cy="2606040"/>
        </p:xfrm>
        <a:graphic>
          <a:graphicData uri="http://schemas.openxmlformats.org/drawingml/2006/table">
            <a:tbl>
              <a:tblPr firstRow="1" bandRow="1">
                <a:tableStyleId>{5C22544A-7EE6-4342-B048-85BDC9FD1C3A}</a:tableStyleId>
              </a:tblPr>
              <a:tblGrid>
                <a:gridCol w="8191810">
                  <a:extLst>
                    <a:ext uri="{9D8B030D-6E8A-4147-A177-3AD203B41FA5}">
                      <a16:colId xmlns:a16="http://schemas.microsoft.com/office/drawing/2014/main" val="2093873827"/>
                    </a:ext>
                  </a:extLst>
                </a:gridCol>
              </a:tblGrid>
              <a:tr h="370840">
                <a:tc>
                  <a:txBody>
                    <a:bodyPr/>
                    <a:lstStyle/>
                    <a:p>
                      <a:r>
                        <a:rPr lang="en-US" sz="1500" b="1" i="0" kern="1200" dirty="0">
                          <a:solidFill>
                            <a:schemeClr val="tx1"/>
                          </a:solidFill>
                          <a:effectLst/>
                          <a:latin typeface="+mn-lt"/>
                          <a:ea typeface="+mn-ea"/>
                          <a:cs typeface="+mn-cs"/>
                        </a:rPr>
                        <a:t>SelectHealth </a:t>
                      </a:r>
                      <a:r>
                        <a:rPr lang="en-US" sz="1500" b="1" dirty="0">
                          <a:solidFill>
                            <a:schemeClr val="tx1"/>
                          </a:solidFill>
                        </a:rPr>
                        <a:t>covers a wide range of services:</a:t>
                      </a:r>
                    </a:p>
                    <a:p>
                      <a:pPr marL="285750" indent="-285750">
                        <a:buFont typeface="Arial" panose="020B0604020202020204" pitchFamily="34" charset="0"/>
                        <a:buChar char="•"/>
                      </a:pPr>
                      <a:r>
                        <a:rPr lang="en-US" sz="1500" b="0" dirty="0">
                          <a:solidFill>
                            <a:schemeClr val="tx1"/>
                          </a:solidFill>
                        </a:rPr>
                        <a:t>Medical and hospital services, dental, and vision care </a:t>
                      </a:r>
                    </a:p>
                    <a:p>
                      <a:pPr marL="285750" indent="-285750">
                        <a:buFont typeface="Arial" panose="020B0604020202020204" pitchFamily="34" charset="0"/>
                        <a:buChar char="•"/>
                      </a:pPr>
                      <a:r>
                        <a:rPr lang="en-US" sz="1500" b="0" dirty="0">
                          <a:solidFill>
                            <a:schemeClr val="tx1"/>
                          </a:solidFill>
                        </a:rPr>
                        <a:t>HIV and transgender healthcare specialists in hospitals, physician groups and private practices</a:t>
                      </a:r>
                    </a:p>
                    <a:p>
                      <a:pPr marL="285750" indent="-285750">
                        <a:buFont typeface="Arial" panose="020B0604020202020204" pitchFamily="34" charset="0"/>
                        <a:buChar char="•"/>
                      </a:pPr>
                      <a:r>
                        <a:rPr lang="en-US" sz="1500" b="0" dirty="0">
                          <a:solidFill>
                            <a:schemeClr val="tx1"/>
                          </a:solidFill>
                        </a:rPr>
                        <a:t>Medical specialists in other fields including cardiology, dermatology, pulmonary medicine and endocrinology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solidFill>
                            <a:schemeClr val="tx1"/>
                          </a:solidFill>
                        </a:rPr>
                        <a:t>Substance use treatment providers, behavioral health providers, and mental health specialists</a:t>
                      </a:r>
                    </a:p>
                    <a:p>
                      <a:pPr marL="285750" indent="-285750">
                        <a:buFont typeface="Arial" panose="020B0604020202020204" pitchFamily="34" charset="0"/>
                        <a:buChar char="•"/>
                      </a:pPr>
                      <a:r>
                        <a:rPr lang="en-US" sz="1500" b="0" dirty="0">
                          <a:solidFill>
                            <a:schemeClr val="tx1"/>
                          </a:solidFill>
                        </a:rPr>
                        <a:t>Culturally competent and gender-affirming services</a:t>
                      </a:r>
                    </a:p>
                    <a:p>
                      <a:pPr marL="285750" indent="-285750">
                        <a:buFont typeface="Arial" panose="020B0604020202020204" pitchFamily="34" charset="0"/>
                        <a:buChar char="•"/>
                      </a:pPr>
                      <a:r>
                        <a:rPr lang="en-US" sz="1500" b="0" dirty="0">
                          <a:solidFill>
                            <a:schemeClr val="tx1"/>
                          </a:solidFill>
                        </a:rPr>
                        <a:t>Care coordinators who tailor care and services to each individual member</a:t>
                      </a:r>
                    </a:p>
                    <a:p>
                      <a:pPr marL="285750" indent="-285750">
                        <a:buFont typeface="Arial" panose="020B0604020202020204" pitchFamily="34" charset="0"/>
                        <a:buChar char="•"/>
                      </a:pPr>
                      <a:r>
                        <a:rPr lang="en-US" sz="1500" b="0" dirty="0">
                          <a:solidFill>
                            <a:schemeClr val="tx1"/>
                          </a:solidFill>
                        </a:rPr>
                        <a:t>Coverage for dependent children</a:t>
                      </a:r>
                    </a:p>
                  </a:txBody>
                  <a:tcPr>
                    <a:solidFill>
                      <a:schemeClr val="bg2"/>
                    </a:solidFill>
                  </a:tcPr>
                </a:tc>
                <a:extLst>
                  <a:ext uri="{0D108BD9-81ED-4DB2-BD59-A6C34878D82A}">
                    <a16:rowId xmlns:a16="http://schemas.microsoft.com/office/drawing/2014/main" val="343125989"/>
                  </a:ext>
                </a:extLst>
              </a:tr>
            </a:tbl>
          </a:graphicData>
        </a:graphic>
      </p:graphicFrame>
      <p:pic>
        <p:nvPicPr>
          <p:cNvPr id="4" name="Picture 3">
            <a:extLst>
              <a:ext uri="{FF2B5EF4-FFF2-40B4-BE49-F238E27FC236}">
                <a16:creationId xmlns:a16="http://schemas.microsoft.com/office/drawing/2014/main" id="{E954C278-7B62-E5D3-18E0-7DEBEC2BBEB1}"/>
              </a:ext>
            </a:extLst>
          </p:cNvPr>
          <p:cNvPicPr>
            <a:picLocks noChangeAspect="1"/>
          </p:cNvPicPr>
          <p:nvPr/>
        </p:nvPicPr>
        <p:blipFill>
          <a:blip r:embed="rId4"/>
          <a:stretch>
            <a:fillRect/>
          </a:stretch>
        </p:blipFill>
        <p:spPr>
          <a:xfrm>
            <a:off x="170052" y="6399681"/>
            <a:ext cx="2505673" cy="249958"/>
          </a:xfrm>
          <a:prstGeom prst="rect">
            <a:avLst/>
          </a:prstGeom>
        </p:spPr>
      </p:pic>
    </p:spTree>
    <p:extLst>
      <p:ext uri="{BB962C8B-B14F-4D97-AF65-F5344CB8AC3E}">
        <p14:creationId xmlns:p14="http://schemas.microsoft.com/office/powerpoint/2010/main" val="7235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sp>
        <p:nvSpPr>
          <p:cNvPr id="8" name="Title 7">
            <a:extLst>
              <a:ext uri="{FF2B5EF4-FFF2-40B4-BE49-F238E27FC236}">
                <a16:creationId xmlns:a16="http://schemas.microsoft.com/office/drawing/2014/main" id="{F3DFEA60-FEFC-E1CD-2151-D3E94CC3E5E3}"/>
              </a:ext>
            </a:extLst>
          </p:cNvPr>
          <p:cNvSpPr>
            <a:spLocks noGrp="1"/>
          </p:cNvSpPr>
          <p:nvPr>
            <p:ph type="title"/>
          </p:nvPr>
        </p:nvSpPr>
        <p:spPr>
          <a:xfrm>
            <a:off x="229667" y="2094625"/>
            <a:ext cx="2968490" cy="1428750"/>
          </a:xfrm>
        </p:spPr>
        <p:txBody>
          <a:bodyPr>
            <a:normAutofit/>
          </a:bodyPr>
          <a:lstStyle/>
          <a:p>
            <a:r>
              <a:rPr lang="en-US" sz="2800" b="1" i="0" kern="1200">
                <a:solidFill>
                  <a:schemeClr val="bg2"/>
                </a:solidFill>
                <a:effectLst/>
                <a:latin typeface="+mn-lt"/>
                <a:ea typeface="+mn-ea"/>
                <a:cs typeface="+mn-cs"/>
              </a:rPr>
              <a:t>SelectHealth </a:t>
            </a:r>
            <a:br>
              <a:rPr lang="en-US" sz="2800" b="1" i="0" kern="1200">
                <a:solidFill>
                  <a:srgbClr val="00B0F0"/>
                </a:solidFill>
                <a:effectLst/>
                <a:latin typeface="+mn-lt"/>
                <a:ea typeface="+mn-ea"/>
                <a:cs typeface="+mn-cs"/>
              </a:rPr>
            </a:br>
            <a:r>
              <a:rPr lang="en-US" sz="2800" b="1" u="none"/>
              <a:t>VNS Health</a:t>
            </a:r>
            <a:br>
              <a:rPr lang="en-US" sz="2800" b="1" u="none"/>
            </a:br>
            <a:r>
              <a:rPr lang="en-US" sz="2800" b="1" u="none"/>
              <a:t>Service Area</a:t>
            </a:r>
            <a:endParaRPr lang="en-US"/>
          </a:p>
        </p:txBody>
      </p:sp>
      <p:graphicFrame>
        <p:nvGraphicFramePr>
          <p:cNvPr id="2" name="Table 17">
            <a:extLst>
              <a:ext uri="{FF2B5EF4-FFF2-40B4-BE49-F238E27FC236}">
                <a16:creationId xmlns:a16="http://schemas.microsoft.com/office/drawing/2014/main" id="{D8250AA1-69E2-6FA8-931A-120AAA20C763}"/>
              </a:ext>
            </a:extLst>
          </p:cNvPr>
          <p:cNvGraphicFramePr>
            <a:graphicFrameLocks noGrp="1"/>
          </p:cNvGraphicFramePr>
          <p:nvPr/>
        </p:nvGraphicFramePr>
        <p:xfrm>
          <a:off x="3483840" y="653491"/>
          <a:ext cx="4607613" cy="2148840"/>
        </p:xfrm>
        <a:graphic>
          <a:graphicData uri="http://schemas.openxmlformats.org/drawingml/2006/table">
            <a:tbl>
              <a:tblPr firstRow="1" bandRow="1">
                <a:tableStyleId>{5C22544A-7EE6-4342-B048-85BDC9FD1C3A}</a:tableStyleId>
              </a:tblPr>
              <a:tblGrid>
                <a:gridCol w="4607613">
                  <a:extLst>
                    <a:ext uri="{9D8B030D-6E8A-4147-A177-3AD203B41FA5}">
                      <a16:colId xmlns:a16="http://schemas.microsoft.com/office/drawing/2014/main" val="1342020371"/>
                    </a:ext>
                  </a:extLst>
                </a:gridCol>
              </a:tblGrid>
              <a:tr h="370840">
                <a:tc>
                  <a:txBody>
                    <a:bodyPr/>
                    <a:lstStyle/>
                    <a:p>
                      <a:r>
                        <a:rPr lang="en-US" sz="1500" b="0" i="0" kern="1200">
                          <a:solidFill>
                            <a:schemeClr val="tx1"/>
                          </a:solidFill>
                          <a:effectLst/>
                          <a:latin typeface="+mn-lt"/>
                          <a:ea typeface="+mn-ea"/>
                          <a:cs typeface="+mn-cs"/>
                        </a:rPr>
                        <a:t>The following areas are serviced by SelectHealth from VNS Health: </a:t>
                      </a:r>
                    </a:p>
                    <a:p>
                      <a:endParaRPr lang="en-US" sz="1500" b="0" i="0" kern="1200">
                        <a:solidFill>
                          <a:schemeClr val="tx1"/>
                        </a:solidFill>
                        <a:effectLst/>
                        <a:latin typeface="+mn-lt"/>
                        <a:ea typeface="+mn-ea"/>
                        <a:cs typeface="+mn-cs"/>
                      </a:endParaRPr>
                    </a:p>
                    <a:p>
                      <a:pPr marL="285750" indent="-285750">
                        <a:buFont typeface="Arial" panose="020B0604020202020204" pitchFamily="34" charset="0"/>
                        <a:buChar char="•"/>
                      </a:pPr>
                      <a:r>
                        <a:rPr lang="en-US" sz="1500" b="0" i="0" kern="1200">
                          <a:solidFill>
                            <a:schemeClr val="tx1"/>
                          </a:solidFill>
                          <a:effectLst/>
                          <a:latin typeface="+mn-lt"/>
                          <a:ea typeface="+mn-ea"/>
                          <a:cs typeface="+mn-cs"/>
                        </a:rPr>
                        <a:t>The Bronx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Kings (Brooklyn)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Nassau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New York (Manhattan)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Queens </a:t>
                      </a:r>
                    </a:p>
                    <a:p>
                      <a:pPr marL="285750" indent="-285750">
                        <a:buFont typeface="Arial" panose="020B0604020202020204" pitchFamily="34" charset="0"/>
                        <a:buChar char="•"/>
                      </a:pPr>
                      <a:r>
                        <a:rPr lang="en-US" sz="1500" b="0" i="0" kern="1200">
                          <a:solidFill>
                            <a:schemeClr val="tx1"/>
                          </a:solidFill>
                          <a:effectLst/>
                          <a:latin typeface="+mn-lt"/>
                          <a:ea typeface="+mn-ea"/>
                          <a:cs typeface="+mn-cs"/>
                        </a:rPr>
                        <a:t>Westchester </a:t>
                      </a:r>
                    </a:p>
                  </a:txBody>
                  <a:tcPr>
                    <a:solidFill>
                      <a:schemeClr val="bg1"/>
                    </a:solidFill>
                  </a:tcPr>
                </a:tc>
                <a:extLst>
                  <a:ext uri="{0D108BD9-81ED-4DB2-BD59-A6C34878D82A}">
                    <a16:rowId xmlns:a16="http://schemas.microsoft.com/office/drawing/2014/main" val="3756363737"/>
                  </a:ext>
                </a:extLst>
              </a:tr>
            </a:tbl>
          </a:graphicData>
        </a:graphic>
      </p:graphicFrame>
      <p:grpSp>
        <p:nvGrpSpPr>
          <p:cNvPr id="6" name="Group 5">
            <a:extLst>
              <a:ext uri="{FF2B5EF4-FFF2-40B4-BE49-F238E27FC236}">
                <a16:creationId xmlns:a16="http://schemas.microsoft.com/office/drawing/2014/main" id="{FA97F428-C37C-4AD7-F0B2-B3192CF6C9C4}"/>
              </a:ext>
            </a:extLst>
          </p:cNvPr>
          <p:cNvGrpSpPr>
            <a:grpSpLocks noChangeAspect="1"/>
          </p:cNvGrpSpPr>
          <p:nvPr/>
        </p:nvGrpSpPr>
        <p:grpSpPr>
          <a:xfrm>
            <a:off x="7878417" y="1215765"/>
            <a:ext cx="4145274" cy="3199166"/>
            <a:chOff x="4170081" y="1057275"/>
            <a:chExt cx="6146491" cy="4743630"/>
          </a:xfrm>
        </p:grpSpPr>
        <p:sp>
          <p:nvSpPr>
            <p:cNvPr id="7" name="Freeform: Shape 6">
              <a:extLst>
                <a:ext uri="{FF2B5EF4-FFF2-40B4-BE49-F238E27FC236}">
                  <a16:creationId xmlns:a16="http://schemas.microsoft.com/office/drawing/2014/main" id="{14AB47A0-F199-98F4-C688-8C7EE53DA96A}"/>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2099F047-1304-804D-B7F1-B2C38C0C7900}"/>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7FB501BE-9672-CF01-1721-9A244423D877}"/>
                </a:ext>
              </a:extLst>
            </p:cNvPr>
            <p:cNvSpPr/>
            <p:nvPr/>
          </p:nvSpPr>
          <p:spPr>
            <a:xfrm>
              <a:off x="8472098"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84C1C3FE-DB7C-6B06-C0EC-252B815A3D8B}"/>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E23F0A9-4D4B-A9B8-EDE1-A999561E18E4}"/>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4F2E38EA-67D8-9C6E-A793-88E16D38C433}"/>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078767B3-07CD-7A02-EA6A-0315925EB21B}"/>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297E607F-BC89-3468-19CC-2248C80A1359}"/>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4C5C691-5225-98BB-B667-53157C5242A9}"/>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4AB95B0C-8B6C-5CDF-914D-E24A55B88F6F}"/>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98A495B5-0270-38BF-8B0E-19ADC236DF35}"/>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89C37097-B305-C519-92ED-6C168DC7AD0C}"/>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55CC1943-4DAC-647B-01CC-1C936D889EC6}"/>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6259BDF4-F822-FEE6-D194-64B06E912523}"/>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0C562F67-8EFE-30EA-BE07-06F928DADE77}"/>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B6DBEBA1-AFDB-ADCA-A13F-C52CEE317241}"/>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113F26BC-18AB-5F82-D56A-6E33328DE111}"/>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F127F3A6-9ABB-0997-532B-BA81E92D7C9E}"/>
                </a:ext>
              </a:extLst>
            </p:cNvPr>
            <p:cNvSpPr/>
            <p:nvPr/>
          </p:nvSpPr>
          <p:spPr>
            <a:xfrm>
              <a:off x="8641318"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ACBD8DF1-B317-7EB1-410C-7FC197D67966}"/>
                </a:ext>
              </a:extLst>
            </p:cNvPr>
            <p:cNvSpPr/>
            <p:nvPr/>
          </p:nvSpPr>
          <p:spPr>
            <a:xfrm>
              <a:off x="8705422" y="5348707"/>
              <a:ext cx="121947"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9496B912-4CF3-F515-D3A9-3D4BCF09F5E4}"/>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C2ACFA10-59AF-BE99-46D7-B31EB84D0860}"/>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D915630C-08E6-C6A3-7282-6F9838D2065F}"/>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B22801FE-6FFD-496F-3C91-F4A45990913A}"/>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0407FDE4-D6A3-4918-5C60-87C56C6B3E81}"/>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6CB7EA39-C9BB-D215-2E2E-247B6A0DFAE9}"/>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0F6832F1-B8D0-AB66-945F-78769B9BEC4B}"/>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87286149-468E-64EF-8ED0-67FC3235EC2D}"/>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2B273BE0-4175-1B5B-BB9F-BC59F76C21FB}"/>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410A21C4-829F-03A6-C804-B9F1B36CEFDB}"/>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936493E-3EE8-0818-62FC-664A3A7274E3}"/>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2F08A49A-3C31-BC35-05BA-9CECF1BEAE88}"/>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Freeform: Shape 38">
              <a:extLst>
                <a:ext uri="{FF2B5EF4-FFF2-40B4-BE49-F238E27FC236}">
                  <a16:creationId xmlns:a16="http://schemas.microsoft.com/office/drawing/2014/main" id="{93C8FC9B-484E-3DE5-CC1D-8C9B983944E4}"/>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C291D9D8-C7D9-DCA6-F6B7-905097C85B47}"/>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5C32540A-5CC3-7718-D151-7D6C40CBFC5B}"/>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970E9F2A-E4B8-EE02-ECC5-DD2A966B73A5}"/>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B6E54D01-8C31-BC75-2162-678AD3E466BA}"/>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C5A7AF2E-33E3-43AD-515B-0757821C405A}"/>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6B335E07-1879-BE1B-4829-293AE750A722}"/>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8FF9F084-9EC5-CED6-26AB-E2EC7ED4AB67}"/>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F279C72E-3AD5-F2EB-0AEE-C0399EFD750C}"/>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AA1C0444-EA94-6F8B-3F40-FCEA093DF5BF}"/>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364C5F24-75C9-18B2-D405-D0D42727B8C5}"/>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19530142-F437-8EAE-317B-CDF7C89FDA91}"/>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193FE744-D2CE-BE8E-B29C-A0BBDCC9D5D5}"/>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8B08890C-A739-E3FE-E2FC-C69AE204FF64}"/>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87691A1A-A9C8-CD2D-23D5-61D18C6C6D16}"/>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80770D2B-639A-4392-67E1-BB074CA7085E}"/>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5" name="Freeform: Shape 54">
              <a:extLst>
                <a:ext uri="{FF2B5EF4-FFF2-40B4-BE49-F238E27FC236}">
                  <a16:creationId xmlns:a16="http://schemas.microsoft.com/office/drawing/2014/main" id="{79C27785-B7D3-CA42-2DDC-E51B51F8B53F}"/>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B60199B8-9654-08E1-CABF-EF337F633D86}"/>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 name="Freeform: Shape 56">
              <a:extLst>
                <a:ext uri="{FF2B5EF4-FFF2-40B4-BE49-F238E27FC236}">
                  <a16:creationId xmlns:a16="http://schemas.microsoft.com/office/drawing/2014/main" id="{32680220-108A-F00F-5231-AEC608E8C8B1}"/>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F85E0118-B102-B005-E7EA-9E624C58992E}"/>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9" name="Freeform: Shape 58">
              <a:extLst>
                <a:ext uri="{FF2B5EF4-FFF2-40B4-BE49-F238E27FC236}">
                  <a16:creationId xmlns:a16="http://schemas.microsoft.com/office/drawing/2014/main" id="{90988843-4017-BB0A-EACA-1C0CF31946CC}"/>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814B0FC2-DE01-C32E-5007-A173AB1822D4}"/>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E0832951-169D-4636-BBD0-FCCF22FEF998}"/>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F14868CD-934D-9658-9DA9-FAE77ECF5DAA}"/>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EDF26526-1A72-C252-CF11-8D200E12C194}"/>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C0B5F665-5598-577D-CEA7-A54315525178}"/>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555EFE0B-86B1-62AB-A853-31D662F5CDEC}"/>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72D8AD38-1D2B-D16E-2462-AB990C180126}"/>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316EC1EA-B8E2-9E78-798B-D344215A9645}"/>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8" name="Freeform: Shape 67">
              <a:extLst>
                <a:ext uri="{FF2B5EF4-FFF2-40B4-BE49-F238E27FC236}">
                  <a16:creationId xmlns:a16="http://schemas.microsoft.com/office/drawing/2014/main" id="{E21733A7-5AD3-2A52-AB2B-24C194C16C83}"/>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9" name="Freeform: Shape 68">
              <a:extLst>
                <a:ext uri="{FF2B5EF4-FFF2-40B4-BE49-F238E27FC236}">
                  <a16:creationId xmlns:a16="http://schemas.microsoft.com/office/drawing/2014/main" id="{9902FFC9-17C9-994F-C9D2-4F0B0ACAADA6}"/>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accent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21948C0A-CD5B-AB9B-33F7-9D35AA5732E0}"/>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1AF851BE-EE05-5C21-78AE-7C6E2FC72483}"/>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bg2">
                <a:lumMod val="75000"/>
              </a:schemeClr>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2" name="Rectangle: Rounded Corners 71">
            <a:extLst>
              <a:ext uri="{FF2B5EF4-FFF2-40B4-BE49-F238E27FC236}">
                <a16:creationId xmlns:a16="http://schemas.microsoft.com/office/drawing/2014/main" id="{050BA352-7F79-EB27-8AAD-B17FA262ED9C}"/>
              </a:ext>
            </a:extLst>
          </p:cNvPr>
          <p:cNvSpPr/>
          <p:nvPr/>
        </p:nvSpPr>
        <p:spPr>
          <a:xfrm>
            <a:off x="8682606" y="4504888"/>
            <a:ext cx="394141" cy="24328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3" name="Rectangle: Rounded Corners 72">
            <a:extLst>
              <a:ext uri="{FF2B5EF4-FFF2-40B4-BE49-F238E27FC236}">
                <a16:creationId xmlns:a16="http://schemas.microsoft.com/office/drawing/2014/main" id="{96D53B20-AD83-0AE8-6F09-BF3D7B558B35}"/>
              </a:ext>
            </a:extLst>
          </p:cNvPr>
          <p:cNvSpPr/>
          <p:nvPr/>
        </p:nvSpPr>
        <p:spPr>
          <a:xfrm>
            <a:off x="8652279" y="3550282"/>
            <a:ext cx="280201" cy="243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sp>
        <p:nvSpPr>
          <p:cNvPr id="74" name="TextBox 73">
            <a:extLst>
              <a:ext uri="{FF2B5EF4-FFF2-40B4-BE49-F238E27FC236}">
                <a16:creationId xmlns:a16="http://schemas.microsoft.com/office/drawing/2014/main" id="{DC1E1531-4B64-6653-5327-88B5C33626DF}"/>
              </a:ext>
            </a:extLst>
          </p:cNvPr>
          <p:cNvSpPr txBox="1"/>
          <p:nvPr/>
        </p:nvSpPr>
        <p:spPr>
          <a:xfrm>
            <a:off x="8875445" y="3482347"/>
            <a:ext cx="914400" cy="914400"/>
          </a:xfrm>
          <a:prstGeom prst="rect">
            <a:avLst/>
          </a:prstGeom>
          <a:noFill/>
        </p:spPr>
        <p:txBody>
          <a:bodyPr wrap="none" tIns="90000" bIns="90000" rtlCol="0">
            <a:normAutofit/>
          </a:bodyPr>
          <a:lstStyle/>
          <a:p>
            <a:pPr algn="l"/>
            <a:r>
              <a:rPr lang="en-US" sz="1200"/>
              <a:t>Counties covered</a:t>
            </a:r>
          </a:p>
        </p:txBody>
      </p:sp>
    </p:spTree>
    <p:custDataLst>
      <p:tags r:id="rId1"/>
    </p:custDataLst>
    <p:extLst>
      <p:ext uri="{BB962C8B-B14F-4D97-AF65-F5344CB8AC3E}">
        <p14:creationId xmlns:p14="http://schemas.microsoft.com/office/powerpoint/2010/main" val="1081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id="{64CA863C-FB3E-E612-ED9D-A805261E1167}"/>
              </a:ext>
            </a:extLst>
          </p:cNvPr>
          <p:cNvGraphicFramePr>
            <a:graphicFrameLocks noGrp="1"/>
          </p:cNvGraphicFramePr>
          <p:nvPr/>
        </p:nvGraphicFramePr>
        <p:xfrm>
          <a:off x="430284" y="978297"/>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endParaRPr lang="en-US" sz="1000" b="1" dirty="0">
                        <a:solidFill>
                          <a:srgbClr val="005696"/>
                        </a:solidFill>
                      </a:endParaRPr>
                    </a:p>
                    <a:p>
                      <a:pPr algn="ctr"/>
                      <a:r>
                        <a:rPr lang="en-US" sz="1800" b="1" dirty="0">
                          <a:solidFill>
                            <a:srgbClr val="005696"/>
                          </a:solidFill>
                        </a:rPr>
                        <a:t>MLTC Sample ID Card:</a:t>
                      </a:r>
                    </a:p>
                    <a:p>
                      <a:endParaRPr lang="en-US" sz="1200" b="0" dirty="0">
                        <a:solidFill>
                          <a:srgbClr val="005696"/>
                        </a:solidFill>
                      </a:endParaRP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19" name="Picture 18" descr="A white and black text with black text&#10;&#10;Description automatically generated with medium confidence">
            <a:extLst>
              <a:ext uri="{FF2B5EF4-FFF2-40B4-BE49-F238E27FC236}">
                <a16:creationId xmlns:a16="http://schemas.microsoft.com/office/drawing/2014/main" id="{FD906607-E718-F44F-6E78-A8EBBBC87866}"/>
              </a:ext>
            </a:extLst>
          </p:cNvPr>
          <p:cNvPicPr>
            <a:picLocks noChangeAspect="1"/>
          </p:cNvPicPr>
          <p:nvPr/>
        </p:nvPicPr>
        <p:blipFill rotWithShape="1">
          <a:blip r:embed="rId3"/>
          <a:srcRect l="8355" t="35864" r="6932" b="8962"/>
          <a:stretch/>
        </p:blipFill>
        <p:spPr>
          <a:xfrm>
            <a:off x="646788" y="3703204"/>
            <a:ext cx="3094273" cy="1299492"/>
          </a:xfrm>
          <a:prstGeom prst="rect">
            <a:avLst/>
          </a:prstGeom>
          <a:ln>
            <a:solidFill>
              <a:schemeClr val="tx2"/>
            </a:solidFill>
          </a:ln>
        </p:spPr>
      </p:pic>
      <p:graphicFrame>
        <p:nvGraphicFramePr>
          <p:cNvPr id="4" name="Table 3">
            <a:extLst>
              <a:ext uri="{FF2B5EF4-FFF2-40B4-BE49-F238E27FC236}">
                <a16:creationId xmlns:a16="http://schemas.microsoft.com/office/drawing/2014/main" id="{3F0811CB-DF6B-977D-4F83-BBF5E0A26D63}"/>
              </a:ext>
            </a:extLst>
          </p:cNvPr>
          <p:cNvGraphicFramePr>
            <a:graphicFrameLocks noGrp="1"/>
          </p:cNvGraphicFramePr>
          <p:nvPr/>
        </p:nvGraphicFramePr>
        <p:xfrm>
          <a:off x="7957003" y="915064"/>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EasyCare, EasyCare Plus and Total (MAP)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VNS Health Member Sample ID Cards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13" name="Table 3">
            <a:extLst>
              <a:ext uri="{FF2B5EF4-FFF2-40B4-BE49-F238E27FC236}">
                <a16:creationId xmlns:a16="http://schemas.microsoft.com/office/drawing/2014/main" id="{5CF40521-86E9-974D-E78B-A248E87379FE}"/>
              </a:ext>
            </a:extLst>
          </p:cNvPr>
          <p:cNvGraphicFramePr>
            <a:graphicFrameLocks noGrp="1"/>
          </p:cNvGraphicFramePr>
          <p:nvPr/>
        </p:nvGraphicFramePr>
        <p:xfrm>
          <a:off x="4005602" y="948369"/>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SelectHealth from VNS Health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17" name="Picture 16" descr="A close-up of a health plan&#10;&#10;Description automatically generated">
            <a:extLst>
              <a:ext uri="{FF2B5EF4-FFF2-40B4-BE49-F238E27FC236}">
                <a16:creationId xmlns:a16="http://schemas.microsoft.com/office/drawing/2014/main" id="{FFC8B13E-50D8-6834-295B-998B8765AF2B}"/>
              </a:ext>
            </a:extLst>
          </p:cNvPr>
          <p:cNvPicPr>
            <a:picLocks noChangeAspect="1"/>
          </p:cNvPicPr>
          <p:nvPr/>
        </p:nvPicPr>
        <p:blipFill>
          <a:blip r:embed="rId4"/>
          <a:stretch>
            <a:fillRect/>
          </a:stretch>
        </p:blipFill>
        <p:spPr>
          <a:xfrm>
            <a:off x="627062" y="1634926"/>
            <a:ext cx="3133725" cy="2038350"/>
          </a:xfrm>
          <a:prstGeom prst="rect">
            <a:avLst/>
          </a:prstGeom>
        </p:spPr>
      </p:pic>
      <p:pic>
        <p:nvPicPr>
          <p:cNvPr id="3" name="Picture 2">
            <a:extLst>
              <a:ext uri="{FF2B5EF4-FFF2-40B4-BE49-F238E27FC236}">
                <a16:creationId xmlns:a16="http://schemas.microsoft.com/office/drawing/2014/main" id="{28D728E1-31DA-5B15-5544-77817EA21A07}"/>
              </a:ext>
            </a:extLst>
          </p:cNvPr>
          <p:cNvPicPr>
            <a:picLocks noChangeAspect="1"/>
          </p:cNvPicPr>
          <p:nvPr/>
        </p:nvPicPr>
        <p:blipFill>
          <a:blip r:embed="rId5"/>
          <a:stretch>
            <a:fillRect/>
          </a:stretch>
        </p:blipFill>
        <p:spPr>
          <a:xfrm>
            <a:off x="301936" y="6399681"/>
            <a:ext cx="2505673" cy="249958"/>
          </a:xfrm>
          <a:prstGeom prst="rect">
            <a:avLst/>
          </a:prstGeom>
        </p:spPr>
      </p:pic>
      <p:sp>
        <p:nvSpPr>
          <p:cNvPr id="9" name="Rectangle 8">
            <a:extLst>
              <a:ext uri="{FF2B5EF4-FFF2-40B4-BE49-F238E27FC236}">
                <a16:creationId xmlns:a16="http://schemas.microsoft.com/office/drawing/2014/main" id="{B489745C-B1FA-66BE-2D07-32E509E400F6}"/>
              </a:ext>
            </a:extLst>
          </p:cNvPr>
          <p:cNvSpPr/>
          <p:nvPr/>
        </p:nvSpPr>
        <p:spPr>
          <a:xfrm>
            <a:off x="4591734" y="4486480"/>
            <a:ext cx="1374889" cy="289451"/>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err="1">
              <a:solidFill>
                <a:srgbClr val="000000"/>
              </a:solidFill>
            </a:endParaRPr>
          </a:p>
        </p:txBody>
      </p:sp>
      <p:pic>
        <p:nvPicPr>
          <p:cNvPr id="18" name="Picture 17" descr="Close-up of a health card&#10;&#10;Description automatically generated">
            <a:extLst>
              <a:ext uri="{FF2B5EF4-FFF2-40B4-BE49-F238E27FC236}">
                <a16:creationId xmlns:a16="http://schemas.microsoft.com/office/drawing/2014/main" id="{F85CB371-9EA4-A3AA-3650-A5C749441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7246" y="1769932"/>
            <a:ext cx="3086100" cy="1943100"/>
          </a:xfrm>
          <a:prstGeom prst="rect">
            <a:avLst/>
          </a:prstGeom>
          <a:ln>
            <a:solidFill>
              <a:schemeClr val="tx2"/>
            </a:solidFill>
          </a:ln>
        </p:spPr>
      </p:pic>
      <p:pic>
        <p:nvPicPr>
          <p:cNvPr id="22" name="Picture 21" descr="A close-up of a member account&#10;&#10;Description automatically generated">
            <a:extLst>
              <a:ext uri="{FF2B5EF4-FFF2-40B4-BE49-F238E27FC236}">
                <a16:creationId xmlns:a16="http://schemas.microsoft.com/office/drawing/2014/main" id="{D75326C1-A12A-C1C5-7469-C6FC5E5451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7246" y="3832955"/>
            <a:ext cx="3086100" cy="1943100"/>
          </a:xfrm>
          <a:prstGeom prst="rect">
            <a:avLst/>
          </a:prstGeom>
          <a:ln>
            <a:solidFill>
              <a:schemeClr val="tx2"/>
            </a:solidFill>
          </a:ln>
        </p:spPr>
      </p:pic>
      <p:pic>
        <p:nvPicPr>
          <p:cNvPr id="24" name="Picture 23" descr="A close-up of a screen&#10;&#10;Description automatically generated">
            <a:extLst>
              <a:ext uri="{FF2B5EF4-FFF2-40B4-BE49-F238E27FC236}">
                <a16:creationId xmlns:a16="http://schemas.microsoft.com/office/drawing/2014/main" id="{F57C4380-2A34-7C08-EE92-52E213FBD90F}"/>
              </a:ext>
            </a:extLst>
          </p:cNvPr>
          <p:cNvPicPr>
            <a:picLocks noChangeAspect="1"/>
          </p:cNvPicPr>
          <p:nvPr/>
        </p:nvPicPr>
        <p:blipFill rotWithShape="1">
          <a:blip r:embed="rId8">
            <a:extLst>
              <a:ext uri="{28A0092B-C50C-407E-A947-70E740481C1C}">
                <a14:useLocalDpi xmlns:a14="http://schemas.microsoft.com/office/drawing/2010/main" val="0"/>
              </a:ext>
            </a:extLst>
          </a:blip>
          <a:srcRect t="70145" b="2705"/>
          <a:stretch/>
        </p:blipFill>
        <p:spPr>
          <a:xfrm>
            <a:off x="4380880" y="1769932"/>
            <a:ext cx="3074116" cy="1956793"/>
          </a:xfrm>
          <a:prstGeom prst="rect">
            <a:avLst/>
          </a:prstGeom>
        </p:spPr>
      </p:pic>
      <p:pic>
        <p:nvPicPr>
          <p:cNvPr id="26" name="Picture 25" descr="A close-up of a red rectangle&#10;&#10;Description automatically generated">
            <a:extLst>
              <a:ext uri="{FF2B5EF4-FFF2-40B4-BE49-F238E27FC236}">
                <a16:creationId xmlns:a16="http://schemas.microsoft.com/office/drawing/2014/main" id="{63540EFC-9798-BDBD-EA12-503A349A9A7A}"/>
              </a:ext>
            </a:extLst>
          </p:cNvPr>
          <p:cNvPicPr>
            <a:picLocks noChangeAspect="1"/>
          </p:cNvPicPr>
          <p:nvPr/>
        </p:nvPicPr>
        <p:blipFill rotWithShape="1">
          <a:blip r:embed="rId9">
            <a:extLst>
              <a:ext uri="{28A0092B-C50C-407E-A947-70E740481C1C}">
                <a14:useLocalDpi xmlns:a14="http://schemas.microsoft.com/office/drawing/2010/main" val="0"/>
              </a:ext>
            </a:extLst>
          </a:blip>
          <a:srcRect t="69640" b="3210"/>
          <a:stretch/>
        </p:blipFill>
        <p:spPr>
          <a:xfrm>
            <a:off x="4333648" y="3649875"/>
            <a:ext cx="3136015" cy="1996434"/>
          </a:xfrm>
          <a:prstGeom prst="rect">
            <a:avLst/>
          </a:prstGeom>
        </p:spPr>
      </p:pic>
    </p:spTree>
    <p:custDataLst>
      <p:tags r:id="rId1"/>
    </p:custDataLst>
    <p:extLst>
      <p:ext uri="{BB962C8B-B14F-4D97-AF65-F5344CB8AC3E}">
        <p14:creationId xmlns:p14="http://schemas.microsoft.com/office/powerpoint/2010/main" val="78572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308432" y="2593452"/>
            <a:ext cx="7014818" cy="992393"/>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marL="285750" indent="-285750">
              <a:lnSpc>
                <a:spcPct val="120000"/>
              </a:lnSpc>
              <a:spcAft>
                <a:spcPts val="600"/>
              </a:spcAft>
              <a:buFont typeface="Wingdings" panose="05000000000000000000" pitchFamily="2" charset="2"/>
              <a:buChar char="§"/>
            </a:pPr>
            <a:r>
              <a:rPr lang="en-US" dirty="0"/>
              <a:t>Provider Resources</a:t>
            </a:r>
          </a:p>
        </p:txBody>
      </p:sp>
      <p:pic>
        <p:nvPicPr>
          <p:cNvPr id="5" name="Picture Placeholder 4">
            <a:extLst>
              <a:ext uri="{FF2B5EF4-FFF2-40B4-BE49-F238E27FC236}">
                <a16:creationId xmlns:a16="http://schemas.microsoft.com/office/drawing/2014/main" id="{D37AE707-0A09-E7DC-7063-DB98A15F408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667" r="16667"/>
          <a:stretch/>
        </p:blipFill>
        <p:spPr/>
      </p:pic>
      <p:sp>
        <p:nvSpPr>
          <p:cNvPr id="120834" name="Footer Placeholder 5">
            <a:extLst>
              <a:ext uri="{FF2B5EF4-FFF2-40B4-BE49-F238E27FC236}">
                <a16:creationId xmlns:a16="http://schemas.microsoft.com/office/drawing/2014/main" id="{96084638-E6A8-B1F1-0F98-586D9FF8B638}"/>
              </a:ext>
            </a:extLst>
          </p:cNvPr>
          <p:cNvSpPr>
            <a:spLocks noGrp="1" noChangeArrowheads="1"/>
          </p:cNvSpPr>
          <p:nvPr>
            <p:ph type="ftr" sz="quarter" idx="14"/>
          </p:nvPr>
        </p:nvSpPr>
        <p:spPr bwMode="auto">
          <a:xfrm>
            <a:off x="344488" y="6396038"/>
            <a:ext cx="250825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0" fontAlgn="base" hangingPunct="0">
              <a:spcBef>
                <a:spcPct val="0"/>
              </a:spcBef>
              <a:spcAft>
                <a:spcPct val="0"/>
              </a:spcAft>
              <a:defRPr sz="800" kern="1200">
                <a:solidFill>
                  <a:srgbClr val="739AB6"/>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17</a:t>
            </a:fld>
            <a:endParaRPr lang="en-US" altLang="en-US">
              <a:solidFill>
                <a:schemeClr val="accent1"/>
              </a:solidFill>
            </a:endParaRPr>
          </a:p>
        </p:txBody>
      </p:sp>
      <p:sp>
        <p:nvSpPr>
          <p:cNvPr id="2" name="TextBox 1">
            <a:extLst>
              <a:ext uri="{FF2B5EF4-FFF2-40B4-BE49-F238E27FC236}">
                <a16:creationId xmlns:a16="http://schemas.microsoft.com/office/drawing/2014/main" id="{421F76EB-C6C9-0462-C3C1-0F711E60C11A}"/>
              </a:ext>
            </a:extLst>
          </p:cNvPr>
          <p:cNvSpPr txBox="1"/>
          <p:nvPr/>
        </p:nvSpPr>
        <p:spPr>
          <a:xfrm>
            <a:off x="8561519" y="6071925"/>
            <a:ext cx="2862000" cy="458757"/>
          </a:xfrm>
          <a:prstGeom prst="rect">
            <a:avLst/>
          </a:prstGeom>
          <a:noFill/>
        </p:spPr>
        <p:txBody>
          <a:bodyPr wrap="square" tIns="90000" bIns="90000" rtlCol="0">
            <a:spAutoFit/>
          </a:bodyPr>
          <a:lstStyle/>
          <a:p>
            <a:r>
              <a:rPr lang="en-US" sz="900">
                <a:hlinkClick r:id="rId4" tooltip="https://www.nurse24.it/infermiere/dalla-redazione/giancarlo-barolat-medico-torinese-famoso-negli-stati-uniti-far-scomparire-dolore-un-chip-aperto-un-centro-anche-italia.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94251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kumimoji="0" lang="en-US" sz="2800" i="0" u="none" strike="noStrike" kern="1200" cap="none" spc="0" normalizeH="0" baseline="0" noProof="0">
                <a:ln>
                  <a:noFill/>
                </a:ln>
                <a:effectLst/>
                <a:uLnTx/>
                <a:uFillTx/>
                <a:latin typeface="Arial"/>
                <a:ea typeface="+mj-ea"/>
                <a:cs typeface="+mj-cs"/>
              </a:rPr>
              <a:t>Provider Reference Guide</a:t>
            </a:r>
            <a:endParaRPr lang="en-US"/>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 normalizeH="0" baseline="0" noProof="0">
                          <a:ln>
                            <a:noFill/>
                          </a:ln>
                          <a:solidFill>
                            <a:schemeClr val="tx1"/>
                          </a:solidFill>
                          <a:effectLst/>
                          <a:uLnTx/>
                          <a:uFillTx/>
                          <a:latin typeface="+mj-lt"/>
                          <a:ea typeface="+mn-ea"/>
                          <a:cs typeface="Calibri"/>
                        </a:rPr>
                        <a:t>Quick </a:t>
                      </a:r>
                      <a:r>
                        <a:rPr kumimoji="0" lang="en-US" sz="2400" b="1" i="0" u="none" strike="noStrike" kern="1200" cap="none" spc="-20" normalizeH="0" baseline="0" noProof="0">
                          <a:ln>
                            <a:noFill/>
                          </a:ln>
                          <a:solidFill>
                            <a:schemeClr val="tx1"/>
                          </a:solidFill>
                          <a:effectLst/>
                          <a:uLnTx/>
                          <a:uFillTx/>
                          <a:latin typeface="+mj-lt"/>
                          <a:ea typeface="+mn-ea"/>
                          <a:cs typeface="Calibri"/>
                          <a:hlinkClick r:id="rId3"/>
                        </a:rPr>
                        <a:t>Reference Guide </a:t>
                      </a:r>
                      <a:r>
                        <a:rPr kumimoji="0" lang="en-US" sz="2400" b="1" i="0" u="none" strike="noStrike" kern="1200" cap="none" spc="-20" normalizeH="0" baseline="0" noProof="0">
                          <a:ln>
                            <a:noFill/>
                          </a:ln>
                          <a:solidFill>
                            <a:schemeClr val="tx1"/>
                          </a:solidFill>
                          <a:effectLst/>
                          <a:uLnTx/>
                          <a:uFillTx/>
                          <a:latin typeface="+mj-lt"/>
                          <a:ea typeface="+mn-ea"/>
                          <a:cs typeface="Calibri"/>
                        </a:rPr>
                        <a:t>Content:</a:t>
                      </a:r>
                      <a:endParaRPr lang="en-US" sz="2400" b="0">
                        <a:solidFill>
                          <a:schemeClr val="tx1"/>
                        </a:solidFill>
                      </a:endParaRPr>
                    </a:p>
                    <a:p>
                      <a:pPr marL="285750" indent="-285750">
                        <a:buFont typeface="Arial" panose="020B0604020202020204" pitchFamily="34" charset="0"/>
                        <a:buChar char="•"/>
                      </a:pPr>
                      <a:r>
                        <a:rPr lang="en-US" sz="2400" b="0">
                          <a:solidFill>
                            <a:schemeClr val="tx1"/>
                          </a:solidFill>
                        </a:rPr>
                        <a:t>Member and provider contact centers</a:t>
                      </a:r>
                    </a:p>
                    <a:p>
                      <a:pPr marL="285750" indent="-285750">
                        <a:buFont typeface="Arial" panose="020B0604020202020204" pitchFamily="34" charset="0"/>
                        <a:buChar char="•"/>
                      </a:pPr>
                      <a:r>
                        <a:rPr lang="en-US" sz="2400" b="0">
                          <a:solidFill>
                            <a:schemeClr val="tx1"/>
                          </a:solidFill>
                        </a:rPr>
                        <a:t>claims process</a:t>
                      </a:r>
                    </a:p>
                    <a:p>
                      <a:pPr marL="285750" indent="-285750">
                        <a:buFont typeface="Arial" panose="020B0604020202020204" pitchFamily="34" charset="0"/>
                        <a:buChar char="•"/>
                      </a:pPr>
                      <a:r>
                        <a:rPr lang="en-US" sz="2400" b="0">
                          <a:solidFill>
                            <a:schemeClr val="tx1"/>
                          </a:solidFill>
                        </a:rPr>
                        <a:t>Online resources</a:t>
                      </a:r>
                    </a:p>
                    <a:p>
                      <a:pPr marL="285750" indent="-285750">
                        <a:buFont typeface="Arial" panose="020B0604020202020204" pitchFamily="34" charset="0"/>
                        <a:buChar char="•"/>
                      </a:pPr>
                      <a:r>
                        <a:rPr lang="en-US" sz="2400" b="0">
                          <a:solidFill>
                            <a:schemeClr val="tx1"/>
                          </a:solidFill>
                        </a:rPr>
                        <a:t>Electronic Funds Transfer (EFT)</a:t>
                      </a:r>
                    </a:p>
                    <a:p>
                      <a:pPr marL="285750" indent="-285750">
                        <a:buFont typeface="Arial" panose="020B0604020202020204" pitchFamily="34" charset="0"/>
                        <a:buChar char="•"/>
                      </a:pPr>
                      <a:r>
                        <a:rPr lang="en-US" sz="2400" b="0">
                          <a:solidFill>
                            <a:schemeClr val="tx1"/>
                          </a:solidFill>
                        </a:rPr>
                        <a:t>Reinstatement of services</a:t>
                      </a:r>
                    </a:p>
                    <a:p>
                      <a:pPr marL="285750" indent="-285750">
                        <a:buFont typeface="Arial" panose="020B0604020202020204" pitchFamily="34" charset="0"/>
                        <a:buChar char="•"/>
                      </a:pPr>
                      <a:r>
                        <a:rPr lang="en-US" sz="2400" b="0">
                          <a:solidFill>
                            <a:schemeClr val="tx1"/>
                          </a:solidFill>
                        </a:rPr>
                        <a:t>Service authorization requests and changes</a:t>
                      </a:r>
                    </a:p>
                    <a:p>
                      <a:pPr marL="285750" indent="-285750">
                        <a:buFont typeface="Arial" panose="020B0604020202020204" pitchFamily="34" charset="0"/>
                        <a:buChar char="•"/>
                      </a:pPr>
                      <a:r>
                        <a:rPr lang="en-US" sz="2400" b="0">
                          <a:solidFill>
                            <a:schemeClr val="tx1"/>
                          </a:solidFill>
                        </a:rPr>
                        <a:t>Member referrals and inquiries</a:t>
                      </a:r>
                    </a:p>
                    <a:p>
                      <a:pPr marL="285750" indent="-285750">
                        <a:buFont typeface="Arial" panose="020B0604020202020204" pitchFamily="34" charset="0"/>
                        <a:buChar char="•"/>
                      </a:pPr>
                      <a:r>
                        <a:rPr lang="en-US" sz="2400" b="0">
                          <a:solidFill>
                            <a:schemeClr val="tx1"/>
                          </a:solidFill>
                        </a:rPr>
                        <a:t>Ancillary vendors</a:t>
                      </a:r>
                    </a:p>
                    <a:p>
                      <a:pPr marL="0" indent="0">
                        <a:buFont typeface="Arial" panose="020B0604020202020204" pitchFamily="34" charset="0"/>
                        <a:buNone/>
                      </a:pPr>
                      <a:endParaRPr lang="en-US" sz="2400" b="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book with a wrench and a pink bookmark&#10;&#10;Description automatically generated">
            <a:extLst>
              <a:ext uri="{FF2B5EF4-FFF2-40B4-BE49-F238E27FC236}">
                <a16:creationId xmlns:a16="http://schemas.microsoft.com/office/drawing/2014/main" id="{FFAAA1F0-FCD4-52CD-B5E7-CA10C33B5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787" y="971233"/>
            <a:ext cx="4271127" cy="4271127"/>
          </a:xfrm>
          <a:prstGeom prst="rect">
            <a:avLst/>
          </a:prstGeom>
        </p:spPr>
      </p:pic>
    </p:spTree>
    <p:custDataLst>
      <p:tags r:id="rId1"/>
    </p:custDataLst>
    <p:extLst>
      <p:ext uri="{BB962C8B-B14F-4D97-AF65-F5344CB8AC3E}">
        <p14:creationId xmlns:p14="http://schemas.microsoft.com/office/powerpoint/2010/main" val="37615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Website: </a:t>
            </a:r>
            <a:r>
              <a:rPr lang="en-US">
                <a:hlinkClick r:id="rId3"/>
              </a:rPr>
              <a:t>vnshealthplans.org</a:t>
            </a:r>
            <a:endParaRPr lang="en-US"/>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lang="en-US" noProof="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r>
                        <a:rPr lang="en-US" sz="2000" b="0">
                          <a:solidFill>
                            <a:schemeClr val="tx1"/>
                          </a:solidFill>
                        </a:rPr>
                        <a:t>Providers have access to a variety of </a:t>
                      </a:r>
                      <a:r>
                        <a:rPr lang="en-US" sz="2000" b="0">
                          <a:solidFill>
                            <a:schemeClr val="tx1"/>
                          </a:solidFill>
                          <a:hlinkClick r:id="rId4"/>
                        </a:rPr>
                        <a:t>easy-to-use reference materials</a:t>
                      </a:r>
                      <a:br>
                        <a:rPr lang="en-US" sz="2000" b="0">
                          <a:solidFill>
                            <a:schemeClr val="tx1"/>
                          </a:solidFill>
                        </a:rPr>
                      </a:br>
                      <a:endParaRPr lang="en-US" sz="2000" b="0">
                        <a:solidFill>
                          <a:schemeClr val="tx1"/>
                        </a:solidFill>
                      </a:endParaRPr>
                    </a:p>
                    <a:p>
                      <a:pPr marL="285750" indent="-285750">
                        <a:buFont typeface="Arial" panose="020B0604020202020204" pitchFamily="34" charset="0"/>
                        <a:buChar char="•"/>
                      </a:pPr>
                      <a:r>
                        <a:rPr lang="en-US" sz="2000" b="0">
                          <a:solidFill>
                            <a:schemeClr val="tx1"/>
                          </a:solidFill>
                        </a:rPr>
                        <a:t>Provider portal</a:t>
                      </a:r>
                    </a:p>
                    <a:p>
                      <a:pPr marL="285750" indent="-285750">
                        <a:buFont typeface="Arial" panose="020B0604020202020204" pitchFamily="34" charset="0"/>
                        <a:buChar char="•"/>
                      </a:pPr>
                      <a:r>
                        <a:rPr lang="en-US" sz="2000" b="0">
                          <a:solidFill>
                            <a:schemeClr val="tx1"/>
                          </a:solidFill>
                        </a:rPr>
                        <a:t>Provider toolkit</a:t>
                      </a:r>
                    </a:p>
                    <a:p>
                      <a:pPr marL="285750" indent="-285750">
                        <a:buFont typeface="Arial" panose="020B0604020202020204" pitchFamily="34" charset="0"/>
                        <a:buChar char="•"/>
                      </a:pPr>
                      <a:r>
                        <a:rPr lang="en-US" sz="2000" b="0">
                          <a:solidFill>
                            <a:schemeClr val="tx1"/>
                          </a:solidFill>
                        </a:rPr>
                        <a:t>Claims, billing, and payments</a:t>
                      </a:r>
                    </a:p>
                    <a:p>
                      <a:pPr marL="285750" indent="-285750">
                        <a:buFont typeface="Arial" panose="020B0604020202020204" pitchFamily="34" charset="0"/>
                        <a:buChar char="•"/>
                      </a:pPr>
                      <a:r>
                        <a:rPr lang="en-US" sz="2000" b="0">
                          <a:solidFill>
                            <a:schemeClr val="tx1"/>
                          </a:solidFill>
                        </a:rPr>
                        <a:t>Credentialing</a:t>
                      </a:r>
                    </a:p>
                    <a:p>
                      <a:pPr marL="285750" indent="-285750">
                        <a:buFont typeface="Arial" panose="020B0604020202020204" pitchFamily="34" charset="0"/>
                        <a:buChar char="•"/>
                      </a:pPr>
                      <a:r>
                        <a:rPr lang="en-US" sz="2000" b="0">
                          <a:solidFill>
                            <a:schemeClr val="tx1"/>
                          </a:solidFill>
                        </a:rPr>
                        <a:t>Notices, news, and updates</a:t>
                      </a:r>
                    </a:p>
                    <a:p>
                      <a:pPr marL="285750" indent="-285750">
                        <a:buFont typeface="Arial" panose="020B0604020202020204" pitchFamily="34" charset="0"/>
                        <a:buChar char="•"/>
                      </a:pPr>
                      <a:r>
                        <a:rPr lang="en-US" sz="2000" b="0">
                          <a:solidFill>
                            <a:schemeClr val="tx1"/>
                          </a:solidFill>
                        </a:rPr>
                        <a:t>Formulary search</a:t>
                      </a:r>
                    </a:p>
                    <a:p>
                      <a:pPr marL="285750" indent="-285750">
                        <a:buFont typeface="Arial" panose="020B0604020202020204" pitchFamily="34" charset="0"/>
                        <a:buChar char="•"/>
                      </a:pPr>
                      <a:r>
                        <a:rPr lang="en-US" sz="2000" b="0">
                          <a:solidFill>
                            <a:schemeClr val="tx1"/>
                          </a:solidFill>
                        </a:rPr>
                        <a:t>All provider forms</a:t>
                      </a:r>
                    </a:p>
                    <a:p>
                      <a:pPr marL="285750" indent="-285750">
                        <a:buFont typeface="Arial" panose="020B0604020202020204" pitchFamily="34" charset="0"/>
                        <a:buChar char="•"/>
                      </a:pPr>
                      <a:r>
                        <a:rPr lang="en-US" sz="2000" b="0">
                          <a:solidFill>
                            <a:schemeClr val="tx1"/>
                          </a:solidFill>
                        </a:rPr>
                        <a:t>Provider manual</a:t>
                      </a:r>
                    </a:p>
                    <a:p>
                      <a:pPr marL="285750" indent="-285750">
                        <a:buFont typeface="Arial" panose="020B0604020202020204" pitchFamily="34" charset="0"/>
                        <a:buChar char="•"/>
                      </a:pPr>
                      <a:r>
                        <a:rPr lang="en-US" sz="2000" b="0">
                          <a:solidFill>
                            <a:schemeClr val="tx1"/>
                          </a:solidFill>
                        </a:rPr>
                        <a:t>Quick reference guide</a:t>
                      </a:r>
                    </a:p>
                    <a:p>
                      <a:pPr marL="285750" indent="-285750">
                        <a:buFont typeface="Arial" panose="020B0604020202020204" pitchFamily="34" charset="0"/>
                        <a:buChar char="•"/>
                      </a:pPr>
                      <a:r>
                        <a:rPr lang="en-US" sz="2000" b="0">
                          <a:solidFill>
                            <a:schemeClr val="tx1"/>
                          </a:solidFill>
                        </a:rPr>
                        <a:t>Helpful links</a:t>
                      </a:r>
                    </a:p>
                  </a:txBody>
                  <a:tcPr>
                    <a:noFill/>
                  </a:tcPr>
                </a:tc>
                <a:extLst>
                  <a:ext uri="{0D108BD9-81ED-4DB2-BD59-A6C34878D82A}">
                    <a16:rowId xmlns:a16="http://schemas.microsoft.com/office/drawing/2014/main" val="3064228252"/>
                  </a:ext>
                </a:extLst>
              </a:tr>
            </a:tbl>
          </a:graphicData>
        </a:graphic>
      </p:graphicFrame>
      <p:pic>
        <p:nvPicPr>
          <p:cNvPr id="7" name="Picture 6" descr="A computer with tools on it&#10;&#10;Description automatically generated">
            <a:extLst>
              <a:ext uri="{FF2B5EF4-FFF2-40B4-BE49-F238E27FC236}">
                <a16:creationId xmlns:a16="http://schemas.microsoft.com/office/drawing/2014/main" id="{F3506DFE-CA6A-B8FD-00F8-405B80CD0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0720" y="2020953"/>
            <a:ext cx="4447923" cy="4046270"/>
          </a:xfrm>
          <a:prstGeom prst="rect">
            <a:avLst/>
          </a:prstGeom>
        </p:spPr>
      </p:pic>
    </p:spTree>
    <p:custDataLst>
      <p:tags r:id="rId1"/>
    </p:custDataLst>
    <p:extLst>
      <p:ext uri="{BB962C8B-B14F-4D97-AF65-F5344CB8AC3E}">
        <p14:creationId xmlns:p14="http://schemas.microsoft.com/office/powerpoint/2010/main" val="219588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017-D82A-C35B-7F7A-AD9C8070B366}"/>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9376852C-A206-0812-FE3D-3158C313BCB0}"/>
              </a:ext>
            </a:extLst>
          </p:cNvPr>
          <p:cNvSpPr>
            <a:spLocks noGrp="1"/>
          </p:cNvSpPr>
          <p:nvPr>
            <p:ph type="body" sz="quarter" idx="13"/>
          </p:nvPr>
        </p:nvSpPr>
        <p:spPr>
          <a:xfrm>
            <a:off x="720804" y="1036442"/>
            <a:ext cx="9229725" cy="5192908"/>
          </a:xfrm>
        </p:spPr>
        <p:txBody>
          <a:bodyPr>
            <a:noAutofit/>
          </a:bodyPr>
          <a:lstStyle/>
          <a:p>
            <a:pPr marL="285750" indent="-285750">
              <a:lnSpc>
                <a:spcPct val="120000"/>
              </a:lnSpc>
              <a:spcAft>
                <a:spcPts val="600"/>
              </a:spcAft>
              <a:buFont typeface="Wingdings" panose="05000000000000000000" pitchFamily="2" charset="2"/>
              <a:buChar char="§"/>
            </a:pPr>
            <a:r>
              <a:rPr lang="en-US" sz="2400" dirty="0"/>
              <a:t>About </a:t>
            </a:r>
            <a:r>
              <a:rPr lang="en-US" sz="2400" u="none" dirty="0"/>
              <a:t>VNS Health </a:t>
            </a:r>
            <a:r>
              <a:rPr lang="en-US" sz="2400" dirty="0"/>
              <a:t>and The Benefits of Partnership</a:t>
            </a:r>
          </a:p>
          <a:p>
            <a:pPr marL="285750" indent="-285750">
              <a:lnSpc>
                <a:spcPct val="120000"/>
              </a:lnSpc>
              <a:spcAft>
                <a:spcPts val="600"/>
              </a:spcAft>
              <a:buFont typeface="Wingdings" panose="05000000000000000000" pitchFamily="2" charset="2"/>
              <a:buChar char="§"/>
            </a:pPr>
            <a:r>
              <a:rPr lang="en-US" sz="2400" dirty="0"/>
              <a:t>2024 VNS Health Health Plans</a:t>
            </a:r>
          </a:p>
          <a:p>
            <a:pPr marL="285750" indent="-285750">
              <a:lnSpc>
                <a:spcPct val="120000"/>
              </a:lnSpc>
              <a:spcAft>
                <a:spcPts val="600"/>
              </a:spcAft>
              <a:buFont typeface="Wingdings" panose="05000000000000000000" pitchFamily="2" charset="2"/>
              <a:buChar char="§"/>
            </a:pPr>
            <a:r>
              <a:rPr lang="en-US" sz="2400" dirty="0"/>
              <a:t>Provider Resources</a:t>
            </a:r>
          </a:p>
          <a:p>
            <a:pPr marL="285750" indent="-285750">
              <a:lnSpc>
                <a:spcPct val="120000"/>
              </a:lnSpc>
              <a:spcAft>
                <a:spcPts val="600"/>
              </a:spcAft>
              <a:buFont typeface="Wingdings" panose="05000000000000000000" pitchFamily="2" charset="2"/>
              <a:buChar char="§"/>
            </a:pPr>
            <a:r>
              <a:rPr lang="en-US" sz="2400" dirty="0"/>
              <a:t>Delegated Vendors</a:t>
            </a:r>
          </a:p>
          <a:p>
            <a:pPr marL="285750" indent="-285750">
              <a:lnSpc>
                <a:spcPct val="120000"/>
              </a:lnSpc>
              <a:spcAft>
                <a:spcPts val="600"/>
              </a:spcAft>
              <a:buFont typeface="Wingdings" panose="05000000000000000000" pitchFamily="2" charset="2"/>
              <a:buChar char="§"/>
            </a:pPr>
            <a:r>
              <a:rPr lang="en-US" sz="2400" dirty="0"/>
              <a:t>Provider Responsibilities</a:t>
            </a:r>
          </a:p>
          <a:p>
            <a:pPr marL="285750" indent="-285750">
              <a:lnSpc>
                <a:spcPct val="120000"/>
              </a:lnSpc>
              <a:spcAft>
                <a:spcPts val="600"/>
              </a:spcAft>
              <a:buFont typeface="Wingdings" panose="05000000000000000000" pitchFamily="2" charset="2"/>
              <a:buChar char="§"/>
            </a:pPr>
            <a:r>
              <a:rPr lang="en-US" sz="2400" dirty="0"/>
              <a:t>Billing and Claims Processing</a:t>
            </a:r>
          </a:p>
          <a:p>
            <a:pPr marL="285750" indent="-285750">
              <a:lnSpc>
                <a:spcPct val="120000"/>
              </a:lnSpc>
              <a:spcAft>
                <a:spcPts val="600"/>
              </a:spcAft>
              <a:buFont typeface="Wingdings" panose="05000000000000000000" pitchFamily="2" charset="2"/>
              <a:buChar char="§"/>
            </a:pPr>
            <a:r>
              <a:rPr lang="en-US" sz="2400" dirty="0"/>
              <a:t>Utilization Management</a:t>
            </a:r>
          </a:p>
          <a:p>
            <a:pPr marL="285750" indent="-285750">
              <a:lnSpc>
                <a:spcPct val="120000"/>
              </a:lnSpc>
              <a:spcAft>
                <a:spcPts val="600"/>
              </a:spcAft>
              <a:buFont typeface="Wingdings" panose="05000000000000000000" pitchFamily="2" charset="2"/>
              <a:buChar char="§"/>
            </a:pPr>
            <a:r>
              <a:rPr lang="en-US" sz="2400" dirty="0"/>
              <a:t>Grievances and Appeals</a:t>
            </a:r>
          </a:p>
          <a:p>
            <a:pPr marL="285750" indent="-285750">
              <a:lnSpc>
                <a:spcPct val="120000"/>
              </a:lnSpc>
              <a:spcAft>
                <a:spcPts val="600"/>
              </a:spcAft>
              <a:buFont typeface="Wingdings" panose="05000000000000000000" pitchFamily="2" charset="2"/>
              <a:buChar char="§"/>
            </a:pPr>
            <a:r>
              <a:rPr lang="en-US" sz="2400" dirty="0"/>
              <a:t>Compliance Program</a:t>
            </a:r>
          </a:p>
          <a:p>
            <a:pPr marL="285750" indent="-285750">
              <a:lnSpc>
                <a:spcPct val="120000"/>
              </a:lnSpc>
              <a:spcAft>
                <a:spcPts val="600"/>
              </a:spcAft>
              <a:buFont typeface="Wingdings" panose="05000000000000000000" pitchFamily="2" charset="2"/>
              <a:buChar char="§"/>
            </a:pPr>
            <a:r>
              <a:rPr lang="en-US" sz="2400" dirty="0"/>
              <a:t>Quality Improvement Program</a:t>
            </a:r>
          </a:p>
        </p:txBody>
      </p:sp>
      <p:sp>
        <p:nvSpPr>
          <p:cNvPr id="5" name="Footer Placeholder 4">
            <a:extLst>
              <a:ext uri="{FF2B5EF4-FFF2-40B4-BE49-F238E27FC236}">
                <a16:creationId xmlns:a16="http://schemas.microsoft.com/office/drawing/2014/main" id="{DF250ECF-C862-23E8-9BC7-517E1D52A939}"/>
              </a:ext>
            </a:extLst>
          </p:cNvPr>
          <p:cNvSpPr>
            <a:spLocks noGrp="1"/>
          </p:cNvSpPr>
          <p:nvPr>
            <p:ph type="ftr" sz="quarter" idx="21"/>
          </p:nvPr>
        </p:nvSpPr>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09C7154F-19F5-BC07-4851-54887A780EC1}"/>
              </a:ext>
            </a:extLst>
          </p:cNvPr>
          <p:cNvSpPr>
            <a:spLocks noGrp="1"/>
          </p:cNvSpPr>
          <p:nvPr>
            <p:ph type="sldNum" sz="quarter" idx="22"/>
          </p:nvPr>
        </p:nvSpPr>
        <p:spPr/>
        <p:txBody>
          <a:bodyPr/>
          <a:lstStyle/>
          <a:p>
            <a:fld id="{66A3101B-02DE-4DBE-A52F-35092CF47DF2}" type="slidenum">
              <a:rPr lang="en-US" smtClean="0"/>
              <a:pPr/>
              <a:t>2</a:t>
            </a:fld>
            <a:endParaRPr lang="en-US" dirty="0"/>
          </a:p>
        </p:txBody>
      </p:sp>
    </p:spTree>
    <p:extLst>
      <p:ext uri="{BB962C8B-B14F-4D97-AF65-F5344CB8AC3E}">
        <p14:creationId xmlns:p14="http://schemas.microsoft.com/office/powerpoint/2010/main" val="20475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Provider Portal</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800" b="1" dirty="0">
                          <a:solidFill>
                            <a:schemeClr val="tx2"/>
                          </a:solidFill>
                        </a:rPr>
                        <a:t>Your </a:t>
                      </a:r>
                      <a:r>
                        <a:rPr lang="en-US" sz="1800" b="1" dirty="0">
                          <a:solidFill>
                            <a:schemeClr val="tx2"/>
                          </a:solidFill>
                          <a:hlinkClick r:id="rId3"/>
                        </a:rPr>
                        <a:t>one-stop shop</a:t>
                      </a:r>
                      <a:r>
                        <a:rPr lang="en-US" sz="1800" b="1" dirty="0">
                          <a:solidFill>
                            <a:schemeClr val="tx2"/>
                          </a:solidFill>
                        </a:rPr>
                        <a:t> for:</a:t>
                      </a:r>
                    </a:p>
                    <a:p>
                      <a:pPr marL="0" indent="0">
                        <a:buFont typeface="Arial" panose="020B0604020202020204" pitchFamily="34" charset="0"/>
                        <a:buNone/>
                      </a:pPr>
                      <a:endParaRPr lang="en-US" sz="1500" b="1"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b="0" dirty="0">
                          <a:solidFill>
                            <a:schemeClr val="tx1"/>
                          </a:solidFill>
                        </a:rPr>
                        <a:t>Patient</a:t>
                      </a:r>
                    </a:p>
                    <a:p>
                      <a:pPr marL="742950" lvl="1" indent="-285750">
                        <a:buFont typeface="Courier New" panose="02070309020205020404" pitchFamily="49" charset="0"/>
                        <a:buChar char="o"/>
                      </a:pPr>
                      <a:r>
                        <a:rPr lang="en-US" sz="1600" b="0" dirty="0">
                          <a:solidFill>
                            <a:schemeClr val="tx1"/>
                          </a:solidFill>
                        </a:rPr>
                        <a:t>Membership roster and PCP panel</a:t>
                      </a:r>
                    </a:p>
                    <a:p>
                      <a:pPr marL="742950" lvl="1" indent="-285750">
                        <a:buFont typeface="Courier New" panose="02070309020205020404" pitchFamily="49" charset="0"/>
                        <a:buChar char="o"/>
                      </a:pPr>
                      <a:r>
                        <a:rPr lang="en-US" sz="1600" b="0" dirty="0">
                          <a:solidFill>
                            <a:schemeClr val="tx1"/>
                          </a:solidFill>
                        </a:rPr>
                        <a:t>Eligibility search</a:t>
                      </a:r>
                    </a:p>
                    <a:p>
                      <a:pPr marL="742950" lvl="1" indent="-285750">
                        <a:buFont typeface="Courier New" panose="02070309020205020404" pitchFamily="49" charset="0"/>
                        <a:buChar char="o"/>
                      </a:pPr>
                      <a:r>
                        <a:rPr lang="en-US" sz="1600" b="0" dirty="0">
                          <a:solidFill>
                            <a:schemeClr val="tx1"/>
                          </a:solidFill>
                        </a:rPr>
                        <a:t>Enrollment referrals </a:t>
                      </a:r>
                    </a:p>
                    <a:p>
                      <a:pPr marL="171450" indent="-171450">
                        <a:buFont typeface="Arial" panose="020B0604020202020204" pitchFamily="34" charset="0"/>
                        <a:buChar char="•"/>
                      </a:pP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Admission, discharge, and transfer (ADT) alerts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Claims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Authorizations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Directory</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Formulary Search</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Toolkit</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Appeals and Disputes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Communications Center</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Resources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My Account</a:t>
                      </a:r>
                    </a:p>
                    <a:p>
                      <a:pPr marL="0" indent="0">
                        <a:buFont typeface="Arial" panose="020B0604020202020204" pitchFamily="34" charset="0"/>
                        <a:buNone/>
                      </a:pPr>
                      <a:endParaRPr lang="en-US" sz="10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descr="A mouse cursor pointing towards the camera&#10;&#10;Description automatically generated">
            <a:extLst>
              <a:ext uri="{FF2B5EF4-FFF2-40B4-BE49-F238E27FC236}">
                <a16:creationId xmlns:a16="http://schemas.microsoft.com/office/drawing/2014/main" id="{9DCFC3FE-A00F-8223-148C-8E6D67E77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605" y="1098713"/>
            <a:ext cx="3503284" cy="3503284"/>
          </a:xfrm>
          <a:prstGeom prst="rect">
            <a:avLst/>
          </a:prstGeom>
        </p:spPr>
      </p:pic>
    </p:spTree>
    <p:custDataLst>
      <p:tags r:id="rId1"/>
    </p:custDataLst>
    <p:extLst>
      <p:ext uri="{BB962C8B-B14F-4D97-AF65-F5344CB8AC3E}">
        <p14:creationId xmlns:p14="http://schemas.microsoft.com/office/powerpoint/2010/main" val="136689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685111" cy="484188"/>
          </a:xfrm>
        </p:spPr>
        <p:txBody>
          <a:bodyPr>
            <a:normAutofit/>
          </a:bodyPr>
          <a:lstStyle/>
          <a:p>
            <a:r>
              <a:rPr lang="en-US" dirty="0"/>
              <a:t>Provider Portal View - Dashboard</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768214491"/>
              </p:ext>
            </p:extLst>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endParaRPr lang="en-US" sz="15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7CF45F09-904A-F367-3155-CA1A138A3601}"/>
              </a:ext>
            </a:extLst>
          </p:cNvPr>
          <p:cNvPicPr>
            <a:picLocks noChangeAspect="1"/>
          </p:cNvPicPr>
          <p:nvPr/>
        </p:nvPicPr>
        <p:blipFill>
          <a:blip r:embed="rId3"/>
          <a:stretch>
            <a:fillRect/>
          </a:stretch>
        </p:blipFill>
        <p:spPr>
          <a:xfrm>
            <a:off x="18509" y="0"/>
            <a:ext cx="12173491" cy="6833457"/>
          </a:xfrm>
          <a:prstGeom prst="rect">
            <a:avLst/>
          </a:prstGeom>
        </p:spPr>
      </p:pic>
    </p:spTree>
    <p:custDataLst>
      <p:tags r:id="rId1"/>
    </p:custDataLst>
    <p:extLst>
      <p:ext uri="{BB962C8B-B14F-4D97-AF65-F5344CB8AC3E}">
        <p14:creationId xmlns:p14="http://schemas.microsoft.com/office/powerpoint/2010/main" val="102875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33766" y="900485"/>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800" b="1">
                          <a:solidFill>
                            <a:schemeClr val="tx1"/>
                          </a:solidFill>
                          <a:hlinkClick r:id="rId3"/>
                        </a:rPr>
                        <a:t>Join Our Provider Network</a:t>
                      </a:r>
                      <a:br>
                        <a:rPr lang="en-US" sz="1800" b="0">
                          <a:solidFill>
                            <a:schemeClr val="tx1"/>
                          </a:solidFill>
                        </a:rPr>
                      </a:b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4"/>
                        </a:rPr>
                        <a:t>Provider Demographic Update Form</a:t>
                      </a:r>
                      <a:endParaRPr lang="en-US" sz="1800" b="1">
                        <a:solidFill>
                          <a:schemeClr val="tx1"/>
                        </a:solidFill>
                      </a:endParaRPr>
                    </a:p>
                    <a:p>
                      <a:pPr marL="0" indent="0">
                        <a:buFont typeface="Arial" panose="020B0604020202020204" pitchFamily="34" charset="0"/>
                        <a:buNone/>
                      </a:pPr>
                      <a:endParaRPr lang="en-US" sz="1800" b="1" kern="1200" spc="-1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spc="-10">
                          <a:solidFill>
                            <a:schemeClr val="tx1"/>
                          </a:solidFill>
                          <a:latin typeface="+mn-lt"/>
                          <a:ea typeface="+mn-ea"/>
                          <a:cs typeface="Calibri"/>
                          <a:hlinkClick r:id="rId5"/>
                        </a:rPr>
                        <a:t>Provider Credentialing</a:t>
                      </a:r>
                      <a:r>
                        <a:rPr lang="en-US" sz="1800" b="1" kern="1200" spc="-15">
                          <a:solidFill>
                            <a:schemeClr val="tx1"/>
                          </a:solidFill>
                          <a:latin typeface="+mn-lt"/>
                          <a:ea typeface="+mn-ea"/>
                          <a:cs typeface="Calibri"/>
                          <a:hlinkClick r:id="rId5"/>
                        </a:rPr>
                        <a:t> </a:t>
                      </a:r>
                      <a:r>
                        <a:rPr lang="en-US" sz="1800" b="1" kern="1200" spc="-10">
                          <a:solidFill>
                            <a:schemeClr val="tx1"/>
                          </a:solidFill>
                          <a:latin typeface="+mn-lt"/>
                          <a:ea typeface="+mn-ea"/>
                          <a:cs typeface="Calibri"/>
                          <a:hlinkClick r:id="rId5"/>
                        </a:rPr>
                        <a:t>Request</a:t>
                      </a:r>
                      <a:r>
                        <a:rPr lang="en-US" sz="1800" b="1" kern="1200" spc="-25">
                          <a:solidFill>
                            <a:schemeClr val="tx1"/>
                          </a:solidFill>
                          <a:latin typeface="+mn-lt"/>
                          <a:ea typeface="+mn-ea"/>
                          <a:cs typeface="Calibri"/>
                          <a:hlinkClick r:id="rId5"/>
                        </a:rPr>
                        <a:t> </a:t>
                      </a:r>
                      <a:r>
                        <a:rPr lang="en-US" sz="1800" b="1" kern="1200" spc="-20">
                          <a:solidFill>
                            <a:schemeClr val="tx1"/>
                          </a:solidFill>
                          <a:latin typeface="+mn-lt"/>
                          <a:ea typeface="+mn-ea"/>
                          <a:cs typeface="Calibri"/>
                          <a:hlinkClick r:id="rId5"/>
                        </a:rPr>
                        <a:t>Form</a:t>
                      </a:r>
                      <a:endParaRPr lang="en-US" sz="1800" b="1" kern="1200" spc="-2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6"/>
                        </a:rPr>
                        <a:t>EFT Request Form</a:t>
                      </a:r>
                      <a:endParaRPr lang="en-US" sz="1800" b="1">
                        <a:solidFill>
                          <a:schemeClr val="tx1"/>
                        </a:solidFill>
                      </a:endParaRPr>
                    </a:p>
                    <a:p>
                      <a:pPr marL="0" indent="0">
                        <a:buFont typeface="Arial" panose="020B0604020202020204" pitchFamily="34" charset="0"/>
                        <a:buNone/>
                      </a:pP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7"/>
                        </a:rPr>
                        <a:t>Availity</a:t>
                      </a:r>
                      <a:br>
                        <a:rPr lang="en-US" sz="1800" b="1">
                          <a:solidFill>
                            <a:schemeClr val="tx1"/>
                          </a:solidFill>
                        </a:rPr>
                      </a:br>
                      <a:endParaRPr lang="en-US" sz="1800" b="0">
                        <a:solidFill>
                          <a:schemeClr val="tx1"/>
                        </a:solidFill>
                      </a:endParaRPr>
                    </a:p>
                    <a:p>
                      <a:pPr marL="0" indent="0">
                        <a:buFont typeface="Arial" panose="020B0604020202020204" pitchFamily="34" charset="0"/>
                        <a:buNone/>
                      </a:pPr>
                      <a:r>
                        <a:rPr lang="en-US" sz="1800" b="1">
                          <a:solidFill>
                            <a:schemeClr val="tx1"/>
                          </a:solidFill>
                          <a:hlinkClick r:id="rId8"/>
                        </a:rPr>
                        <a:t>Provider Claims Dispute Form</a:t>
                      </a:r>
                      <a:endParaRPr lang="en-US" sz="1800" b="1">
                        <a:solidFill>
                          <a:schemeClr val="tx1"/>
                        </a:solidFill>
                      </a:endParaRPr>
                    </a:p>
                    <a:p>
                      <a:pPr marL="0" indent="0">
                        <a:buFont typeface="Arial" panose="020B0604020202020204" pitchFamily="34" charset="0"/>
                        <a:buNone/>
                      </a:pPr>
                      <a:endParaRPr lang="en-US" sz="800" b="0">
                        <a:solidFill>
                          <a:schemeClr val="tx1"/>
                        </a:solidFill>
                      </a:endParaRPr>
                    </a:p>
                    <a:p>
                      <a:pPr marL="12700" marR="1511300" algn="l">
                        <a:lnSpc>
                          <a:spcPct val="100000"/>
                        </a:lnSpc>
                        <a:spcBef>
                          <a:spcPts val="95"/>
                        </a:spcBef>
                      </a:pPr>
                      <a:r>
                        <a:rPr lang="en-US" sz="1800" b="1" spc="-10">
                          <a:solidFill>
                            <a:schemeClr val="tx1"/>
                          </a:solidFill>
                          <a:latin typeface="+mn-lt"/>
                          <a:cs typeface="Calibri"/>
                        </a:rPr>
                        <a:t>Filing an Appeal  </a:t>
                      </a:r>
                    </a:p>
                    <a:p>
                      <a:pPr marL="12700" marR="1511300" algn="l">
                        <a:lnSpc>
                          <a:spcPct val="100000"/>
                        </a:lnSpc>
                        <a:spcBef>
                          <a:spcPts val="95"/>
                        </a:spcBef>
                      </a:pPr>
                      <a:r>
                        <a:rPr lang="en-US" sz="1800" b="1" u="none" spc="-10">
                          <a:solidFill>
                            <a:schemeClr val="tx1"/>
                          </a:solidFill>
                          <a:latin typeface="+mj-lt"/>
                          <a:cs typeface="Calibri"/>
                        </a:rPr>
                        <a:t>Phone: </a:t>
                      </a:r>
                      <a:r>
                        <a:rPr lang="en-US" sz="1800" b="0" spc="-10">
                          <a:solidFill>
                            <a:schemeClr val="tx1"/>
                          </a:solidFill>
                          <a:latin typeface="+mj-lt"/>
                          <a:cs typeface="Calibri"/>
                        </a:rPr>
                        <a:t>1-866-867-6555                                                </a:t>
                      </a:r>
                    </a:p>
                    <a:p>
                      <a:pPr marL="12700" marR="1511300" algn="just">
                        <a:lnSpc>
                          <a:spcPct val="100000"/>
                        </a:lnSpc>
                        <a:spcBef>
                          <a:spcPts val="95"/>
                        </a:spcBef>
                      </a:pPr>
                      <a:r>
                        <a:rPr lang="en-US" sz="1800" b="1" spc="-10">
                          <a:solidFill>
                            <a:schemeClr val="tx1"/>
                          </a:solidFill>
                          <a:latin typeface="+mj-lt"/>
                          <a:cs typeface="Calibri"/>
                        </a:rPr>
                        <a:t>Fax: </a:t>
                      </a:r>
                      <a:r>
                        <a:rPr lang="en-US" sz="1800" b="0" spc="-10">
                          <a:solidFill>
                            <a:schemeClr val="tx1"/>
                          </a:solidFill>
                          <a:latin typeface="+mj-lt"/>
                          <a:cs typeface="Calibri"/>
                        </a:rPr>
                        <a:t>1-866-791-2213</a:t>
                      </a:r>
                    </a:p>
                    <a:p>
                      <a:pPr marL="12700" marR="1511300" algn="just">
                        <a:lnSpc>
                          <a:spcPct val="100000"/>
                        </a:lnSpc>
                        <a:spcBef>
                          <a:spcPts val="95"/>
                        </a:spcBef>
                      </a:pPr>
                      <a:r>
                        <a:rPr lang="en-US" sz="1800" b="1" spc="-10">
                          <a:solidFill>
                            <a:schemeClr val="tx1"/>
                          </a:solidFill>
                          <a:latin typeface="+mj-lt"/>
                          <a:cs typeface="Calibri"/>
                        </a:rPr>
                        <a:t>Mail:  </a:t>
                      </a:r>
                      <a:r>
                        <a:rPr lang="en-US" sz="1800" b="0" spc="-10">
                          <a:solidFill>
                            <a:schemeClr val="tx1"/>
                          </a:solidFill>
                          <a:latin typeface="+mj-lt"/>
                          <a:cs typeface="Calibri"/>
                        </a:rPr>
                        <a:t>P.O. Box 445</a:t>
                      </a:r>
                    </a:p>
                    <a:p>
                      <a:pPr marL="12700" marR="1511300" algn="just">
                        <a:lnSpc>
                          <a:spcPct val="100000"/>
                        </a:lnSpc>
                        <a:spcBef>
                          <a:spcPts val="95"/>
                        </a:spcBef>
                      </a:pPr>
                      <a:r>
                        <a:rPr lang="en-US" sz="1800" b="0" spc="-10">
                          <a:solidFill>
                            <a:schemeClr val="tx1"/>
                          </a:solidFill>
                          <a:latin typeface="+mj-lt"/>
                          <a:cs typeface="Calibri"/>
                        </a:rPr>
                        <a:t>Elmsford, NY 10523</a:t>
                      </a:r>
                    </a:p>
                    <a:p>
                      <a:pPr marL="12700" marR="1511300" algn="just">
                        <a:lnSpc>
                          <a:spcPct val="100000"/>
                        </a:lnSpc>
                        <a:spcBef>
                          <a:spcPts val="95"/>
                        </a:spcBef>
                      </a:pPr>
                      <a:r>
                        <a:rPr lang="en-US" sz="1800" b="1" spc="-10">
                          <a:solidFill>
                            <a:schemeClr val="tx1"/>
                          </a:solidFill>
                          <a:latin typeface="+mj-lt"/>
                          <a:cs typeface="Calibri"/>
                        </a:rPr>
                        <a:t>Attn: </a:t>
                      </a:r>
                      <a:r>
                        <a:rPr lang="en-US" sz="1800" b="1" u="none">
                          <a:solidFill>
                            <a:srgbClr val="005696"/>
                          </a:solidFill>
                        </a:rPr>
                        <a:t>VNS Health </a:t>
                      </a:r>
                      <a:r>
                        <a:rPr lang="en-US" sz="1800" b="0" spc="-10">
                          <a:solidFill>
                            <a:schemeClr val="tx1"/>
                          </a:solidFill>
                          <a:latin typeface="+mj-lt"/>
                          <a:cs typeface="Calibri"/>
                        </a:rPr>
                        <a:t>Grievance &amp; Appeals</a:t>
                      </a:r>
                      <a:endParaRPr lang="en-US" sz="600" b="1" spc="-1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magnifying glass&#10;&#10;Description automatically generated">
            <a:extLst>
              <a:ext uri="{FF2B5EF4-FFF2-40B4-BE49-F238E27FC236}">
                <a16:creationId xmlns:a16="http://schemas.microsoft.com/office/drawing/2014/main" id="{8F2876CF-4AD5-32D1-06B3-1F762E56B3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9666" y="1344051"/>
            <a:ext cx="4169897" cy="4169897"/>
          </a:xfrm>
          <a:prstGeom prst="rect">
            <a:avLst/>
          </a:prstGeom>
        </p:spPr>
      </p:pic>
    </p:spTree>
    <p:custDataLst>
      <p:tags r:id="rId1"/>
    </p:custDataLst>
    <p:extLst>
      <p:ext uri="{BB962C8B-B14F-4D97-AF65-F5344CB8AC3E}">
        <p14:creationId xmlns:p14="http://schemas.microsoft.com/office/powerpoint/2010/main" val="23775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marL="0" indent="0" algn="ctr" eaLnBrk="1" hangingPunct="1">
              <a:spcBef>
                <a:spcPct val="0"/>
              </a:spcBef>
              <a:buFont typeface="Wingdings 2" panose="05020102010507070707" pitchFamily="18" charset="2"/>
              <a:buNone/>
            </a:pPr>
            <a:r>
              <a:rPr lang="en-US" altLang="en-US" b="1"/>
              <a:t>Delegated Vendors</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p>
        </p:txBody>
      </p:sp>
    </p:spTree>
    <p:extLst>
      <p:ext uri="{BB962C8B-B14F-4D97-AF65-F5344CB8AC3E}">
        <p14:creationId xmlns:p14="http://schemas.microsoft.com/office/powerpoint/2010/main" val="134841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Pharmacy - MedImpact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152055738"/>
              </p:ext>
            </p:extLst>
          </p:nvPr>
        </p:nvGraphicFramePr>
        <p:xfrm>
          <a:off x="345281" y="817720"/>
          <a:ext cx="11642658" cy="4373880"/>
        </p:xfrm>
        <a:graphic>
          <a:graphicData uri="http://schemas.openxmlformats.org/drawingml/2006/table">
            <a:tbl>
              <a:tblPr firstRow="1" bandRow="1">
                <a:tableStyleId>{5C22544A-7EE6-4342-B048-85BDC9FD1C3A}</a:tableStyleId>
              </a:tblPr>
              <a:tblGrid>
                <a:gridCol w="11642658">
                  <a:extLst>
                    <a:ext uri="{9D8B030D-6E8A-4147-A177-3AD203B41FA5}">
                      <a16:colId xmlns:a16="http://schemas.microsoft.com/office/drawing/2014/main" val="1271845275"/>
                    </a:ext>
                  </a:extLst>
                </a:gridCol>
              </a:tblGrid>
              <a:tr h="3902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1"/>
                          </a:solidFill>
                          <a:effectLst/>
                          <a:latin typeface="+mn-lt"/>
                          <a:ea typeface="+mn-ea"/>
                          <a:cs typeface="+mn-cs"/>
                        </a:rPr>
                        <a:t>The</a:t>
                      </a:r>
                      <a:r>
                        <a:rPr lang="en-US" sz="1500" b="0" i="0" u="none" kern="1200" dirty="0">
                          <a:solidFill>
                            <a:schemeClr val="tx1"/>
                          </a:solidFill>
                          <a:effectLst/>
                          <a:latin typeface="+mn-lt"/>
                          <a:ea typeface="+mn-ea"/>
                          <a:cs typeface="+mn-cs"/>
                        </a:rPr>
                        <a:t> MedImpact</a:t>
                      </a:r>
                      <a:r>
                        <a:rPr lang="en-US" sz="1500" b="1" i="0" u="none" kern="1200" dirty="0">
                          <a:solidFill>
                            <a:schemeClr val="tx1"/>
                          </a:solidFill>
                          <a:effectLst/>
                          <a:latin typeface="+mn-lt"/>
                          <a:ea typeface="+mn-ea"/>
                          <a:cs typeface="+mn-cs"/>
                        </a:rPr>
                        <a:t> </a:t>
                      </a:r>
                      <a:r>
                        <a:rPr lang="en-US" sz="1500" b="0" i="0" kern="1200" dirty="0">
                          <a:solidFill>
                            <a:schemeClr val="tx1"/>
                          </a:solidFill>
                          <a:effectLst/>
                          <a:latin typeface="+mn-lt"/>
                          <a:ea typeface="+mn-ea"/>
                          <a:cs typeface="+mn-cs"/>
                        </a:rPr>
                        <a:t>physician support center features pharmacy benefit-related information as well as self-service tools to help physician providers provide quality, cost-effective pharmacy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700" b="1" u="none" dirty="0">
                        <a:solidFill>
                          <a:schemeClr val="tx1"/>
                        </a:solidFill>
                      </a:endParaRPr>
                    </a:p>
                    <a:p>
                      <a:r>
                        <a:rPr lang="en-US" sz="1500" b="1" u="none" dirty="0">
                          <a:solidFill>
                            <a:schemeClr val="tx1"/>
                          </a:solidFill>
                          <a:hlinkClick r:id="rId3"/>
                        </a:rPr>
                        <a:t>Provider Portal</a:t>
                      </a:r>
                      <a:endParaRPr lang="en-US" sz="1500" b="1" u="none" dirty="0">
                        <a:solidFill>
                          <a:schemeClr val="tx1"/>
                        </a:solidFill>
                      </a:endParaRPr>
                    </a:p>
                    <a:p>
                      <a:endParaRPr lang="en-US" sz="700" dirty="0">
                        <a:solidFill>
                          <a:schemeClr val="tx1"/>
                        </a:solidFill>
                      </a:endParaRPr>
                    </a:p>
                    <a:p>
                      <a:r>
                        <a:rPr lang="en-US" sz="1500" dirty="0">
                          <a:solidFill>
                            <a:schemeClr val="tx1"/>
                          </a:solidFill>
                          <a:hlinkClick r:id="rId4"/>
                        </a:rPr>
                        <a:t>Formulary List 2024</a:t>
                      </a:r>
                      <a:endParaRPr lang="en-US" sz="1500" dirty="0">
                        <a:solidFill>
                          <a:schemeClr val="tx1"/>
                        </a:solidFill>
                      </a:endParaRPr>
                    </a:p>
                    <a:p>
                      <a:endParaRPr lang="en-US" sz="700" b="0" dirty="0">
                        <a:solidFill>
                          <a:schemeClr val="tx1"/>
                        </a:solidFill>
                      </a:endParaRPr>
                    </a:p>
                    <a:p>
                      <a:r>
                        <a:rPr lang="en-US" sz="1500" b="1" u="sng" dirty="0">
                          <a:solidFill>
                            <a:schemeClr val="tx1"/>
                          </a:solidFill>
                          <a:hlinkClick r:id="rId5"/>
                        </a:rPr>
                        <a:t>Prior Authorization Requirements</a:t>
                      </a:r>
                      <a:endParaRPr lang="en-US" sz="1500" b="1" u="sng" dirty="0">
                        <a:solidFill>
                          <a:schemeClr val="tx1"/>
                        </a:solidFill>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hlinkClick r:id="rId6"/>
                        </a:rPr>
                        <a:t>EasyCare</a:t>
                      </a:r>
                      <a:endParaRPr lang="en-US" sz="1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dirty="0">
                        <a:solidFill>
                          <a:srgbClr val="003C71"/>
                        </a:solidFill>
                        <a:hlinkClick r:id="rId5">
                          <a:extLst>
                            <a:ext uri="{A12FA001-AC4F-418D-AE19-62706E023703}">
                              <ahyp:hlinkClr xmlns:ahyp="http://schemas.microsoft.com/office/drawing/2018/hyperlinkcolor" val="tx"/>
                            </a:ext>
                          </a:extLst>
                        </a:hlinkClick>
                      </a:endParaRPr>
                    </a:p>
                    <a:p>
                      <a:r>
                        <a:rPr lang="en-US" sz="1500" b="1" dirty="0">
                          <a:solidFill>
                            <a:schemeClr val="tx1"/>
                          </a:solidFill>
                          <a:hlinkClick r:id="rId5"/>
                        </a:rPr>
                        <a:t>EasyCare Plus and Total</a:t>
                      </a:r>
                      <a:endParaRPr lang="en-US" sz="1500" b="1" dirty="0">
                        <a:solidFill>
                          <a:schemeClr val="tx1"/>
                        </a:solidFill>
                      </a:endParaRPr>
                    </a:p>
                    <a:p>
                      <a:endParaRPr lang="en-US" sz="7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hlinkClick r:id="rId7"/>
                        </a:rPr>
                        <a:t>Online form</a:t>
                      </a:r>
                      <a:endParaRPr lang="en-US" sz="1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dirty="0">
                        <a:solidFill>
                          <a:schemeClr val="tx1"/>
                        </a:solidFill>
                      </a:endParaRPr>
                    </a:p>
                    <a:p>
                      <a:r>
                        <a:rPr lang="en-US" sz="1500" b="1" dirty="0">
                          <a:solidFill>
                            <a:schemeClr val="tx1"/>
                          </a:solidFill>
                          <a:hlinkClick r:id="rId8"/>
                        </a:rPr>
                        <a:t>Request for Medicare Prescription Coverage Determination Form</a:t>
                      </a:r>
                      <a:endParaRPr lang="en-US" sz="1500" b="1" dirty="0">
                        <a:solidFill>
                          <a:schemeClr val="tx1"/>
                        </a:solidFill>
                      </a:endParaRPr>
                    </a:p>
                    <a:p>
                      <a:endParaRPr lang="en-US" sz="700" b="0" dirty="0">
                        <a:solidFill>
                          <a:schemeClr val="tx1"/>
                        </a:solidFill>
                      </a:endParaRPr>
                    </a:p>
                    <a:p>
                      <a:r>
                        <a:rPr lang="en-US" sz="1500" b="1" dirty="0">
                          <a:solidFill>
                            <a:schemeClr val="tx1"/>
                          </a:solidFill>
                          <a:hlinkClick r:id="rId9"/>
                        </a:rPr>
                        <a:t>Request for Medicare Prescription Coverage Redetermination Form</a:t>
                      </a:r>
                      <a:endParaRPr lang="en-US" sz="1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graphicFrame>
        <p:nvGraphicFramePr>
          <p:cNvPr id="4" name="Table 3">
            <a:extLst>
              <a:ext uri="{FF2B5EF4-FFF2-40B4-BE49-F238E27FC236}">
                <a16:creationId xmlns:a16="http://schemas.microsoft.com/office/drawing/2014/main" id="{59EE1307-BE68-0AC0-A930-1AEE94CC904A}"/>
              </a:ext>
            </a:extLst>
          </p:cNvPr>
          <p:cNvGraphicFramePr>
            <a:graphicFrameLocks noGrp="1"/>
          </p:cNvGraphicFramePr>
          <p:nvPr>
            <p:extLst>
              <p:ext uri="{D42A27DB-BD31-4B8C-83A1-F6EECF244321}">
                <p14:modId xmlns:p14="http://schemas.microsoft.com/office/powerpoint/2010/main" val="673344533"/>
              </p:ext>
            </p:extLst>
          </p:nvPr>
        </p:nvGraphicFramePr>
        <p:xfrm>
          <a:off x="345281" y="1356285"/>
          <a:ext cx="10998455" cy="1112520"/>
        </p:xfrm>
        <a:graphic>
          <a:graphicData uri="http://schemas.openxmlformats.org/drawingml/2006/table">
            <a:tbl>
              <a:tblPr firstRow="1" bandRow="1">
                <a:effectLst/>
                <a:tableStyleId>{5C22544A-7EE6-4342-B048-85BDC9FD1C3A}</a:tableStyleId>
              </a:tblPr>
              <a:tblGrid>
                <a:gridCol w="3905156">
                  <a:extLst>
                    <a:ext uri="{9D8B030D-6E8A-4147-A177-3AD203B41FA5}">
                      <a16:colId xmlns:a16="http://schemas.microsoft.com/office/drawing/2014/main" val="2025803771"/>
                    </a:ext>
                  </a:extLst>
                </a:gridCol>
                <a:gridCol w="3930763">
                  <a:extLst>
                    <a:ext uri="{9D8B030D-6E8A-4147-A177-3AD203B41FA5}">
                      <a16:colId xmlns:a16="http://schemas.microsoft.com/office/drawing/2014/main" val="2557244026"/>
                    </a:ext>
                  </a:extLst>
                </a:gridCol>
                <a:gridCol w="3162536">
                  <a:extLst>
                    <a:ext uri="{9D8B030D-6E8A-4147-A177-3AD203B41FA5}">
                      <a16:colId xmlns:a16="http://schemas.microsoft.com/office/drawing/2014/main" val="1707025840"/>
                    </a:ext>
                  </a:extLst>
                </a:gridCol>
              </a:tblGrid>
              <a:tr h="991099">
                <a:tc>
                  <a:txBody>
                    <a:bodyPr/>
                    <a:lstStyle/>
                    <a:p>
                      <a:r>
                        <a:rPr lang="en-US" sz="1500" b="1" u="none" dirty="0">
                          <a:solidFill>
                            <a:schemeClr val="tx1"/>
                          </a:solidFill>
                        </a:rPr>
                        <a:t>MedImpact Customer Service: </a:t>
                      </a:r>
                    </a:p>
                    <a:p>
                      <a:r>
                        <a:rPr lang="en-US" sz="1500" b="0" u="none" dirty="0">
                          <a:solidFill>
                            <a:schemeClr val="tx1"/>
                          </a:solidFill>
                        </a:rPr>
                        <a:t>1-800-788-2949</a:t>
                      </a:r>
                    </a:p>
                    <a:p>
                      <a:endParaRPr lang="en-US" sz="700" b="0" u="none" dirty="0">
                        <a:solidFill>
                          <a:schemeClr val="tx1"/>
                        </a:solidFill>
                      </a:endParaRPr>
                    </a:p>
                    <a:p>
                      <a:r>
                        <a:rPr lang="en-US" sz="1500" b="1" u="none" dirty="0">
                          <a:solidFill>
                            <a:schemeClr val="tx1"/>
                          </a:solidFill>
                        </a:rPr>
                        <a:t>Expedited Appeal Request:</a:t>
                      </a:r>
                    </a:p>
                    <a:p>
                      <a:r>
                        <a:rPr lang="en-US" sz="1500" b="0" u="none" dirty="0">
                          <a:solidFill>
                            <a:schemeClr val="tx1"/>
                          </a:solidFill>
                        </a:rPr>
                        <a:t>1-866-783-1444</a:t>
                      </a:r>
                    </a:p>
                  </a:txBody>
                  <a:tcPr>
                    <a:solidFill>
                      <a:schemeClr val="bg1"/>
                    </a:solidFill>
                  </a:tcPr>
                </a:tc>
                <a:tc>
                  <a:txBody>
                    <a:bodyPr/>
                    <a:lstStyle/>
                    <a:p>
                      <a:r>
                        <a:rPr lang="en-US" sz="1500" b="1" u="none" dirty="0">
                          <a:solidFill>
                            <a:schemeClr val="tx1"/>
                          </a:solidFill>
                        </a:rPr>
                        <a:t>Address:                                        </a:t>
                      </a:r>
                    </a:p>
                    <a:p>
                      <a:r>
                        <a:rPr lang="en-US" sz="1500" b="0" u="none" dirty="0">
                          <a:solidFill>
                            <a:schemeClr val="tx1"/>
                          </a:solidFill>
                        </a:rPr>
                        <a:t>MedImpact Healthcare Systems    </a:t>
                      </a:r>
                    </a:p>
                    <a:p>
                      <a:r>
                        <a:rPr lang="en-US" sz="1500" b="0" u="none" dirty="0">
                          <a:solidFill>
                            <a:schemeClr val="tx1"/>
                          </a:solidFill>
                        </a:rPr>
                        <a:t>10181 Scripps Gateway Court</a:t>
                      </a:r>
                    </a:p>
                    <a:p>
                      <a:r>
                        <a:rPr lang="en-US" sz="1500" b="0" u="none" dirty="0">
                          <a:solidFill>
                            <a:schemeClr val="tx1"/>
                          </a:solidFill>
                        </a:rPr>
                        <a:t>San Diego, CA 92131</a:t>
                      </a:r>
                      <a:endParaRPr lang="en-US" sz="1500" b="0" u="none" kern="1200" dirty="0">
                        <a:solidFill>
                          <a:schemeClr val="tx1"/>
                        </a:solidFill>
                        <a:latin typeface="+mn-lt"/>
                        <a:ea typeface="+mn-ea"/>
                        <a:cs typeface="+mn-cs"/>
                      </a:endParaRPr>
                    </a:p>
                  </a:txBody>
                  <a:tcPr>
                    <a:noFill/>
                  </a:tcPr>
                </a:tc>
                <a:tc>
                  <a:txBody>
                    <a:bodyPr/>
                    <a:lstStyle/>
                    <a:p>
                      <a:r>
                        <a:rPr lang="en-US" sz="1500" u="none" dirty="0">
                          <a:solidFill>
                            <a:schemeClr val="tx1"/>
                          </a:solidFill>
                        </a:rPr>
                        <a:t>Fax Number: </a:t>
                      </a:r>
                    </a:p>
                    <a:p>
                      <a:r>
                        <a:rPr lang="en-US" sz="1500" b="0" u="none" dirty="0">
                          <a:solidFill>
                            <a:schemeClr val="tx1"/>
                          </a:solidFill>
                        </a:rPr>
                        <a:t>1-858-790-7100</a:t>
                      </a:r>
                    </a:p>
                    <a:p>
                      <a:endParaRPr lang="en-US" sz="700" b="0" u="none" dirty="0">
                        <a:solidFill>
                          <a:schemeClr val="tx1"/>
                        </a:solidFill>
                      </a:endParaRPr>
                    </a:p>
                    <a:p>
                      <a:r>
                        <a:rPr lang="en-US" sz="1500" b="1" u="none" dirty="0">
                          <a:solidFill>
                            <a:schemeClr val="tx1"/>
                          </a:solidFill>
                        </a:rPr>
                        <a:t>Expedited Appeal Fax:</a:t>
                      </a:r>
                    </a:p>
                    <a:p>
                      <a:r>
                        <a:rPr lang="en-US" sz="1500" b="0" u="none" dirty="0">
                          <a:solidFill>
                            <a:schemeClr val="tx1"/>
                          </a:solidFill>
                        </a:rPr>
                        <a:t>1-858-790-6060</a:t>
                      </a:r>
                    </a:p>
                  </a:txBody>
                  <a:tcPr>
                    <a:noFill/>
                  </a:tcPr>
                </a:tc>
                <a:extLst>
                  <a:ext uri="{0D108BD9-81ED-4DB2-BD59-A6C34878D82A}">
                    <a16:rowId xmlns:a16="http://schemas.microsoft.com/office/drawing/2014/main" val="3977812668"/>
                  </a:ext>
                </a:extLst>
              </a:tr>
            </a:tbl>
          </a:graphicData>
        </a:graphic>
      </p:graphicFrame>
      <p:pic>
        <p:nvPicPr>
          <p:cNvPr id="8" name="Picture 7" descr="A white container with a black lid&#10;&#10;Description automatically generated">
            <a:extLst>
              <a:ext uri="{FF2B5EF4-FFF2-40B4-BE49-F238E27FC236}">
                <a16:creationId xmlns:a16="http://schemas.microsoft.com/office/drawing/2014/main" id="{66798A39-5AAE-2F21-62E4-E00A422032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1201" y="2963906"/>
            <a:ext cx="2850579" cy="2850579"/>
          </a:xfrm>
          <a:prstGeom prst="rect">
            <a:avLst/>
          </a:prstGeom>
        </p:spPr>
      </p:pic>
    </p:spTree>
    <p:custDataLst>
      <p:tags r:id="rId1"/>
    </p:custDataLst>
    <p:extLst>
      <p:ext uri="{BB962C8B-B14F-4D97-AF65-F5344CB8AC3E}">
        <p14:creationId xmlns:p14="http://schemas.microsoft.com/office/powerpoint/2010/main" val="115318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15D4-8B21-A201-491C-5072F4454454}"/>
              </a:ext>
            </a:extLst>
          </p:cNvPr>
          <p:cNvSpPr>
            <a:spLocks noGrp="1"/>
          </p:cNvSpPr>
          <p:nvPr>
            <p:ph type="title"/>
          </p:nvPr>
        </p:nvSpPr>
        <p:spPr>
          <a:xfrm>
            <a:off x="1888005" y="314314"/>
            <a:ext cx="5049164" cy="484188"/>
          </a:xfrm>
        </p:spPr>
        <p:txBody>
          <a:bodyPr wrap="square" anchor="b">
            <a:normAutofit/>
          </a:bodyPr>
          <a:lstStyle/>
          <a:p>
            <a:pPr algn="ctr"/>
            <a:r>
              <a:rPr lang="en-US" dirty="0"/>
              <a:t>Medication Request Form</a:t>
            </a:r>
          </a:p>
        </p:txBody>
      </p:sp>
      <p:sp>
        <p:nvSpPr>
          <p:cNvPr id="4" name="Text Placeholder 3">
            <a:extLst>
              <a:ext uri="{FF2B5EF4-FFF2-40B4-BE49-F238E27FC236}">
                <a16:creationId xmlns:a16="http://schemas.microsoft.com/office/drawing/2014/main" id="{0DD24683-2A16-69F8-7C98-3E130A77D415}"/>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6C5AFD91-ED9E-73C6-856D-23E9A78C6E25}"/>
              </a:ext>
            </a:extLst>
          </p:cNvPr>
          <p:cNvSpPr>
            <a:spLocks noGrp="1"/>
          </p:cNvSpPr>
          <p:nvPr>
            <p:ph type="sldNum" sz="quarter" idx="22"/>
          </p:nvPr>
        </p:nvSpPr>
        <p:spPr/>
        <p:txBody>
          <a:bodyPr wrap="square" anchor="ctr">
            <a:normAutofit/>
          </a:bodyPr>
          <a:lstStyle/>
          <a:p>
            <a:pPr>
              <a:spcAft>
                <a:spcPts val="600"/>
              </a:spcAft>
              <a:defRPr/>
            </a:pPr>
            <a:fld id="{E765EA97-F14B-4AC2-9619-1C313BAEB50F}" type="slidenum">
              <a:rPr lang="en-US" altLang="en-US" smtClean="0"/>
              <a:pPr>
                <a:spcAft>
                  <a:spcPts val="600"/>
                </a:spcAft>
                <a:defRPr/>
              </a:pPr>
              <a:t>25</a:t>
            </a:fld>
            <a:endParaRPr lang="en-US" altLang="en-US"/>
          </a:p>
        </p:txBody>
      </p:sp>
      <p:graphicFrame>
        <p:nvGraphicFramePr>
          <p:cNvPr id="5" name="Table 5">
            <a:extLst>
              <a:ext uri="{FF2B5EF4-FFF2-40B4-BE49-F238E27FC236}">
                <a16:creationId xmlns:a16="http://schemas.microsoft.com/office/drawing/2014/main" id="{B4CD85CA-B475-0A2B-A3CB-1B0F2B17956F}"/>
              </a:ext>
            </a:extLst>
          </p:cNvPr>
          <p:cNvGraphicFramePr>
            <a:graphicFrameLocks noGrp="1"/>
          </p:cNvGraphicFramePr>
          <p:nvPr>
            <p:ph sz="quarter" idx="23"/>
            <p:extLst>
              <p:ext uri="{D42A27DB-BD31-4B8C-83A1-F6EECF244321}">
                <p14:modId xmlns:p14="http://schemas.microsoft.com/office/powerpoint/2010/main" val="2531632369"/>
              </p:ext>
            </p:extLst>
          </p:nvPr>
        </p:nvGraphicFramePr>
        <p:xfrm>
          <a:off x="262742" y="958245"/>
          <a:ext cx="11758613" cy="1286299"/>
        </p:xfrm>
        <a:graphic>
          <a:graphicData uri="http://schemas.openxmlformats.org/drawingml/2006/table">
            <a:tbl>
              <a:tblPr firstRow="1" bandRow="1">
                <a:tableStyleId>{5C22544A-7EE6-4342-B048-85BDC9FD1C3A}</a:tableStyleId>
              </a:tblPr>
              <a:tblGrid>
                <a:gridCol w="11758613">
                  <a:extLst>
                    <a:ext uri="{9D8B030D-6E8A-4147-A177-3AD203B41FA5}">
                      <a16:colId xmlns:a16="http://schemas.microsoft.com/office/drawing/2014/main" val="3906430864"/>
                    </a:ext>
                  </a:extLst>
                </a:gridCol>
              </a:tblGrid>
              <a:tr h="531548">
                <a:tc>
                  <a:txBody>
                    <a:bodyPr/>
                    <a:lstStyle/>
                    <a:p>
                      <a:r>
                        <a:rPr lang="en-US" sz="1800" b="1" dirty="0">
                          <a:solidFill>
                            <a:schemeClr val="tx1"/>
                          </a:solidFill>
                          <a:latin typeface="+mn-lt"/>
                        </a:rPr>
                        <a:t>NYRx, the Medicaid Pharmacy Program: </a:t>
                      </a:r>
                      <a:r>
                        <a:rPr lang="en-US" sz="1800" b="0" i="0" kern="1200" dirty="0">
                          <a:solidFill>
                            <a:schemeClr val="tx1"/>
                          </a:solidFill>
                          <a:effectLst/>
                          <a:latin typeface="+mn-lt"/>
                          <a:ea typeface="+mn-ea"/>
                          <a:cs typeface="+mn-cs"/>
                        </a:rPr>
                        <a:t>all Medicaid members enrolled in Mainstream Managed Care receive their prescription drugs through NYRx, which allows New York State to pay pharmacies directly for the drugs and supplies of Medicaid members. </a:t>
                      </a:r>
                      <a:endParaRPr lang="en-US" sz="1000" b="1" dirty="0">
                        <a:solidFill>
                          <a:schemeClr val="tx1"/>
                        </a:solidFill>
                        <a:latin typeface="+mn-lt"/>
                      </a:endParaRPr>
                    </a:p>
                  </a:txBody>
                  <a:tcPr>
                    <a:solidFill>
                      <a:schemeClr val="bg1"/>
                    </a:solidFill>
                  </a:tcPr>
                </a:tc>
                <a:extLst>
                  <a:ext uri="{0D108BD9-81ED-4DB2-BD59-A6C34878D82A}">
                    <a16:rowId xmlns:a16="http://schemas.microsoft.com/office/drawing/2014/main" val="2063104961"/>
                  </a:ext>
                </a:extLst>
              </a:tr>
              <a:tr h="371899">
                <a:tc>
                  <a:txBody>
                    <a:bodyPr/>
                    <a:lstStyle/>
                    <a:p>
                      <a:endParaRPr lang="en-US" sz="1800" dirty="0">
                        <a:solidFill>
                          <a:schemeClr val="tx1"/>
                        </a:solidFill>
                        <a:latin typeface="+mn-lt"/>
                      </a:endParaRPr>
                    </a:p>
                  </a:txBody>
                  <a:tcPr>
                    <a:solidFill>
                      <a:schemeClr val="bg1"/>
                    </a:solidFill>
                  </a:tcPr>
                </a:tc>
                <a:extLst>
                  <a:ext uri="{0D108BD9-81ED-4DB2-BD59-A6C34878D82A}">
                    <a16:rowId xmlns:a16="http://schemas.microsoft.com/office/drawing/2014/main" val="1393792216"/>
                  </a:ext>
                </a:extLst>
              </a:tr>
            </a:tbl>
          </a:graphicData>
        </a:graphic>
      </p:graphicFrame>
      <p:sp>
        <p:nvSpPr>
          <p:cNvPr id="9" name="Footer Placeholder 4">
            <a:extLst>
              <a:ext uri="{FF2B5EF4-FFF2-40B4-BE49-F238E27FC236}">
                <a16:creationId xmlns:a16="http://schemas.microsoft.com/office/drawing/2014/main" id="{370173F2-77CD-87D7-5E6B-79F579C4CFA8}"/>
              </a:ext>
            </a:extLst>
          </p:cNvPr>
          <p:cNvSpPr txBox="1">
            <a:spLocks/>
          </p:cNvSpPr>
          <p:nvPr/>
        </p:nvSpPr>
        <p:spPr>
          <a:xfrm>
            <a:off x="345281" y="6395713"/>
            <a:ext cx="2507456" cy="24480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739AB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2024 VNS Health. All rights reserved.</a:t>
            </a:r>
          </a:p>
        </p:txBody>
      </p:sp>
      <p:sp>
        <p:nvSpPr>
          <p:cNvPr id="3" name="TextBox 2">
            <a:extLst>
              <a:ext uri="{FF2B5EF4-FFF2-40B4-BE49-F238E27FC236}">
                <a16:creationId xmlns:a16="http://schemas.microsoft.com/office/drawing/2014/main" id="{FEADE008-3F9C-422A-C7B9-3E54B7A4652E}"/>
              </a:ext>
            </a:extLst>
          </p:cNvPr>
          <p:cNvSpPr txBox="1"/>
          <p:nvPr/>
        </p:nvSpPr>
        <p:spPr>
          <a:xfrm>
            <a:off x="269320" y="2085358"/>
            <a:ext cx="9979853" cy="2864314"/>
          </a:xfrm>
          <a:prstGeom prst="rect">
            <a:avLst/>
          </a:prstGeom>
          <a:noFill/>
        </p:spPr>
        <p:txBody>
          <a:bodyPr wrap="none" tIns="90000" bIns="90000" rtlCol="0">
            <a:normAutofit/>
          </a:bodyPr>
          <a:lstStyle/>
          <a:p>
            <a:r>
              <a:rPr lang="en-US" dirty="0">
                <a:latin typeface="+mn-lt"/>
                <a:hlinkClick r:id="rId3"/>
              </a:rPr>
              <a:t>NYS Medicaid Prior Authorization Request Forms For Prescriptions</a:t>
            </a:r>
            <a:endParaRPr lang="en-US" dirty="0">
              <a:latin typeface="+mn-lt"/>
            </a:endParaRPr>
          </a:p>
          <a:p>
            <a:endParaRPr lang="en-US" u="none" kern="1200" dirty="0">
              <a:solidFill>
                <a:schemeClr val="dk1"/>
              </a:solidFill>
              <a:effectLst/>
              <a:latin typeface="+mn-lt"/>
              <a:ea typeface="+mn-ea"/>
              <a:cs typeface="+mn-cs"/>
            </a:endParaRPr>
          </a:p>
          <a:p>
            <a:r>
              <a:rPr lang="en-US" u="none" kern="1200" dirty="0">
                <a:solidFill>
                  <a:schemeClr val="dk1"/>
                </a:solidFill>
                <a:effectLst/>
                <a:latin typeface="+mn-lt"/>
                <a:ea typeface="+mn-ea"/>
                <a:cs typeface="+mn-cs"/>
                <a:hlinkClick r:id="rId4"/>
              </a:rPr>
              <a:t>Standard PA form</a:t>
            </a:r>
            <a:endParaRPr lang="en-US" kern="1200" dirty="0">
              <a:solidFill>
                <a:schemeClr val="dk1"/>
              </a:solidFill>
              <a:effectLst/>
              <a:latin typeface="+mn-lt"/>
              <a:ea typeface="+mn-ea"/>
              <a:cs typeface="+mn-cs"/>
            </a:endParaRPr>
          </a:p>
          <a:p>
            <a:endParaRPr lang="en-US" kern="1200" dirty="0">
              <a:solidFill>
                <a:schemeClr val="dk1"/>
              </a:solidFill>
              <a:effectLst/>
              <a:latin typeface="+mn-lt"/>
              <a:ea typeface="+mn-ea"/>
              <a:cs typeface="+mn-cs"/>
            </a:endParaRPr>
          </a:p>
          <a:p>
            <a:r>
              <a:rPr lang="en-US" b="1" kern="1200" dirty="0">
                <a:solidFill>
                  <a:schemeClr val="dk1"/>
                </a:solidFill>
                <a:effectLst/>
                <a:latin typeface="+mn-lt"/>
                <a:ea typeface="+mn-ea"/>
                <a:cs typeface="+mn-cs"/>
              </a:rPr>
              <a:t>To request a PA:</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i="0" kern="1200" dirty="0">
                <a:solidFill>
                  <a:schemeClr val="dk1"/>
                </a:solidFill>
                <a:effectLst/>
                <a:latin typeface="+mn-lt"/>
                <a:ea typeface="+mn-ea"/>
                <a:cs typeface="+mn-cs"/>
              </a:rPr>
              <a:t>Call NYS Medicaid PA call center at </a:t>
            </a:r>
            <a:r>
              <a:rPr lang="en-US" b="1" i="0" kern="1200" dirty="0">
                <a:solidFill>
                  <a:schemeClr val="dk1"/>
                </a:solidFill>
                <a:effectLst/>
                <a:latin typeface="+mn-lt"/>
                <a:ea typeface="+mn-ea"/>
                <a:cs typeface="+mn-cs"/>
              </a:rPr>
              <a:t>(877) 309-9493 and select option “1” </a:t>
            </a:r>
            <a:r>
              <a:rPr lang="en-US" i="0" kern="1200" dirty="0">
                <a:solidFill>
                  <a:schemeClr val="dk1"/>
                </a:solidFill>
                <a:effectLst/>
                <a:latin typeface="+mn-lt"/>
                <a:ea typeface="+mn-ea"/>
                <a:cs typeface="+mn-cs"/>
              </a:rPr>
              <a:t>for the prescriber.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i="0" kern="1200" dirty="0">
                <a:solidFill>
                  <a:schemeClr val="dk1"/>
                </a:solidFill>
                <a:effectLst/>
                <a:latin typeface="+mn-lt"/>
                <a:ea typeface="+mn-ea"/>
                <a:cs typeface="+mn-cs"/>
              </a:rPr>
              <a:t>The call center is operational 24 hours a day, seven days per week.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b="0" i="0" kern="1200" dirty="0">
                <a:solidFill>
                  <a:schemeClr val="dk1"/>
                </a:solidFill>
                <a:effectLst/>
                <a:latin typeface="+mn-lt"/>
                <a:ea typeface="+mn-ea"/>
                <a:cs typeface="+mn-cs"/>
              </a:rPr>
              <a:t>Completed PA forms can be faxed to NYS Medicaid at </a:t>
            </a:r>
            <a:r>
              <a:rPr lang="en-US" b="1" i="0" kern="1200" dirty="0">
                <a:solidFill>
                  <a:schemeClr val="dk1"/>
                </a:solidFill>
                <a:effectLst/>
                <a:latin typeface="+mn-lt"/>
                <a:ea typeface="+mn-ea"/>
                <a:cs typeface="+mn-cs"/>
              </a:rPr>
              <a:t>(800) 268-2990.</a:t>
            </a:r>
            <a:r>
              <a:rPr lang="en-US" b="0" i="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kern="1200" dirty="0">
                <a:solidFill>
                  <a:schemeClr val="dk1"/>
                </a:solidFill>
                <a:effectLst/>
                <a:latin typeface="+mn-lt"/>
                <a:ea typeface="+mn-ea"/>
                <a:cs typeface="+mn-cs"/>
              </a:rPr>
              <a:t>      Fax requests may take up to 24 hours to process. </a:t>
            </a:r>
            <a:endParaRPr lang="en-US" dirty="0">
              <a:solidFill>
                <a:schemeClr val="tx1"/>
              </a:solidFill>
              <a:latin typeface="+mn-lt"/>
            </a:endParaRPr>
          </a:p>
          <a:p>
            <a:pPr algn="l"/>
            <a:endParaRPr lang="en-US" sz="1200" dirty="0" err="1"/>
          </a:p>
        </p:txBody>
      </p:sp>
    </p:spTree>
    <p:extLst>
      <p:ext uri="{BB962C8B-B14F-4D97-AF65-F5344CB8AC3E}">
        <p14:creationId xmlns:p14="http://schemas.microsoft.com/office/powerpoint/2010/main" val="102729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dirty="0"/>
              <a:t>Transportation</a:t>
            </a:r>
            <a:endParaRPr lang="en-US"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4" name="Table 6">
            <a:extLst>
              <a:ext uri="{FF2B5EF4-FFF2-40B4-BE49-F238E27FC236}">
                <a16:creationId xmlns:a16="http://schemas.microsoft.com/office/drawing/2014/main" id="{A061FBFE-9D06-8491-6AA3-34FBE2A57D31}"/>
              </a:ext>
            </a:extLst>
          </p:cNvPr>
          <p:cNvGraphicFramePr>
            <a:graphicFrameLocks noGrp="1"/>
          </p:cNvGraphicFramePr>
          <p:nvPr>
            <p:extLst>
              <p:ext uri="{D42A27DB-BD31-4B8C-83A1-F6EECF244321}">
                <p14:modId xmlns:p14="http://schemas.microsoft.com/office/powerpoint/2010/main" val="2014622493"/>
              </p:ext>
            </p:extLst>
          </p:nvPr>
        </p:nvGraphicFramePr>
        <p:xfrm>
          <a:off x="289450" y="990302"/>
          <a:ext cx="11295746" cy="4747260"/>
        </p:xfrm>
        <a:graphic>
          <a:graphicData uri="http://schemas.openxmlformats.org/drawingml/2006/table">
            <a:tbl>
              <a:tblPr firstRow="1" bandRow="1">
                <a:tableStyleId>{5C22544A-7EE6-4342-B048-85BDC9FD1C3A}</a:tableStyleId>
              </a:tblPr>
              <a:tblGrid>
                <a:gridCol w="11295746">
                  <a:extLst>
                    <a:ext uri="{9D8B030D-6E8A-4147-A177-3AD203B41FA5}">
                      <a16:colId xmlns:a16="http://schemas.microsoft.com/office/drawing/2014/main" val="122939173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VNS Health EasyCare (HMO) and EasyCare Plus (HMO D-SNP)</a:t>
                      </a: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hlinkClick r:id="rId4"/>
                        </a:rPr>
                        <a:t>ModivCare</a:t>
                      </a:r>
                      <a:r>
                        <a:rPr lang="en-US" sz="1400" b="1" dirty="0">
                          <a:solidFill>
                            <a:schemeClr val="tx1"/>
                          </a:solidFill>
                        </a:rPr>
                        <a:t> </a:t>
                      </a:r>
                      <a:r>
                        <a:rPr lang="en-US" sz="1400" b="0" dirty="0">
                          <a:solidFill>
                            <a:schemeClr val="tx1"/>
                          </a:solidFill>
                        </a:rPr>
                        <a:t>Tel: 1-866-428-2351</a:t>
                      </a:r>
                      <a:endParaRPr lang="en-US" sz="105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If possible, please have the following information ready: Date of the trip, pick-up time, medical office full street address, telephone number, and any special needs (ex., wheelchair). Member must arrange trip at least two days before appointment. Can book 30 days ahead of appointment. </a:t>
                      </a:r>
                    </a:p>
                    <a:p>
                      <a:endParaRPr lang="en-US" sz="1050" dirty="0"/>
                    </a:p>
                    <a:p>
                      <a:r>
                        <a:rPr lang="en-US" sz="1400" b="1" u="none" dirty="0">
                          <a:solidFill>
                            <a:schemeClr val="tx1"/>
                          </a:solidFill>
                        </a:rPr>
                        <a:t>VNS Health Total (HMO D-SNP) </a:t>
                      </a:r>
                    </a:p>
                    <a:p>
                      <a:r>
                        <a:rPr lang="en-US" sz="1400" b="0" dirty="0">
                          <a:solidFill>
                            <a:schemeClr val="tx1"/>
                          </a:solidFill>
                        </a:rPr>
                        <a:t>For </a:t>
                      </a:r>
                      <a:r>
                        <a:rPr lang="en-US" sz="1400" b="1" u="none" dirty="0">
                          <a:solidFill>
                            <a:srgbClr val="0070C0"/>
                          </a:solidFill>
                        </a:rPr>
                        <a:t>non-emergency transportation by ambulance </a:t>
                      </a:r>
                      <a:r>
                        <a:rPr lang="en-US" sz="1400" b="0" dirty="0">
                          <a:solidFill>
                            <a:schemeClr val="tx1"/>
                          </a:solidFill>
                        </a:rPr>
                        <a:t>because of a medical condition, please call </a:t>
                      </a:r>
                      <a:r>
                        <a:rPr lang="en-US" sz="1400" b="1" dirty="0">
                          <a:solidFill>
                            <a:srgbClr val="0070C0"/>
                          </a:solidFill>
                        </a:rPr>
                        <a:t>ModivCare</a:t>
                      </a:r>
                      <a:r>
                        <a:rPr lang="en-US" sz="1400" b="0" dirty="0">
                          <a:solidFill>
                            <a:schemeClr val="tx1"/>
                          </a:solidFill>
                        </a:rPr>
                        <a:t> Tel: 1-877-718-4220 (TTY: 711), 7 days a week, 8 am–8 pm.</a:t>
                      </a:r>
                    </a:p>
                    <a:p>
                      <a:endParaRPr lang="en-US" sz="500" b="0" dirty="0">
                        <a:solidFill>
                          <a:schemeClr val="tx1"/>
                        </a:solidFill>
                      </a:endParaRPr>
                    </a:p>
                    <a:p>
                      <a:endParaRPr lang="en-US" sz="500" b="1" dirty="0">
                        <a:solidFill>
                          <a:schemeClr val="tx1"/>
                        </a:solidFill>
                      </a:endParaRPr>
                    </a:p>
                    <a:p>
                      <a:r>
                        <a:rPr lang="en-US" sz="1400" b="0" dirty="0">
                          <a:solidFill>
                            <a:schemeClr val="tx1"/>
                          </a:solidFill>
                        </a:rPr>
                        <a:t>For non-emergency medical transportation, member or provider must contact the Statewide Transportation Broker, </a:t>
                      </a:r>
                      <a:r>
                        <a:rPr lang="en-US" sz="1400" b="1" dirty="0">
                          <a:solidFill>
                            <a:srgbClr val="0070C0"/>
                          </a:solidFill>
                        </a:rPr>
                        <a:t>Medical Answering Services (MAS):</a:t>
                      </a:r>
                      <a:endParaRPr lang="en-US" sz="1050" b="1" dirty="0">
                        <a:solidFill>
                          <a:srgbClr val="0070C0"/>
                        </a:solidFill>
                      </a:endParaRPr>
                    </a:p>
                    <a:p>
                      <a:r>
                        <a:rPr lang="en-US" sz="1400" b="1" dirty="0">
                          <a:solidFill>
                            <a:schemeClr val="tx1"/>
                          </a:solidFill>
                          <a:hlinkClick r:id="rId5"/>
                        </a:rPr>
                        <a:t>Online </a:t>
                      </a:r>
                      <a:endParaRPr lang="en-US" sz="1400" b="1" dirty="0">
                        <a:solidFill>
                          <a:schemeClr val="tx1"/>
                        </a:solidFill>
                      </a:endParaRPr>
                    </a:p>
                    <a:p>
                      <a:r>
                        <a:rPr lang="en-US" sz="1400" b="1" dirty="0">
                          <a:solidFill>
                            <a:schemeClr val="tx1"/>
                          </a:solidFill>
                        </a:rPr>
                        <a:t>Call </a:t>
                      </a:r>
                      <a:r>
                        <a:rPr lang="en-US" sz="1400" b="0" dirty="0">
                          <a:solidFill>
                            <a:schemeClr val="tx1"/>
                          </a:solidFill>
                        </a:rPr>
                        <a:t>Monday–Friday 7am to 6pm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(New York City, Long Island, Westchester, and Putnam counties) – 1-844-666-6270</a:t>
                      </a:r>
                    </a:p>
                    <a:p>
                      <a:r>
                        <a:rPr lang="en-US" sz="1400" b="0" dirty="0">
                          <a:solidFill>
                            <a:schemeClr val="tx1"/>
                          </a:solidFill>
                        </a:rPr>
                        <a:t>(Upstate) – 1-866-932-7740 </a:t>
                      </a:r>
                    </a:p>
                    <a:p>
                      <a:endParaRPr lang="en-US" sz="1050" b="0" dirty="0">
                        <a:solidFill>
                          <a:schemeClr val="tx1"/>
                        </a:solidFill>
                      </a:endParaRPr>
                    </a:p>
                    <a:p>
                      <a:r>
                        <a:rPr lang="en-US" sz="1400" b="0" dirty="0">
                          <a:solidFill>
                            <a:schemeClr val="tx1"/>
                          </a:solidFill>
                        </a:rPr>
                        <a:t>Transportation requirements: </a:t>
                      </a:r>
                    </a:p>
                    <a:p>
                      <a:pPr marL="171450" indent="-171450">
                        <a:buFont typeface="Arial" panose="020B0604020202020204" pitchFamily="34" charset="0"/>
                        <a:buChar char="•"/>
                      </a:pPr>
                      <a:r>
                        <a:rPr lang="en-US" sz="1400" b="0" dirty="0">
                          <a:solidFill>
                            <a:schemeClr val="tx1"/>
                          </a:solidFill>
                        </a:rPr>
                        <a:t>Scheduled three days prior </a:t>
                      </a:r>
                    </a:p>
                    <a:p>
                      <a:pPr marL="171450" indent="-171450">
                        <a:buFont typeface="Arial" panose="020B0604020202020204" pitchFamily="34" charset="0"/>
                        <a:buChar char="•"/>
                      </a:pPr>
                      <a:r>
                        <a:rPr lang="en-US" sz="1400" b="0" dirty="0">
                          <a:solidFill>
                            <a:schemeClr val="tx1"/>
                          </a:solidFill>
                        </a:rPr>
                        <a:t>Provide appointment date, time, address, provider’s name, Medicaid ID number, any special needs </a:t>
                      </a:r>
                    </a:p>
                    <a:p>
                      <a:endParaRPr lang="en-US" sz="1050" b="0" dirty="0">
                        <a:solidFill>
                          <a:schemeClr val="tx1"/>
                        </a:solidFill>
                      </a:endParaRPr>
                    </a:p>
                    <a:p>
                      <a:r>
                        <a:rPr lang="en-US" sz="1400" b="0" dirty="0">
                          <a:solidFill>
                            <a:schemeClr val="tx1"/>
                          </a:solidFill>
                        </a:rPr>
                        <a:t>For more information, visit the New York State Department of Health </a:t>
                      </a:r>
                      <a:r>
                        <a:rPr lang="en-US" sz="1400" b="0" dirty="0">
                          <a:solidFill>
                            <a:schemeClr val="tx1"/>
                          </a:solidFill>
                          <a:hlinkClick r:id="rId6"/>
                        </a:rPr>
                        <a:t>Transportation page</a:t>
                      </a:r>
                      <a:endParaRPr lang="en-US" sz="1400" b="1" dirty="0">
                        <a:solidFill>
                          <a:srgbClr val="0070C0"/>
                        </a:solidFill>
                      </a:endParaRPr>
                    </a:p>
                    <a:p>
                      <a:endParaRPr lang="en-US" sz="1200" dirty="0"/>
                    </a:p>
                  </a:txBody>
                  <a:tcPr>
                    <a:solidFill>
                      <a:schemeClr val="bg1"/>
                    </a:solidFill>
                  </a:tcPr>
                </a:tc>
                <a:extLst>
                  <a:ext uri="{0D108BD9-81ED-4DB2-BD59-A6C34878D82A}">
                    <a16:rowId xmlns:a16="http://schemas.microsoft.com/office/drawing/2014/main" val="2361371454"/>
                  </a:ext>
                </a:extLst>
              </a:tr>
            </a:tbl>
          </a:graphicData>
        </a:graphic>
      </p:graphicFrame>
      <p:sp>
        <p:nvSpPr>
          <p:cNvPr id="7" name="Footer Placeholder 4">
            <a:extLst>
              <a:ext uri="{FF2B5EF4-FFF2-40B4-BE49-F238E27FC236}">
                <a16:creationId xmlns:a16="http://schemas.microsoft.com/office/drawing/2014/main" id="{52454B03-9936-FA5C-F75D-8EF87018CFB5}"/>
              </a:ext>
            </a:extLst>
          </p:cNvPr>
          <p:cNvSpPr txBox="1">
            <a:spLocks/>
          </p:cNvSpPr>
          <p:nvPr/>
        </p:nvSpPr>
        <p:spPr>
          <a:xfrm>
            <a:off x="345281" y="6395713"/>
            <a:ext cx="2507456" cy="244800"/>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739AB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Copyright 2024 VNS Health. All rights reserved.</a:t>
            </a:r>
          </a:p>
        </p:txBody>
      </p:sp>
      <p:pic>
        <p:nvPicPr>
          <p:cNvPr id="5" name="Picture 4" descr="A blue and white van&#10;&#10;Description automatically generated">
            <a:extLst>
              <a:ext uri="{FF2B5EF4-FFF2-40B4-BE49-F238E27FC236}">
                <a16:creationId xmlns:a16="http://schemas.microsoft.com/office/drawing/2014/main" id="{18156EC9-78AA-1D22-1952-51800950FF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9228" y="3596858"/>
            <a:ext cx="2844422" cy="2844422"/>
          </a:xfrm>
          <a:prstGeom prst="rect">
            <a:avLst/>
          </a:prstGeom>
        </p:spPr>
      </p:pic>
    </p:spTree>
    <p:custDataLst>
      <p:tags r:id="rId1"/>
    </p:custDataLst>
    <p:extLst>
      <p:ext uri="{BB962C8B-B14F-4D97-AF65-F5344CB8AC3E}">
        <p14:creationId xmlns:p14="http://schemas.microsoft.com/office/powerpoint/2010/main" val="188742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Dental - HealthPlex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362230343"/>
              </p:ext>
            </p:extLst>
          </p:nvPr>
        </p:nvGraphicFramePr>
        <p:xfrm>
          <a:off x="260140" y="855000"/>
          <a:ext cx="11586579" cy="4785360"/>
        </p:xfrm>
        <a:graphic>
          <a:graphicData uri="http://schemas.openxmlformats.org/drawingml/2006/table">
            <a:tbl>
              <a:tblPr firstRow="1" bandRow="1">
                <a:tableStyleId>{5C22544A-7EE6-4342-B048-85BDC9FD1C3A}</a:tableStyleId>
              </a:tblPr>
              <a:tblGrid>
                <a:gridCol w="11586579">
                  <a:extLst>
                    <a:ext uri="{9D8B030D-6E8A-4147-A177-3AD203B41FA5}">
                      <a16:colId xmlns:a16="http://schemas.microsoft.com/office/drawing/2014/main" val="1271845275"/>
                    </a:ext>
                  </a:extLst>
                </a:gridCol>
              </a:tblGrid>
              <a:tr h="4663421">
                <a:tc>
                  <a:txBody>
                    <a:bodyPr/>
                    <a:lstStyle/>
                    <a:p>
                      <a:r>
                        <a:rPr lang="en-US" sz="1600" b="0" dirty="0">
                          <a:solidFill>
                            <a:schemeClr val="tx1"/>
                          </a:solidFill>
                        </a:rPr>
                        <a:t>Healthplex is delegated to manage appeals, claims processing and payment, credentialing and recredentialing, network development and management, and utilization management. All dentists will receive a Healthplex provider manual and the appropriate forms when they contract with Healthplex.</a:t>
                      </a:r>
                    </a:p>
                    <a:p>
                      <a:endParaRPr lang="en-US" sz="5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HealthPlex</a:t>
                      </a:r>
                      <a:r>
                        <a:rPr lang="en-US" sz="1600" b="0" dirty="0">
                          <a:solidFill>
                            <a:schemeClr val="tx1"/>
                          </a:solidFill>
                        </a:rPr>
                        <a:t> </a:t>
                      </a:r>
                      <a:r>
                        <a:rPr lang="en-US" sz="1600" b="1" dirty="0">
                          <a:solidFill>
                            <a:schemeClr val="tx1"/>
                          </a:solidFill>
                        </a:rPr>
                        <a:t>provider line</a:t>
                      </a:r>
                      <a:r>
                        <a:rPr lang="en-US" sz="1600" b="0" dirty="0">
                          <a:solidFill>
                            <a:schemeClr val="tx1"/>
                          </a:solidFill>
                        </a:rPr>
                        <a:t>: 1-888-468-2183                    </a:t>
                      </a:r>
                      <a:r>
                        <a:rPr lang="en-US" sz="1600" b="1" dirty="0">
                          <a:solidFill>
                            <a:schemeClr val="tx1"/>
                          </a:solidFill>
                        </a:rPr>
                        <a:t>Email: </a:t>
                      </a:r>
                      <a:r>
                        <a:rPr lang="en-US" sz="1600" b="0" dirty="0">
                          <a:solidFill>
                            <a:schemeClr val="tx1"/>
                          </a:solidFill>
                          <a:hlinkClick r:id="rId4"/>
                        </a:rPr>
                        <a:t>info@Healthplex.com</a:t>
                      </a:r>
                      <a:r>
                        <a:rPr lang="en-US" sz="1600" b="0" dirty="0">
                          <a:solidFill>
                            <a:schemeClr val="tx1"/>
                          </a:solidFill>
                        </a:rPr>
                        <a:t> </a:t>
                      </a:r>
                    </a:p>
                    <a:p>
                      <a:endParaRPr lang="en-US" sz="500" b="0" dirty="0">
                        <a:solidFill>
                          <a:schemeClr val="tx1"/>
                        </a:solidFill>
                        <a:hlinkClick r:id="rId5"/>
                      </a:endParaRPr>
                    </a:p>
                    <a:p>
                      <a:r>
                        <a:rPr lang="en-US" sz="1600" b="1" u="none" dirty="0">
                          <a:solidFill>
                            <a:schemeClr val="tx1"/>
                          </a:solidFill>
                          <a:hlinkClick r:id="rId5"/>
                        </a:rPr>
                        <a:t>HealthPlex Portal</a:t>
                      </a:r>
                      <a:endParaRPr lang="en-US" sz="1600" b="1" u="none" dirty="0">
                        <a:solidFill>
                          <a:schemeClr val="tx1"/>
                        </a:solidFill>
                      </a:endParaRPr>
                    </a:p>
                    <a:p>
                      <a:endParaRPr lang="en-US" sz="500" dirty="0">
                        <a:solidFill>
                          <a:schemeClr val="tx1"/>
                        </a:solidFill>
                      </a:endParaRPr>
                    </a:p>
                    <a:p>
                      <a:r>
                        <a:rPr lang="en-US" sz="1600" b="0" dirty="0">
                          <a:solidFill>
                            <a:schemeClr val="tx1"/>
                          </a:solidFill>
                        </a:rPr>
                        <a:t>Members must identify themselves as VNS Health members and bring their Healthplex card.</a:t>
                      </a:r>
                    </a:p>
                    <a:p>
                      <a:endParaRPr lang="en-US" sz="500" b="0" dirty="0">
                        <a:solidFill>
                          <a:schemeClr val="tx1"/>
                        </a:solidFill>
                      </a:endParaRPr>
                    </a:p>
                    <a:p>
                      <a:r>
                        <a:rPr lang="en-US" sz="1600" b="1" u="none" dirty="0">
                          <a:solidFill>
                            <a:schemeClr val="tx1"/>
                          </a:solidFill>
                        </a:rPr>
                        <a:t>If asked for ID number, please use this list to select associated number:</a:t>
                      </a:r>
                    </a:p>
                    <a:p>
                      <a:r>
                        <a:rPr lang="en-US" sz="1600" b="0" dirty="0">
                          <a:solidFill>
                            <a:schemeClr val="tx1"/>
                          </a:solidFill>
                        </a:rPr>
                        <a:t>EasyCare: ID D0032069</a:t>
                      </a:r>
                    </a:p>
                    <a:p>
                      <a:r>
                        <a:rPr lang="en-US" sz="1600" b="0" dirty="0">
                          <a:solidFill>
                            <a:schemeClr val="tx1"/>
                          </a:solidFill>
                        </a:rPr>
                        <a:t>EasyCare Plus: ID D0032068</a:t>
                      </a:r>
                    </a:p>
                    <a:p>
                      <a:r>
                        <a:rPr lang="en-US" sz="1600" b="0" dirty="0">
                          <a:solidFill>
                            <a:schemeClr val="tx1"/>
                          </a:solidFill>
                        </a:rPr>
                        <a:t>MLTC downstate: ID D0032066</a:t>
                      </a:r>
                    </a:p>
                    <a:p>
                      <a:r>
                        <a:rPr lang="en-US" sz="1600" b="0" dirty="0">
                          <a:solidFill>
                            <a:schemeClr val="tx1"/>
                          </a:solidFill>
                        </a:rPr>
                        <a:t>MLTC upstate: ID D0032066</a:t>
                      </a:r>
                    </a:p>
                    <a:p>
                      <a:r>
                        <a:rPr lang="en-US" sz="1600" b="0" dirty="0">
                          <a:solidFill>
                            <a:schemeClr val="tx1"/>
                          </a:solidFill>
                        </a:rPr>
                        <a:t>TOTAL: ID D0032067</a:t>
                      </a:r>
                    </a:p>
                    <a:p>
                      <a:r>
                        <a:rPr lang="en-US" sz="1600" b="0" dirty="0">
                          <a:solidFill>
                            <a:schemeClr val="tx1"/>
                          </a:solidFill>
                        </a:rPr>
                        <a:t>SH-HARP adult: ID D0037618</a:t>
                      </a:r>
                    </a:p>
                    <a:p>
                      <a:r>
                        <a:rPr lang="en-US" sz="1600" b="0" dirty="0">
                          <a:solidFill>
                            <a:schemeClr val="tx1"/>
                          </a:solidFill>
                        </a:rPr>
                        <a:t>SH-HARP children: ID D0037618</a:t>
                      </a:r>
                    </a:p>
                    <a:p>
                      <a:r>
                        <a:rPr lang="en-US" sz="1600" b="0" dirty="0">
                          <a:solidFill>
                            <a:schemeClr val="tx1"/>
                          </a:solidFill>
                        </a:rPr>
                        <a:t>LTSS adult: ID D0032065</a:t>
                      </a:r>
                    </a:p>
                    <a:p>
                      <a:r>
                        <a:rPr lang="en-US" sz="1600" b="0" dirty="0">
                          <a:solidFill>
                            <a:schemeClr val="tx1"/>
                          </a:solidFill>
                        </a:rPr>
                        <a:t>LTSS children: ID D0032065</a:t>
                      </a:r>
                    </a:p>
                    <a:p>
                      <a:r>
                        <a:rPr lang="en-US" sz="1600" b="0" dirty="0">
                          <a:solidFill>
                            <a:schemeClr val="tx1"/>
                          </a:solidFill>
                        </a:rPr>
                        <a:t>Medicaid adult SNP: ID D0032065</a:t>
                      </a:r>
                    </a:p>
                    <a:p>
                      <a:r>
                        <a:rPr lang="en-US" sz="1600" b="0" dirty="0">
                          <a:solidFill>
                            <a:schemeClr val="tx1"/>
                          </a:solidFill>
                        </a:rPr>
                        <a:t>Medicaid children SNP: ID D0032065</a:t>
                      </a:r>
                    </a:p>
                  </a:txBody>
                  <a:tcPr>
                    <a:noFill/>
                  </a:tcPr>
                </a:tc>
                <a:extLst>
                  <a:ext uri="{0D108BD9-81ED-4DB2-BD59-A6C34878D82A}">
                    <a16:rowId xmlns:a16="http://schemas.microsoft.com/office/drawing/2014/main" val="3064228252"/>
                  </a:ext>
                </a:extLst>
              </a:tr>
            </a:tbl>
          </a:graphicData>
        </a:graphic>
      </p:graphicFrame>
      <p:pic>
        <p:nvPicPr>
          <p:cNvPr id="8" name="Picture 7" descr="A white tooth with a pink mark&#10;&#10;Description automatically generated">
            <a:extLst>
              <a:ext uri="{FF2B5EF4-FFF2-40B4-BE49-F238E27FC236}">
                <a16:creationId xmlns:a16="http://schemas.microsoft.com/office/drawing/2014/main" id="{81D5A88D-0CA9-0629-4120-70A34EA53A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2969" y="3133039"/>
            <a:ext cx="2381250" cy="2381250"/>
          </a:xfrm>
          <a:prstGeom prst="rect">
            <a:avLst/>
          </a:prstGeom>
        </p:spPr>
      </p:pic>
    </p:spTree>
    <p:custDataLst>
      <p:tags r:id="rId1"/>
    </p:custDataLst>
    <p:extLst>
      <p:ext uri="{BB962C8B-B14F-4D97-AF65-F5344CB8AC3E}">
        <p14:creationId xmlns:p14="http://schemas.microsoft.com/office/powerpoint/2010/main" val="61184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1983921" y="288000"/>
            <a:ext cx="9642022" cy="484188"/>
          </a:xfrm>
        </p:spPr>
        <p:txBody>
          <a:bodyPr>
            <a:normAutofit/>
          </a:bodyPr>
          <a:lstStyle/>
          <a:p>
            <a:r>
              <a:rPr lang="en-US" dirty="0"/>
              <a:t>Carelon Behavioral Health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856596626"/>
              </p:ext>
            </p:extLst>
          </p:nvPr>
        </p:nvGraphicFramePr>
        <p:xfrm>
          <a:off x="435243" y="954905"/>
          <a:ext cx="11518863" cy="4623655"/>
        </p:xfrm>
        <a:graphic>
          <a:graphicData uri="http://schemas.openxmlformats.org/drawingml/2006/table">
            <a:tbl>
              <a:tblPr firstRow="1" bandRow="1">
                <a:tableStyleId>{5C22544A-7EE6-4342-B048-85BDC9FD1C3A}</a:tableStyleId>
              </a:tblPr>
              <a:tblGrid>
                <a:gridCol w="11518863">
                  <a:extLst>
                    <a:ext uri="{9D8B030D-6E8A-4147-A177-3AD203B41FA5}">
                      <a16:colId xmlns:a16="http://schemas.microsoft.com/office/drawing/2014/main" val="1271845275"/>
                    </a:ext>
                  </a:extLst>
                </a:gridCol>
              </a:tblGrid>
              <a:tr h="4623655">
                <a:tc>
                  <a:txBody>
                    <a:bodyPr/>
                    <a:lstStyle/>
                    <a:p>
                      <a:r>
                        <a:rPr lang="en-US" b="0" dirty="0">
                          <a:solidFill>
                            <a:schemeClr val="tx1"/>
                          </a:solidFill>
                        </a:rPr>
                        <a:t>Carelon Behavioral Health has been delegated to manage the following services: appeals, claims processing and payment, credentialing and recredentialing, customer service, network development and management, and utilization management.</a:t>
                      </a:r>
                    </a:p>
                    <a:p>
                      <a:endParaRPr lang="en-US" sz="1000" b="1" dirty="0">
                        <a:solidFill>
                          <a:schemeClr val="tx1"/>
                        </a:solidFill>
                      </a:endParaRPr>
                    </a:p>
                    <a:p>
                      <a:r>
                        <a:rPr lang="en-US" b="1" dirty="0">
                          <a:solidFill>
                            <a:schemeClr val="tx1"/>
                          </a:solidFill>
                        </a:rPr>
                        <a:t>Products: </a:t>
                      </a:r>
                      <a:r>
                        <a:rPr lang="en-US" sz="1800" b="0" u="none" dirty="0">
                          <a:solidFill>
                            <a:schemeClr val="tx1"/>
                          </a:solidFill>
                        </a:rPr>
                        <a:t>VNS Health </a:t>
                      </a:r>
                      <a:r>
                        <a:rPr lang="en-US" b="0" dirty="0">
                          <a:solidFill>
                            <a:schemeClr val="tx1"/>
                          </a:solidFill>
                        </a:rPr>
                        <a:t>EasyCare (HMO), EasyCare Plus (HMO D-SNP), Total (HMO D-SNP), and </a:t>
                      </a:r>
                    </a:p>
                    <a:p>
                      <a:r>
                        <a:rPr lang="en-US" sz="1800" b="0" i="0" kern="1200" dirty="0">
                          <a:solidFill>
                            <a:schemeClr val="tx1"/>
                          </a:solidFill>
                          <a:effectLst/>
                          <a:latin typeface="+mn-lt"/>
                          <a:ea typeface="+mn-ea"/>
                          <a:cs typeface="+mn-cs"/>
                        </a:rPr>
                        <a:t>SelectHealth from </a:t>
                      </a:r>
                      <a:r>
                        <a:rPr lang="en-US" sz="1800" b="0" u="none" dirty="0">
                          <a:solidFill>
                            <a:schemeClr val="tx1"/>
                          </a:solidFill>
                        </a:rPr>
                        <a:t>VNS Health </a:t>
                      </a:r>
                      <a:endParaRPr lang="en-US" b="0" dirty="0">
                        <a:solidFill>
                          <a:schemeClr val="tx1"/>
                        </a:solidFill>
                      </a:endParaRPr>
                    </a:p>
                    <a:p>
                      <a:endParaRPr lang="en-US" sz="1000" dirty="0">
                        <a:solidFill>
                          <a:schemeClr val="tx1"/>
                        </a:solidFill>
                      </a:endParaRPr>
                    </a:p>
                    <a:p>
                      <a:r>
                        <a:rPr lang="en-US" b="1" dirty="0">
                          <a:solidFill>
                            <a:schemeClr val="tx1"/>
                          </a:solidFill>
                        </a:rPr>
                        <a:t>Carelon Behavioral Health</a:t>
                      </a:r>
                      <a:r>
                        <a:rPr lang="en-US" b="0" dirty="0">
                          <a:solidFill>
                            <a:schemeClr val="tx1"/>
                          </a:solidFill>
                        </a:rPr>
                        <a:t>: 1-800-397-1630</a:t>
                      </a:r>
                    </a:p>
                    <a:p>
                      <a:endParaRPr lang="en-US" sz="1000" b="0" dirty="0">
                        <a:solidFill>
                          <a:schemeClr val="tx1"/>
                        </a:solidFill>
                      </a:endParaRPr>
                    </a:p>
                    <a:p>
                      <a:r>
                        <a:rPr lang="en-US" sz="1800" b="1" u="none" dirty="0">
                          <a:solidFill>
                            <a:schemeClr val="tx1"/>
                          </a:solidFill>
                          <a:hlinkClick r:id="rId4"/>
                        </a:rPr>
                        <a:t>Carelon portal</a:t>
                      </a:r>
                      <a:endParaRPr lang="en-US" b="0" dirty="0">
                        <a:solidFill>
                          <a:schemeClr val="tx1"/>
                        </a:solidFill>
                      </a:endParaRPr>
                    </a:p>
                    <a:p>
                      <a:endParaRPr lang="en-US" sz="1000" b="0" dirty="0">
                        <a:solidFill>
                          <a:schemeClr val="tx1"/>
                        </a:solidFill>
                      </a:endParaRPr>
                    </a:p>
                    <a:p>
                      <a:r>
                        <a:rPr lang="en-US" sz="1800" b="1" u="none" dirty="0">
                          <a:solidFill>
                            <a:schemeClr val="tx1"/>
                          </a:solidFill>
                          <a:hlinkClick r:id="rId5"/>
                        </a:rPr>
                        <a:t>Outpatient review form—adult day treatment</a:t>
                      </a:r>
                      <a:endParaRPr lang="en-US" sz="1800" b="1" u="none" dirty="0">
                        <a:solidFill>
                          <a:schemeClr val="tx1"/>
                        </a:solidFill>
                      </a:endParaRPr>
                    </a:p>
                    <a:p>
                      <a:endParaRPr lang="en-US" sz="1000" b="0" dirty="0">
                        <a:solidFill>
                          <a:schemeClr val="tx1"/>
                        </a:solidFill>
                      </a:endParaRPr>
                    </a:p>
                    <a:p>
                      <a:r>
                        <a:rPr lang="en-US" sz="1800" b="1" dirty="0">
                          <a:solidFill>
                            <a:schemeClr val="tx1"/>
                          </a:solidFill>
                        </a:rPr>
                        <a:t>Completed form fax: </a:t>
                      </a:r>
                      <a:r>
                        <a:rPr lang="en-US" sz="1800" b="0" dirty="0">
                          <a:solidFill>
                            <a:schemeClr val="tx1"/>
                          </a:solidFill>
                        </a:rPr>
                        <a:t>1-800-441-2281 or 1-781-994-7634</a:t>
                      </a:r>
                    </a:p>
                    <a:p>
                      <a:endParaRPr lang="en-US" sz="18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6732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Superior Vision by VersantHealth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248446433"/>
              </p:ext>
            </p:extLst>
          </p:nvPr>
        </p:nvGraphicFramePr>
        <p:xfrm>
          <a:off x="664234" y="971233"/>
          <a:ext cx="11323705" cy="4623655"/>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4623655">
                <a:tc>
                  <a:txBody>
                    <a:bodyPr/>
                    <a:lstStyle/>
                    <a:p>
                      <a:r>
                        <a:rPr lang="en-US" b="0" dirty="0">
                          <a:solidFill>
                            <a:schemeClr val="tx1"/>
                          </a:solidFill>
                        </a:rPr>
                        <a:t>Superior Vision is a specialty health benefits company that manages routine (wellness) exams and eyewear and is delegated to complete claims processing and payments and credentialing and re-credentialing.</a:t>
                      </a:r>
                    </a:p>
                    <a:p>
                      <a:endParaRPr lang="en-US" b="1" dirty="0">
                        <a:solidFill>
                          <a:schemeClr val="tx1"/>
                        </a:solidFill>
                      </a:endParaRPr>
                    </a:p>
                    <a:p>
                      <a:r>
                        <a:rPr lang="en-US" b="1" dirty="0">
                          <a:solidFill>
                            <a:schemeClr val="tx1"/>
                          </a:solidFill>
                        </a:rPr>
                        <a:t>Products: </a:t>
                      </a:r>
                      <a:r>
                        <a:rPr lang="en-US" sz="1800" b="0" u="none" dirty="0">
                          <a:solidFill>
                            <a:schemeClr val="tx1"/>
                          </a:solidFill>
                        </a:rPr>
                        <a:t>VNS Health </a:t>
                      </a:r>
                      <a:r>
                        <a:rPr lang="en-US" b="0" dirty="0">
                          <a:solidFill>
                            <a:schemeClr val="tx1"/>
                          </a:solidFill>
                        </a:rPr>
                        <a:t>EasyCare (HMO), EasyCare Plus (HMO D-SNP) and Total (HMO D-SNP)</a:t>
                      </a:r>
                    </a:p>
                    <a:p>
                      <a:endParaRPr lang="en-US" sz="1000" dirty="0">
                        <a:solidFill>
                          <a:schemeClr val="tx1"/>
                        </a:solidFill>
                      </a:endParaRPr>
                    </a:p>
                    <a:p>
                      <a:r>
                        <a:rPr lang="en-US" b="1" dirty="0">
                          <a:solidFill>
                            <a:schemeClr val="tx1"/>
                          </a:solidFill>
                        </a:rPr>
                        <a:t>Superior Vision by VersantHealth: </a:t>
                      </a:r>
                      <a:r>
                        <a:rPr lang="en-US" b="0" dirty="0">
                          <a:solidFill>
                            <a:schemeClr val="tx1"/>
                          </a:solidFill>
                        </a:rPr>
                        <a:t>866-819-4298</a:t>
                      </a:r>
                    </a:p>
                    <a:p>
                      <a:endParaRPr lang="en-US" sz="1800" b="0" dirty="0">
                        <a:solidFill>
                          <a:srgbClr val="003C71"/>
                        </a:solidFill>
                        <a:hlinkClick r:id="rId4">
                          <a:extLst>
                            <a:ext uri="{A12FA001-AC4F-418D-AE19-62706E023703}">
                              <ahyp:hlinkClr xmlns:ahyp="http://schemas.microsoft.com/office/drawing/2018/hyperlinkcolor" val="tx"/>
                            </a:ext>
                          </a:extLst>
                        </a:hlinkClick>
                      </a:endParaRPr>
                    </a:p>
                    <a:p>
                      <a:r>
                        <a:rPr lang="en-US" sz="1800" b="1" u="none" dirty="0">
                          <a:solidFill>
                            <a:schemeClr val="tx1"/>
                          </a:solidFill>
                          <a:hlinkClick r:id="rId5"/>
                        </a:rPr>
                        <a:t>Superior Vision Portal</a:t>
                      </a:r>
                      <a:endParaRPr lang="en-US" sz="1800" b="1" u="none" dirty="0">
                        <a:solidFill>
                          <a:schemeClr val="tx1"/>
                        </a:solidFill>
                      </a:endParaRPr>
                    </a:p>
                    <a:p>
                      <a:endParaRPr lang="en-US" sz="1600" b="0" dirty="0">
                        <a:solidFill>
                          <a:schemeClr val="tx1"/>
                        </a:solidFill>
                      </a:endParaRPr>
                    </a:p>
                    <a:p>
                      <a:r>
                        <a:rPr lang="en-US" sz="1800" b="1" u="none" dirty="0">
                          <a:solidFill>
                            <a:schemeClr val="tx1"/>
                          </a:solidFill>
                          <a:hlinkClick r:id="rId6"/>
                        </a:rPr>
                        <a:t>Quick Reference Guide</a:t>
                      </a:r>
                      <a:endParaRPr lang="en-US" sz="1800" b="1" u="none" dirty="0">
                        <a:solidFill>
                          <a:schemeClr val="tx1"/>
                        </a:solidFill>
                      </a:endParaRPr>
                    </a:p>
                    <a:p>
                      <a:endParaRPr lang="en-US" sz="18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glasses&#10;&#10;Description automatically generated">
            <a:extLst>
              <a:ext uri="{FF2B5EF4-FFF2-40B4-BE49-F238E27FC236}">
                <a16:creationId xmlns:a16="http://schemas.microsoft.com/office/drawing/2014/main" id="{A1C90426-671C-7E59-BF38-3BDA8E49E2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5234" y="2356786"/>
            <a:ext cx="3686038" cy="3686038"/>
          </a:xfrm>
          <a:prstGeom prst="rect">
            <a:avLst/>
          </a:prstGeom>
        </p:spPr>
      </p:pic>
    </p:spTree>
    <p:custDataLst>
      <p:tags r:id="rId1"/>
    </p:custDataLst>
    <p:extLst>
      <p:ext uri="{BB962C8B-B14F-4D97-AF65-F5344CB8AC3E}">
        <p14:creationId xmlns:p14="http://schemas.microsoft.com/office/powerpoint/2010/main" val="41461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480145" y="1295401"/>
            <a:ext cx="9176744" cy="2376488"/>
          </a:xfrm>
        </p:spPr>
        <p:txBody>
          <a:bodyPr>
            <a:normAutofit/>
          </a:bodyPr>
          <a:lstStyle/>
          <a:p>
            <a:pPr algn="ctr"/>
            <a:r>
              <a:rPr lang="en-US" dirty="0"/>
              <a:t>About VNS Health and </a:t>
            </a:r>
            <a:br>
              <a:rPr lang="en-US" dirty="0"/>
            </a:br>
            <a:r>
              <a:rPr lang="en-US" dirty="0"/>
              <a:t>The Benefits of Partnership</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pPr lvl="0"/>
            <a:r>
              <a:rPr lang="en-US" noProof="0" dirty="0"/>
              <a:t>© Copyright 2024 VNS Health. All rights reserved.</a:t>
            </a:r>
          </a:p>
        </p:txBody>
      </p:sp>
    </p:spTree>
    <p:extLst>
      <p:ext uri="{BB962C8B-B14F-4D97-AF65-F5344CB8AC3E}">
        <p14:creationId xmlns:p14="http://schemas.microsoft.com/office/powerpoint/2010/main" val="22593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a:lnSpc>
                <a:spcPct val="120000"/>
              </a:lnSpc>
              <a:spcAft>
                <a:spcPts val="600"/>
              </a:spcAft>
            </a:pPr>
            <a:r>
              <a:rPr lang="en-US" dirty="0"/>
              <a:t>Provider Responsibilities</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r>
              <a:rPr lang="en-US" dirty="0"/>
              <a:t>© Copyright 2024 VNS Health. All rights reserved.</a:t>
            </a:r>
          </a:p>
        </p:txBody>
      </p:sp>
    </p:spTree>
    <p:extLst>
      <p:ext uri="{BB962C8B-B14F-4D97-AF65-F5344CB8AC3E}">
        <p14:creationId xmlns:p14="http://schemas.microsoft.com/office/powerpoint/2010/main" val="20528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Provider Responsibilities</a:t>
            </a:r>
            <a:endParaRPr lang="en-US" b="0" dirty="0">
              <a:solidFill>
                <a:schemeClr val="tx1"/>
              </a:solidFill>
            </a:endParaRP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641623021"/>
              </p:ext>
            </p:extLst>
          </p:nvPr>
        </p:nvGraphicFramePr>
        <p:xfrm>
          <a:off x="434147" y="939734"/>
          <a:ext cx="11323705" cy="516831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700" b="0" u="none" dirty="0">
                          <a:solidFill>
                            <a:schemeClr val="tx1"/>
                          </a:solidFill>
                        </a:rPr>
                        <a:t>VNS Health </a:t>
                      </a:r>
                      <a:r>
                        <a:rPr lang="en-US" sz="1700" b="0" dirty="0">
                          <a:solidFill>
                            <a:schemeClr val="tx1"/>
                          </a:solidFill>
                        </a:rPr>
                        <a:t>maintains provider agreements that incorporate provider and health plan responsibilities consistent with industry standards in compliance with New York State Managed Care Legislation and requirements for individuals and organizations receiving federal funds. The following requirements are applicable to VNS Health participating providers.</a:t>
                      </a:r>
                    </a:p>
                    <a:p>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Nondiscrimination</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Cultural competence</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Program participation and compliance</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Release of member information</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Billing</a:t>
                      </a:r>
                    </a:p>
                    <a:p>
                      <a:pPr marL="285750" indent="-285750">
                        <a:buFont typeface="Arial" panose="020B0604020202020204" pitchFamily="34" charset="0"/>
                        <a:buChar char="•"/>
                      </a:pPr>
                      <a:r>
                        <a:rPr lang="en-US" sz="1700" b="0" u="none" dirty="0">
                          <a:solidFill>
                            <a:schemeClr val="tx1"/>
                          </a:solidFill>
                        </a:rPr>
                        <a:t>Provider information </a:t>
                      </a:r>
                    </a:p>
                    <a:p>
                      <a:pPr marL="285750" indent="-285750">
                        <a:buFont typeface="Arial" panose="020B0604020202020204" pitchFamily="34" charset="0"/>
                        <a:buChar char="•"/>
                      </a:pPr>
                      <a:r>
                        <a:rPr lang="en-US" sz="1700" b="0" u="none" dirty="0">
                          <a:solidFill>
                            <a:schemeClr val="tx1"/>
                          </a:solidFill>
                        </a:rPr>
                        <a:t>Access and availability standards </a:t>
                      </a:r>
                    </a:p>
                    <a:p>
                      <a:pPr marL="285750" indent="-285750">
                        <a:buFont typeface="Arial" panose="020B0604020202020204" pitchFamily="34" charset="0"/>
                        <a:buChar char="•"/>
                      </a:pPr>
                      <a:r>
                        <a:rPr lang="en-US" sz="1700" b="0" u="none" dirty="0">
                          <a:solidFill>
                            <a:schemeClr val="tx1"/>
                          </a:solidFill>
                        </a:rPr>
                        <a:t>Credentialing </a:t>
                      </a:r>
                    </a:p>
                    <a:p>
                      <a:pPr marL="285750" indent="-285750">
                        <a:buFont typeface="Arial" panose="020B0604020202020204" pitchFamily="34" charset="0"/>
                        <a:buChar char="•"/>
                      </a:pPr>
                      <a:r>
                        <a:rPr lang="en-US" sz="1700" b="0" u="none" dirty="0">
                          <a:solidFill>
                            <a:schemeClr val="tx1"/>
                          </a:solidFill>
                        </a:rPr>
                        <a:t>Recredentialing </a:t>
                      </a:r>
                    </a:p>
                    <a:p>
                      <a:pPr marL="285750" indent="-285750">
                        <a:buFont typeface="Arial" panose="020B0604020202020204" pitchFamily="34" charset="0"/>
                        <a:buChar char="•"/>
                      </a:pPr>
                      <a:r>
                        <a:rPr lang="en-US" sz="1700" b="0" u="none" dirty="0">
                          <a:solidFill>
                            <a:schemeClr val="tx1"/>
                          </a:solidFill>
                        </a:rPr>
                        <a:t>Provider terminations and continuity of care</a:t>
                      </a:r>
                    </a:p>
                    <a:p>
                      <a:endParaRPr lang="en-US" sz="1700" b="1" u="none" dirty="0">
                        <a:solidFill>
                          <a:schemeClr val="tx1"/>
                        </a:solidFill>
                      </a:endParaRPr>
                    </a:p>
                    <a:p>
                      <a:endParaRPr lang="en-US" sz="500" b="1"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white circle with a pink tick in it&#10;&#10;Description automatically generated">
            <a:extLst>
              <a:ext uri="{FF2B5EF4-FFF2-40B4-BE49-F238E27FC236}">
                <a16:creationId xmlns:a16="http://schemas.microsoft.com/office/drawing/2014/main" id="{5672B2F4-280E-B446-BCF5-93523215D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400" y="2159433"/>
            <a:ext cx="2699275" cy="2699275"/>
          </a:xfrm>
          <a:prstGeom prst="rect">
            <a:avLst/>
          </a:prstGeom>
        </p:spPr>
      </p:pic>
    </p:spTree>
    <p:custDataLst>
      <p:tags r:id="rId1"/>
    </p:custDataLst>
    <p:extLst>
      <p:ext uri="{BB962C8B-B14F-4D97-AF65-F5344CB8AC3E}">
        <p14:creationId xmlns:p14="http://schemas.microsoft.com/office/powerpoint/2010/main" val="294914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188720" y="2181597"/>
            <a:ext cx="7774610" cy="1788160"/>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algn="ctr">
              <a:lnSpc>
                <a:spcPct val="120000"/>
              </a:lnSpc>
              <a:spcAft>
                <a:spcPts val="600"/>
              </a:spcAft>
            </a:pPr>
            <a:r>
              <a:rPr lang="en-US" dirty="0"/>
              <a:t>Billing and Claims Processing</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32</a:t>
            </a:fld>
            <a:endParaRPr lang="en-US" altLang="en-US">
              <a:solidFill>
                <a:schemeClr val="accent1"/>
              </a:solidFill>
            </a:endParaRPr>
          </a:p>
        </p:txBody>
      </p:sp>
      <p:pic>
        <p:nvPicPr>
          <p:cNvPr id="6148" name="Picture 4" descr="What are the different types of health insurance claims?">
            <a:extLst>
              <a:ext uri="{FF2B5EF4-FFF2-40B4-BE49-F238E27FC236}">
                <a16:creationId xmlns:a16="http://schemas.microsoft.com/office/drawing/2014/main" id="{D67832CD-D9A8-761B-2425-F40B7AE461DE}"/>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16727" r="16727"/>
          <a:stretch>
            <a:fillRect/>
          </a:stretch>
        </p:blipFill>
        <p:spPr bwMode="auto">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4E01AC2-FA35-F959-4B56-0DA909F893A7}"/>
              </a:ext>
            </a:extLst>
          </p:cNvPr>
          <p:cNvPicPr>
            <a:picLocks noChangeAspect="1"/>
          </p:cNvPicPr>
          <p:nvPr/>
        </p:nvPicPr>
        <p:blipFill>
          <a:blip r:embed="rId4"/>
          <a:stretch>
            <a:fillRect/>
          </a:stretch>
        </p:blipFill>
        <p:spPr>
          <a:xfrm>
            <a:off x="323917" y="6354952"/>
            <a:ext cx="2505673" cy="249958"/>
          </a:xfrm>
          <a:prstGeom prst="rect">
            <a:avLst/>
          </a:prstGeom>
        </p:spPr>
      </p:pic>
    </p:spTree>
    <p:extLst>
      <p:ext uri="{BB962C8B-B14F-4D97-AF65-F5344CB8AC3E}">
        <p14:creationId xmlns:p14="http://schemas.microsoft.com/office/powerpoint/2010/main" val="29489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Availity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661424396"/>
              </p:ext>
            </p:extLst>
          </p:nvPr>
        </p:nvGraphicFramePr>
        <p:xfrm>
          <a:off x="169012" y="772188"/>
          <a:ext cx="11677707" cy="5076025"/>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076025">
                <a:tc>
                  <a:txBody>
                    <a:bodyPr/>
                    <a:lstStyle/>
                    <a:p>
                      <a:endParaRPr lang="en-US" sz="7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The preferred Electronic Data Interchange (EDI) and vendor for all health plan transactions. Availity works with providers and their vendors to avoid disruption in transaction transmissions. The existing Payer IDs — </a:t>
                      </a:r>
                      <a:r>
                        <a:rPr lang="en-US" sz="1500" b="1" u="none" dirty="0">
                          <a:solidFill>
                            <a:schemeClr val="tx1"/>
                          </a:solidFill>
                        </a:rPr>
                        <a:t>77073</a:t>
                      </a:r>
                      <a:r>
                        <a:rPr lang="en-US" sz="1500" b="0" u="none" dirty="0">
                          <a:solidFill>
                            <a:schemeClr val="tx1"/>
                          </a:solidFill>
                        </a:rPr>
                        <a:t> and VNS Health — are not changing and will be used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If you wish to submit directly, you can connect directly to the Availity Gateway at no cost for all VNS Health Plans 837, 835, and 27X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Go to </a:t>
                      </a:r>
                      <a:r>
                        <a:rPr lang="en-US" sz="1500" b="0" u="none" dirty="0">
                          <a:solidFill>
                            <a:schemeClr val="tx1"/>
                          </a:solidFill>
                          <a:hlinkClick r:id="rId4"/>
                        </a:rPr>
                        <a:t>https://apps.availity.com/web/welcome/#/edi</a:t>
                      </a:r>
                      <a:r>
                        <a:rPr lang="en-US" sz="1500" b="0" u="none" dirty="0">
                          <a:solidFill>
                            <a:schemeClr val="tx1"/>
                          </a:solidFill>
                        </a:rPr>
                        <a:t> and </a:t>
                      </a:r>
                      <a:r>
                        <a:rPr lang="en-US" sz="1500" b="0" u="sng" dirty="0">
                          <a:solidFill>
                            <a:schemeClr val="tx2">
                              <a:lumMod val="75000"/>
                            </a:schemeClr>
                          </a:solidFill>
                        </a:rPr>
                        <a:t>availity.com/</a:t>
                      </a:r>
                      <a:r>
                        <a:rPr lang="en-US" sz="1500" b="0" u="sng" dirty="0" err="1">
                          <a:solidFill>
                            <a:schemeClr val="tx2">
                              <a:lumMod val="75000"/>
                            </a:schemeClr>
                          </a:solidFill>
                        </a:rPr>
                        <a:t>vns</a:t>
                      </a:r>
                      <a:r>
                        <a:rPr lang="en-US" sz="1500" b="0" u="sng" dirty="0">
                          <a:solidFill>
                            <a:schemeClr val="tx2">
                              <a:lumMod val="75000"/>
                            </a:schemeClr>
                          </a:solidFill>
                        </a:rPr>
                        <a:t> </a:t>
                      </a:r>
                      <a:r>
                        <a:rPr lang="en-US" sz="1500" b="0" u="none" dirty="0">
                          <a:solidFill>
                            <a:schemeClr val="tx1"/>
                          </a:solidFill>
                        </a:rPr>
                        <a:t>to set up your business or vendor for submitting EDI transactions through Availity.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hlinkClick r:id="rId5"/>
                        </a:rPr>
                        <a:t>Availity’s Provider Engagement Portal </a:t>
                      </a:r>
                      <a:r>
                        <a:rPr lang="en-US" sz="1500" b="0" u="none" dirty="0">
                          <a:solidFill>
                            <a:schemeClr val="tx1"/>
                          </a:solidFill>
                        </a:rPr>
                        <a:t>is accessible for eligibility and benefits inquiry, claim submission, claim status inquiry, and electronic remittance advice. Please ensure you are registered with Availity for this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For questions or assistance, contact Availity Client Services </a:t>
                      </a:r>
                      <a:br>
                        <a:rPr lang="en-US" sz="1500" b="0" u="none" dirty="0">
                          <a:solidFill>
                            <a:schemeClr val="tx1"/>
                          </a:solidFill>
                        </a:rPr>
                      </a:br>
                      <a:r>
                        <a:rPr lang="en-US" sz="1500" b="0" u="none" dirty="0">
                          <a:solidFill>
                            <a:schemeClr val="tx1"/>
                          </a:solidFill>
                        </a:rPr>
                        <a:t>1-800-Availity (1-800-282-4548), Monday–Friday, 8 am–8 pm (ET)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indent="0">
                        <a:buFont typeface="Arial" panose="020B0604020202020204" pitchFamily="34" charset="0"/>
                        <a:buNone/>
                      </a:pPr>
                      <a:endParaRPr lang="en-US" sz="7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pic>
        <p:nvPicPr>
          <p:cNvPr id="5" name="Picture 4">
            <a:extLst>
              <a:ext uri="{FF2B5EF4-FFF2-40B4-BE49-F238E27FC236}">
                <a16:creationId xmlns:a16="http://schemas.microsoft.com/office/drawing/2014/main" id="{46F026C6-8C65-27E7-94D6-6D2D16B6437D}"/>
              </a:ext>
            </a:extLst>
          </p:cNvPr>
          <p:cNvPicPr>
            <a:picLocks noChangeAspect="1"/>
          </p:cNvPicPr>
          <p:nvPr/>
        </p:nvPicPr>
        <p:blipFill>
          <a:blip r:embed="rId6"/>
          <a:stretch>
            <a:fillRect/>
          </a:stretch>
        </p:blipFill>
        <p:spPr>
          <a:xfrm>
            <a:off x="169012" y="4081409"/>
            <a:ext cx="11723624" cy="1316850"/>
          </a:xfrm>
          <a:prstGeom prst="rect">
            <a:avLst/>
          </a:prstGeom>
          <a:ln w="19050">
            <a:solidFill>
              <a:schemeClr val="tx2"/>
            </a:solidFill>
          </a:ln>
        </p:spPr>
      </p:pic>
    </p:spTree>
    <p:custDataLst>
      <p:tags r:id="rId1"/>
    </p:custDataLst>
    <p:extLst>
      <p:ext uri="{BB962C8B-B14F-4D97-AF65-F5344CB8AC3E}">
        <p14:creationId xmlns:p14="http://schemas.microsoft.com/office/powerpoint/2010/main" val="12998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Billing and Claims Processing</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730095246"/>
              </p:ext>
            </p:extLst>
          </p:nvPr>
        </p:nvGraphicFramePr>
        <p:xfrm>
          <a:off x="257146" y="1038912"/>
          <a:ext cx="11677707" cy="5087620"/>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011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tx1"/>
                          </a:solidFill>
                        </a:rPr>
                        <a:t>Adhere to timely filing requirements: </a:t>
                      </a:r>
                      <a:r>
                        <a:rPr lang="en-US" sz="1500" b="0" u="none" dirty="0">
                          <a:solidFill>
                            <a:schemeClr val="tx1"/>
                          </a:solidFill>
                        </a:rPr>
                        <a:t>Submit claims within the specified timeframe to avoid denials based on lateness.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1"/>
                          </a:solidFill>
                          <a:effectLst/>
                          <a:latin typeface="+mn-lt"/>
                          <a:ea typeface="+mn-ea"/>
                          <a:cs typeface="+mn-cs"/>
                        </a:rPr>
                        <a:t>Below are general claims dispute timelines for reference. However, providers must abide by the time frame stipulated in their contract for claims to be processed and disputes to be considered.</a:t>
                      </a:r>
                    </a:p>
                    <a:p>
                      <a:endParaRPr lang="en-US" sz="5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tx1"/>
                          </a:solidFill>
                        </a:rPr>
                        <a:t>Claims:</a:t>
                      </a:r>
                      <a:r>
                        <a:rPr lang="en-US" sz="1500" b="0" u="none" dirty="0">
                          <a:solidFill>
                            <a:schemeClr val="tx1"/>
                          </a:solidFill>
                        </a:rPr>
                        <a:t> 90 days to submit clean claims from the date of service </a:t>
                      </a:r>
                      <a:r>
                        <a:rPr lang="en-US" sz="1500" b="1" u="none" dirty="0">
                          <a:solidFill>
                            <a:schemeClr val="tx1"/>
                          </a:solidFill>
                        </a:rPr>
                        <a:t>(or the time frame stipulated in your contract) </a:t>
                      </a:r>
                      <a:r>
                        <a:rPr lang="en-US" sz="1500" b="0" u="none" dirty="0">
                          <a:solidFill>
                            <a:schemeClr val="tx1"/>
                          </a:solidFill>
                        </a:rPr>
                        <a:t>and </a:t>
                      </a:r>
                      <a:r>
                        <a:rPr lang="en-US" sz="1500" b="0" i="0" kern="1200" dirty="0">
                          <a:solidFill>
                            <a:schemeClr val="tx1"/>
                          </a:solidFill>
                          <a:effectLst/>
                          <a:latin typeface="+mn-lt"/>
                          <a:ea typeface="+mn-ea"/>
                          <a:cs typeface="+mn-cs"/>
                        </a:rPr>
                        <a:t>60 days to dispute a claim from </a:t>
                      </a:r>
                      <a:r>
                        <a:rPr lang="en-US" sz="1500" b="0" u="none" dirty="0">
                          <a:solidFill>
                            <a:schemeClr val="tx1"/>
                          </a:solidFill>
                        </a:rPr>
                        <a:t>VNS Health </a:t>
                      </a:r>
                      <a:r>
                        <a:rPr lang="en-US" sz="1500" b="0" i="0" kern="1200" dirty="0">
                          <a:solidFill>
                            <a:schemeClr val="tx1"/>
                          </a:solidFill>
                          <a:effectLst/>
                          <a:latin typeface="+mn-lt"/>
                          <a:ea typeface="+mn-ea"/>
                          <a:cs typeface="+mn-cs"/>
                        </a:rPr>
                        <a:t>issued Remittance.</a:t>
                      </a:r>
                      <a:endParaRPr lang="en-US" sz="1500" b="0" u="none" dirty="0">
                        <a:solidFill>
                          <a:schemeClr val="tx1"/>
                        </a:solidFill>
                      </a:endParaRPr>
                    </a:p>
                    <a:p>
                      <a:endParaRPr lang="en-US" sz="500" b="0" u="none" dirty="0">
                        <a:solidFill>
                          <a:schemeClr val="tx1"/>
                        </a:solidFill>
                      </a:endParaRPr>
                    </a:p>
                    <a:p>
                      <a:r>
                        <a:rPr lang="en-US" sz="1500" b="0" i="0" kern="1200" dirty="0">
                          <a:solidFill>
                            <a:schemeClr val="tx1"/>
                          </a:solidFill>
                          <a:effectLst/>
                          <a:latin typeface="+mn-lt"/>
                          <a:ea typeface="+mn-ea"/>
                          <a:cs typeface="+mn-cs"/>
                        </a:rPr>
                        <a:t>Please be sure your claim has these </a:t>
                      </a:r>
                      <a:r>
                        <a:rPr lang="en-US" sz="1500" b="0" i="0" kern="1200" dirty="0">
                          <a:solidFill>
                            <a:schemeClr val="lt1"/>
                          </a:solidFill>
                          <a:effectLst/>
                          <a:latin typeface="+mn-lt"/>
                          <a:ea typeface="+mn-ea"/>
                          <a:cs typeface="+mn-cs"/>
                          <a:hlinkClick r:id="rId3"/>
                        </a:rPr>
                        <a:t>required data elements</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before submitting your form. This information is needed for claims to be processed correctly:</a:t>
                      </a:r>
                    </a:p>
                    <a:p>
                      <a:endParaRPr lang="en-US" sz="500" b="0" u="none" dirty="0">
                        <a:solidFill>
                          <a:schemeClr val="tx1"/>
                        </a:solidFill>
                      </a:endParaRPr>
                    </a:p>
                    <a:p>
                      <a:r>
                        <a:rPr lang="en-US" sz="1500" b="0" i="0" kern="1200" dirty="0">
                          <a:solidFill>
                            <a:schemeClr val="tx1"/>
                          </a:solidFill>
                          <a:effectLst/>
                          <a:latin typeface="+mn-lt"/>
                          <a:ea typeface="+mn-ea"/>
                          <a:cs typeface="+mn-cs"/>
                        </a:rPr>
                        <a:t>The </a:t>
                      </a:r>
                      <a:r>
                        <a:rPr lang="en-US" sz="1500" b="0" i="0" kern="1200" dirty="0">
                          <a:solidFill>
                            <a:schemeClr val="lt1"/>
                          </a:solidFill>
                          <a:effectLst/>
                          <a:latin typeface="+mn-lt"/>
                          <a:ea typeface="+mn-ea"/>
                          <a:cs typeface="+mn-cs"/>
                          <a:hlinkClick r:id="rId4"/>
                        </a:rPr>
                        <a:t>CMS-1500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and </a:t>
                      </a:r>
                      <a:r>
                        <a:rPr lang="en-US" sz="1500" b="0" i="0" kern="1200" dirty="0">
                          <a:solidFill>
                            <a:schemeClr val="lt1"/>
                          </a:solidFill>
                          <a:effectLst/>
                          <a:latin typeface="+mn-lt"/>
                          <a:ea typeface="+mn-ea"/>
                          <a:cs typeface="+mn-cs"/>
                          <a:hlinkClick r:id="rId5"/>
                        </a:rPr>
                        <a:t>UB-04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can be used to bill fee-for-service encounters. The UB-04 claim form should be used by facilities and by facilities billing on behalf of employed providers. You can find instructions for submitting your claim by clicking on “How to submit claims” above.</a:t>
                      </a:r>
                    </a:p>
                    <a:p>
                      <a:pPr marL="0" indent="0">
                        <a:buFont typeface="Arial" panose="020B0604020202020204" pitchFamily="34" charset="0"/>
                        <a:buNone/>
                      </a:pPr>
                      <a:endParaRPr lang="en-US" sz="500" b="1" dirty="0">
                        <a:solidFill>
                          <a:schemeClr val="tx1"/>
                        </a:solidFill>
                      </a:endParaRPr>
                    </a:p>
                    <a:p>
                      <a:pPr marL="0" indent="0">
                        <a:buFont typeface="Arial" panose="020B0604020202020204" pitchFamily="34" charset="0"/>
                        <a:buNone/>
                      </a:pPr>
                      <a:r>
                        <a:rPr lang="en-US" sz="1500" b="1" dirty="0">
                          <a:solidFill>
                            <a:schemeClr val="tx1"/>
                          </a:solidFill>
                        </a:rPr>
                        <a:t>Provider claims dispute form: </a:t>
                      </a:r>
                      <a:r>
                        <a:rPr lang="en-US" sz="1500" b="0" dirty="0">
                          <a:solidFill>
                            <a:schemeClr val="tx1"/>
                          </a:solidFill>
                        </a:rPr>
                        <a:t>This form is for the sole purpose of submitting a Claim Payment Inquiry related to the adjustment of a claim. This is not to replace the Appeal process. </a:t>
                      </a:r>
                      <a:r>
                        <a:rPr lang="en-US" sz="1500" b="0" dirty="0">
                          <a:solidFill>
                            <a:schemeClr val="tx1"/>
                          </a:solidFill>
                          <a:hlinkClick r:id="rId6"/>
                        </a:rPr>
                        <a:t>https://www.vnshealthplans.org/provider-claims-dispute-form/</a:t>
                      </a:r>
                      <a:r>
                        <a:rPr lang="en-US" sz="1500" b="0" dirty="0">
                          <a:solidFill>
                            <a:schemeClr val="tx1"/>
                          </a:solidFill>
                        </a:rPr>
                        <a:t>   </a:t>
                      </a:r>
                    </a:p>
                    <a:p>
                      <a:pPr marL="0" indent="0">
                        <a:buFont typeface="Arial" panose="020B0604020202020204" pitchFamily="34" charset="0"/>
                        <a:buNone/>
                      </a:pPr>
                      <a:endParaRPr lang="en-US" sz="500" b="0" dirty="0">
                        <a:solidFill>
                          <a:schemeClr val="tx1"/>
                        </a:solidFill>
                      </a:endParaRPr>
                    </a:p>
                    <a:p>
                      <a:pPr marL="12700" marR="1511300" algn="l">
                        <a:lnSpc>
                          <a:spcPct val="100000"/>
                        </a:lnSpc>
                        <a:spcBef>
                          <a:spcPts val="95"/>
                        </a:spcBef>
                      </a:pPr>
                      <a:r>
                        <a:rPr lang="en-US" sz="1500" b="1" spc="-10" dirty="0">
                          <a:solidFill>
                            <a:schemeClr val="tx1"/>
                          </a:solidFill>
                          <a:latin typeface="+mn-lt"/>
                          <a:cs typeface="Calibri"/>
                        </a:rPr>
                        <a:t>Filing an appeal: </a:t>
                      </a:r>
                      <a:r>
                        <a:rPr lang="en-US" sz="1500" b="0" spc="-10" dirty="0">
                          <a:solidFill>
                            <a:schemeClr val="tx1"/>
                          </a:solidFill>
                          <a:latin typeface="+mn-lt"/>
                          <a:cs typeface="Calibri"/>
                        </a:rPr>
                        <a:t>All claim appeals must be filed in writing and </a:t>
                      </a:r>
                      <a:r>
                        <a:rPr lang="en-US" sz="1500" b="0" spc="0" dirty="0">
                          <a:solidFill>
                            <a:schemeClr val="tx1"/>
                          </a:solidFill>
                          <a:latin typeface="+mn-lt"/>
                          <a:cs typeface="Calibri"/>
                        </a:rPr>
                        <a:t>must</a:t>
                      </a:r>
                      <a:r>
                        <a:rPr lang="en-US" sz="1500" b="0" spc="-10" dirty="0">
                          <a:solidFill>
                            <a:schemeClr val="tx1"/>
                          </a:solidFill>
                          <a:latin typeface="+mn-lt"/>
                          <a:cs typeface="Calibri"/>
                        </a:rPr>
                        <a:t> be filed within 60 calendar days of our initial decision about the request or as otherwise specified in the provider contract. </a:t>
                      </a:r>
                      <a:endParaRPr lang="en-US" sz="1500" b="1" spc="-10" dirty="0">
                        <a:solidFill>
                          <a:schemeClr val="tx1"/>
                        </a:solidFill>
                        <a:latin typeface="+mn-lt"/>
                        <a:cs typeface="Calibri"/>
                      </a:endParaRPr>
                    </a:p>
                    <a:p>
                      <a:pPr marL="12700" marR="1511300" algn="just">
                        <a:lnSpc>
                          <a:spcPct val="100000"/>
                        </a:lnSpc>
                        <a:spcBef>
                          <a:spcPts val="95"/>
                        </a:spcBef>
                      </a:pPr>
                      <a:endParaRPr lang="en-US" sz="700" b="1" u="none" kern="1200" spc="-10" dirty="0">
                        <a:solidFill>
                          <a:schemeClr val="tx1"/>
                        </a:solidFill>
                        <a:latin typeface="+mn-lt"/>
                        <a:ea typeface="+mn-ea"/>
                        <a:cs typeface="Calibri"/>
                      </a:endParaRPr>
                    </a:p>
                    <a:p>
                      <a:pPr marL="12700" marR="1511300" algn="just">
                        <a:lnSpc>
                          <a:spcPct val="100000"/>
                        </a:lnSpc>
                        <a:spcBef>
                          <a:spcPts val="95"/>
                        </a:spcBef>
                      </a:pPr>
                      <a:r>
                        <a:rPr lang="en-US" sz="1500" b="1" u="none" kern="1200" spc="-10" dirty="0">
                          <a:solidFill>
                            <a:schemeClr val="tx1"/>
                          </a:solidFill>
                          <a:latin typeface="+mn-lt"/>
                          <a:ea typeface="+mn-ea"/>
                          <a:cs typeface="Calibri"/>
                        </a:rPr>
                        <a:t>Phone: </a:t>
                      </a:r>
                      <a:r>
                        <a:rPr lang="en-US" sz="1500" b="0" kern="1200" spc="-10" dirty="0">
                          <a:solidFill>
                            <a:schemeClr val="tx1"/>
                          </a:solidFill>
                          <a:latin typeface="+mn-lt"/>
                          <a:ea typeface="+mn-ea"/>
                          <a:cs typeface="Calibri"/>
                        </a:rPr>
                        <a:t>1-866-867-6555                                                </a:t>
                      </a:r>
                    </a:p>
                    <a:p>
                      <a:pPr marL="12700" marR="1511300" algn="just">
                        <a:lnSpc>
                          <a:spcPct val="100000"/>
                        </a:lnSpc>
                        <a:spcBef>
                          <a:spcPts val="95"/>
                        </a:spcBef>
                      </a:pPr>
                      <a:r>
                        <a:rPr lang="en-US" sz="1500" b="1" kern="1200" spc="-10" dirty="0">
                          <a:solidFill>
                            <a:schemeClr val="tx1"/>
                          </a:solidFill>
                          <a:latin typeface="+mn-lt"/>
                          <a:ea typeface="+mn-ea"/>
                          <a:cs typeface="Calibri"/>
                        </a:rPr>
                        <a:t>Fax: </a:t>
                      </a:r>
                      <a:r>
                        <a:rPr lang="en-US" sz="1500" b="0" kern="1200" spc="-10" dirty="0">
                          <a:solidFill>
                            <a:schemeClr val="tx1"/>
                          </a:solidFill>
                          <a:latin typeface="+mn-lt"/>
                          <a:ea typeface="+mn-ea"/>
                          <a:cs typeface="Calibri"/>
                        </a:rPr>
                        <a:t>1-866-791-2213</a:t>
                      </a:r>
                    </a:p>
                    <a:p>
                      <a:pPr marL="12700" marR="1511300" algn="just">
                        <a:lnSpc>
                          <a:spcPct val="100000"/>
                        </a:lnSpc>
                        <a:spcBef>
                          <a:spcPts val="95"/>
                        </a:spcBef>
                      </a:pPr>
                      <a:r>
                        <a:rPr lang="en-US" sz="1500" b="1" kern="1200" spc="-10" dirty="0">
                          <a:solidFill>
                            <a:schemeClr val="tx1"/>
                          </a:solidFill>
                          <a:latin typeface="+mn-lt"/>
                          <a:ea typeface="+mn-ea"/>
                          <a:cs typeface="Calibri"/>
                        </a:rPr>
                        <a:t>Mail:  </a:t>
                      </a:r>
                      <a:r>
                        <a:rPr lang="en-US" sz="1500" b="0" kern="1200" spc="-10" dirty="0">
                          <a:solidFill>
                            <a:schemeClr val="tx1"/>
                          </a:solidFill>
                          <a:latin typeface="+mn-lt"/>
                          <a:ea typeface="+mn-ea"/>
                          <a:cs typeface="Calibri"/>
                        </a:rPr>
                        <a:t>P.O. Box 445</a:t>
                      </a:r>
                    </a:p>
                    <a:p>
                      <a:pPr marL="12700" marR="1511300" algn="just">
                        <a:lnSpc>
                          <a:spcPct val="100000"/>
                        </a:lnSpc>
                        <a:spcBef>
                          <a:spcPts val="95"/>
                        </a:spcBef>
                      </a:pPr>
                      <a:r>
                        <a:rPr lang="en-US" sz="1500" b="0" kern="1200" spc="-10" dirty="0">
                          <a:solidFill>
                            <a:schemeClr val="tx1"/>
                          </a:solidFill>
                          <a:latin typeface="+mn-lt"/>
                          <a:ea typeface="+mn-ea"/>
                          <a:cs typeface="Calibri"/>
                        </a:rPr>
                        <a:t>          Elmsford, NY 10523</a:t>
                      </a:r>
                    </a:p>
                    <a:p>
                      <a:pPr marL="12700" marR="1511300" algn="just">
                        <a:lnSpc>
                          <a:spcPct val="100000"/>
                        </a:lnSpc>
                        <a:spcBef>
                          <a:spcPts val="95"/>
                        </a:spcBef>
                      </a:pPr>
                      <a:r>
                        <a:rPr lang="en-US" sz="1500" b="1" kern="1200" spc="-10" dirty="0">
                          <a:solidFill>
                            <a:schemeClr val="tx1"/>
                          </a:solidFill>
                          <a:latin typeface="+mn-lt"/>
                          <a:ea typeface="+mn-ea"/>
                          <a:cs typeface="Calibri"/>
                        </a:rPr>
                        <a:t>Attn: </a:t>
                      </a:r>
                      <a:r>
                        <a:rPr lang="en-US" sz="1500" b="0" u="none" dirty="0">
                          <a:solidFill>
                            <a:schemeClr val="tx1"/>
                          </a:solidFill>
                        </a:rPr>
                        <a:t>VNS Health </a:t>
                      </a:r>
                      <a:r>
                        <a:rPr lang="en-US" sz="1500" b="0" kern="1200" spc="-10" dirty="0">
                          <a:solidFill>
                            <a:schemeClr val="tx1"/>
                          </a:solidFill>
                          <a:latin typeface="+mn-lt"/>
                          <a:ea typeface="+mn-ea"/>
                          <a:cs typeface="Calibri"/>
                        </a:rPr>
                        <a:t>Grievance &amp; Appeals</a:t>
                      </a:r>
                      <a:endParaRPr lang="en-US" sz="15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29316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652929" y="2861896"/>
            <a:ext cx="8707755" cy="860473"/>
          </a:xfrm>
        </p:spPr>
        <p:txBody>
          <a:bodyPr>
            <a:noAutofit/>
          </a:bodyPr>
          <a:lstStyle/>
          <a:p>
            <a:pPr algn="ctr">
              <a:lnSpc>
                <a:spcPct val="120000"/>
              </a:lnSpc>
              <a:spcAft>
                <a:spcPts val="600"/>
              </a:spcAft>
            </a:pPr>
            <a:r>
              <a:rPr lang="en-US" dirty="0"/>
              <a:t>Utilization Management </a:t>
            </a:r>
          </a:p>
        </p:txBody>
      </p:sp>
      <p:sp>
        <p:nvSpPr>
          <p:cNvPr id="3" name="Footer Placeholder 4">
            <a:extLst>
              <a:ext uri="{FF2B5EF4-FFF2-40B4-BE49-F238E27FC236}">
                <a16:creationId xmlns:a16="http://schemas.microsoft.com/office/drawing/2014/main" id="{B4C7EE85-3D36-53C5-3419-EE865C288A79}"/>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endParaRPr lang="en-US" sz="800" dirty="0">
              <a:solidFill>
                <a:srgbClr val="739AB6"/>
              </a:solidFill>
              <a:latin typeface="Arial"/>
            </a:endParaRPr>
          </a:p>
        </p:txBody>
      </p:sp>
    </p:spTree>
    <p:extLst>
      <p:ext uri="{BB962C8B-B14F-4D97-AF65-F5344CB8AC3E}">
        <p14:creationId xmlns:p14="http://schemas.microsoft.com/office/powerpoint/2010/main" val="32364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Process and Timeline </a:t>
            </a:r>
            <a:endParaRPr lang="en-US" dirty="0">
              <a:solidFill>
                <a:srgbClr val="005696"/>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45281" y="782720"/>
          <a:ext cx="11516752" cy="5282520"/>
        </p:xfrm>
        <a:graphic>
          <a:graphicData uri="http://schemas.openxmlformats.org/drawingml/2006/table">
            <a:tbl>
              <a:tblPr firstRow="1" bandRow="1">
                <a:tableStyleId>{5C22544A-7EE6-4342-B048-85BDC9FD1C3A}</a:tableStyleId>
              </a:tblPr>
              <a:tblGrid>
                <a:gridCol w="11516752">
                  <a:extLst>
                    <a:ext uri="{9D8B030D-6E8A-4147-A177-3AD203B41FA5}">
                      <a16:colId xmlns:a16="http://schemas.microsoft.com/office/drawing/2014/main" val="1271845275"/>
                    </a:ext>
                  </a:extLst>
                </a:gridCol>
              </a:tblGrid>
              <a:tr h="5282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Reviews member records and utilizes clinical criteria, guidelines, and regulations to determine the medical necessity of a service.</a:t>
                      </a:r>
                    </a:p>
                    <a:p>
                      <a:pPr lvl="0"/>
                      <a:endParaRPr lang="en-US" sz="1000" b="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Process:</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Service request (SR) by phone, fax, or mail is taken by Authorization Team.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Authorization Team determines if SR can be processed or requires clinical Utilization Management (UM) review</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If UM review is required, the authorization is assigned for clinical and medical director review </a:t>
                      </a:r>
                    </a:p>
                    <a:p>
                      <a:pPr marL="0" lvl="0" indent="0">
                        <a:buFont typeface="Arial" panose="020B0604020202020204" pitchFamily="34" charset="0"/>
                        <a:buNone/>
                      </a:pPr>
                      <a:br>
                        <a:rPr lang="en-US" sz="1600" b="0" kern="1200" dirty="0">
                          <a:solidFill>
                            <a:schemeClr val="tx1"/>
                          </a:solidFill>
                          <a:effectLst/>
                          <a:latin typeface="+mn-lt"/>
                          <a:ea typeface="+mn-ea"/>
                          <a:cs typeface="+mn-cs"/>
                        </a:rPr>
                      </a:br>
                      <a:r>
                        <a:rPr lang="en-US" sz="1600" b="1" kern="1200" dirty="0">
                          <a:solidFill>
                            <a:schemeClr val="tx1"/>
                          </a:solidFill>
                          <a:effectLst/>
                          <a:latin typeface="+mn-lt"/>
                          <a:ea typeface="+mn-ea"/>
                          <a:cs typeface="+mn-cs"/>
                        </a:rPr>
                        <a:t>Timeline:</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Expedited requests - regulatory timeframe provides up to 72 hours to decide (approval or denial)</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Reserved for requests that the member faces life-threatening risk </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Also applicable for requests that are made in conjunction with a facility discharge or within seven days of discharge </a:t>
                      </a:r>
                      <a:br>
                        <a:rPr lang="en-US" sz="1600" b="0" kern="1200" dirty="0">
                          <a:solidFill>
                            <a:schemeClr val="tx1"/>
                          </a:solidFill>
                          <a:effectLst/>
                          <a:latin typeface="+mn-lt"/>
                          <a:ea typeface="+mn-ea"/>
                          <a:cs typeface="+mn-cs"/>
                        </a:rPr>
                      </a:br>
                      <a:endParaRPr lang="en-US" sz="1600" b="0" kern="1200" dirty="0">
                        <a:solidFill>
                          <a:schemeClr val="tx1"/>
                        </a:solidFill>
                        <a:effectLst/>
                        <a:latin typeface="+mn-lt"/>
                        <a:ea typeface="+mn-ea"/>
                        <a:cs typeface="+mn-cs"/>
                      </a:endParaRP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Standard requests - regulatory timeframe provides up to 14 days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Extensions allowed for both expedited and standard requests when it is in the best interest of the member </a:t>
                      </a:r>
                      <a:endParaRPr lang="en-US" sz="1500" b="0" u="non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4F06018D-B902-DC19-9F58-7A5D85CF4561}"/>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39AB6"/>
                </a:solidFill>
                <a:effectLst/>
                <a:uLnTx/>
                <a:uFillTx/>
                <a:latin typeface="Arial"/>
                <a:ea typeface="+mn-ea"/>
                <a:cs typeface="+mn-cs"/>
              </a:rPr>
              <a:t>© Copyright 2024 VNS Health. All rights reserved.</a:t>
            </a:r>
          </a:p>
        </p:txBody>
      </p:sp>
      <p:graphicFrame>
        <p:nvGraphicFramePr>
          <p:cNvPr id="8" name="Table 8">
            <a:extLst>
              <a:ext uri="{FF2B5EF4-FFF2-40B4-BE49-F238E27FC236}">
                <a16:creationId xmlns:a16="http://schemas.microsoft.com/office/drawing/2014/main" id="{9832DF2F-A996-8D50-689C-2BAD17247646}"/>
              </a:ext>
            </a:extLst>
          </p:cNvPr>
          <p:cNvGraphicFramePr>
            <a:graphicFrameLocks noGrp="1"/>
          </p:cNvGraphicFramePr>
          <p:nvPr>
            <p:extLst>
              <p:ext uri="{D42A27DB-BD31-4B8C-83A1-F6EECF244321}">
                <p14:modId xmlns:p14="http://schemas.microsoft.com/office/powerpoint/2010/main" val="1012217303"/>
              </p:ext>
            </p:extLst>
          </p:nvPr>
        </p:nvGraphicFramePr>
        <p:xfrm>
          <a:off x="345281" y="4755115"/>
          <a:ext cx="4842945" cy="1417320"/>
        </p:xfrm>
        <a:graphic>
          <a:graphicData uri="http://schemas.openxmlformats.org/drawingml/2006/table">
            <a:tbl>
              <a:tblPr firstRow="1" bandRow="1">
                <a:tableStyleId>{5C22544A-7EE6-4342-B048-85BDC9FD1C3A}</a:tableStyleId>
              </a:tblPr>
              <a:tblGrid>
                <a:gridCol w="4842945">
                  <a:extLst>
                    <a:ext uri="{9D8B030D-6E8A-4147-A177-3AD203B41FA5}">
                      <a16:colId xmlns:a16="http://schemas.microsoft.com/office/drawing/2014/main" val="286773283"/>
                    </a:ext>
                  </a:extLst>
                </a:gridCol>
              </a:tblGrid>
              <a:tr h="370840">
                <a:tc>
                  <a:txBody>
                    <a:bodyPr/>
                    <a:lstStyle/>
                    <a:p>
                      <a:r>
                        <a:rPr lang="en-US" sz="1600" dirty="0">
                          <a:solidFill>
                            <a:schemeClr val="tx1"/>
                          </a:solidFill>
                        </a:rPr>
                        <a:t>Fax number: </a:t>
                      </a:r>
                    </a:p>
                    <a:p>
                      <a:r>
                        <a:rPr lang="en-US" sz="1600" b="0" dirty="0">
                          <a:solidFill>
                            <a:schemeClr val="tx1"/>
                          </a:solidFill>
                        </a:rPr>
                        <a:t>Medicare/Total: 866-791-2214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MLTC: 212-897-9448</a:t>
                      </a:r>
                    </a:p>
                    <a:p>
                      <a:r>
                        <a:rPr lang="en-US" sz="1600" b="0" dirty="0">
                          <a:solidFill>
                            <a:schemeClr val="tx1"/>
                          </a:solidFill>
                        </a:rPr>
                        <a:t>SelectHealth: 646-459-7731</a:t>
                      </a:r>
                    </a:p>
                    <a:p>
                      <a:endParaRPr lang="en-US" sz="700" b="0" dirty="0">
                        <a:solidFill>
                          <a:schemeClr val="tx1"/>
                        </a:solidFill>
                      </a:endParaRPr>
                    </a:p>
                    <a:p>
                      <a:r>
                        <a:rPr lang="en-US" sz="1600" b="1" dirty="0">
                          <a:solidFill>
                            <a:schemeClr val="tx1"/>
                          </a:solidFill>
                        </a:rPr>
                        <a:t>Escalation only: </a:t>
                      </a:r>
                      <a:r>
                        <a:rPr lang="en-US" sz="1600" b="0" dirty="0">
                          <a:solidFill>
                            <a:schemeClr val="tx1"/>
                          </a:solidFill>
                          <a:hlinkClick r:id="rId4"/>
                        </a:rPr>
                        <a:t>Provider.Inquiries@vnshealth.org</a:t>
                      </a:r>
                      <a:r>
                        <a:rPr lang="en-US" sz="16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734919"/>
                  </a:ext>
                </a:extLst>
              </a:tr>
            </a:tbl>
          </a:graphicData>
        </a:graphic>
      </p:graphicFrame>
    </p:spTree>
    <p:custDataLst>
      <p:tags r:id="rId1"/>
    </p:custDataLst>
    <p:extLst>
      <p:ext uri="{BB962C8B-B14F-4D97-AF65-F5344CB8AC3E}">
        <p14:creationId xmlns:p14="http://schemas.microsoft.com/office/powerpoint/2010/main" val="135418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31365" y="2550159"/>
            <a:ext cx="7986395" cy="1111569"/>
          </a:xfrm>
        </p:spPr>
        <p:txBody>
          <a:bodyPr>
            <a:normAutofit fontScale="92500"/>
          </a:bodyPr>
          <a:lstStyle/>
          <a:p>
            <a:pPr marL="285750" indent="-285750">
              <a:lnSpc>
                <a:spcPct val="120000"/>
              </a:lnSpc>
              <a:spcAft>
                <a:spcPts val="600"/>
              </a:spcAft>
              <a:buFont typeface="Wingdings" panose="05000000000000000000" pitchFamily="2" charset="2"/>
              <a:buChar char="§"/>
            </a:pPr>
            <a:r>
              <a:rPr lang="en-US" dirty="0"/>
              <a:t>Grievances and Appeals</a:t>
            </a:r>
          </a:p>
        </p:txBody>
      </p:sp>
      <p:pic>
        <p:nvPicPr>
          <p:cNvPr id="6" name="Picture 5">
            <a:extLst>
              <a:ext uri="{FF2B5EF4-FFF2-40B4-BE49-F238E27FC236}">
                <a16:creationId xmlns:a16="http://schemas.microsoft.com/office/drawing/2014/main" id="{393AE2A7-806F-275F-041D-81F0ED9FC1A5}"/>
              </a:ext>
            </a:extLst>
          </p:cNvPr>
          <p:cNvPicPr>
            <a:picLocks noChangeAspect="1"/>
          </p:cNvPicPr>
          <p:nvPr/>
        </p:nvPicPr>
        <p:blipFill>
          <a:blip r:embed="rId2"/>
          <a:stretch>
            <a:fillRect/>
          </a:stretch>
        </p:blipFill>
        <p:spPr>
          <a:xfrm>
            <a:off x="271163" y="6346159"/>
            <a:ext cx="2505673" cy="249958"/>
          </a:xfrm>
          <a:prstGeom prst="rect">
            <a:avLst/>
          </a:prstGeom>
        </p:spPr>
      </p:pic>
    </p:spTree>
    <p:extLst>
      <p:ext uri="{BB962C8B-B14F-4D97-AF65-F5344CB8AC3E}">
        <p14:creationId xmlns:p14="http://schemas.microsoft.com/office/powerpoint/2010/main" val="33293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Grievances and Appeals Decisions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7" name="TextBox 6">
            <a:extLst>
              <a:ext uri="{FF2B5EF4-FFF2-40B4-BE49-F238E27FC236}">
                <a16:creationId xmlns:a16="http://schemas.microsoft.com/office/drawing/2014/main" id="{78DA17D5-DE80-850B-006A-33F146988B42}"/>
              </a:ext>
            </a:extLst>
          </p:cNvPr>
          <p:cNvSpPr txBox="1"/>
          <p:nvPr/>
        </p:nvSpPr>
        <p:spPr>
          <a:xfrm>
            <a:off x="345281" y="867072"/>
            <a:ext cx="7048860" cy="3785652"/>
          </a:xfrm>
          <a:prstGeom prst="rect">
            <a:avLst/>
          </a:prstGeom>
          <a:noFill/>
        </p:spPr>
        <p:txBody>
          <a:bodyPr wrap="square">
            <a:spAutoFit/>
          </a:bodyPr>
          <a:lstStyle/>
          <a:p>
            <a:pPr marL="0" marR="0">
              <a:spcBef>
                <a:spcPts val="0"/>
              </a:spcBef>
              <a:spcAft>
                <a:spcPts val="0"/>
              </a:spcAft>
            </a:pPr>
            <a:r>
              <a:rPr lang="en-US" sz="1600" kern="100" dirty="0">
                <a:effectLst/>
                <a:ea typeface="Arial" panose="020B0604020202020204" pitchFamily="34" charset="0"/>
                <a:cs typeface="Arial" panose="020B0604020202020204" pitchFamily="34" charset="0"/>
              </a:rPr>
              <a:t>When a VNS Health Medicare plan makes a decision related to payment coverage requests or an item provision, service, or drug, the terminology may differ depending on what is being requested, but they all mean an initial request:</a:t>
            </a:r>
            <a:endParaRPr lang="en-US" sz="16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kern="100" dirty="0">
                <a:effectLst/>
                <a:ea typeface="Arial" panose="020B0604020202020204" pitchFamily="34" charset="0"/>
                <a:cs typeface="Arial" panose="020B0604020202020204" pitchFamily="34" charset="0"/>
              </a:rPr>
              <a:t>Organization determination </a:t>
            </a:r>
            <a:r>
              <a:rPr lang="en-US" sz="1600" kern="100" dirty="0">
                <a:effectLst/>
                <a:ea typeface="Arial" panose="020B0604020202020204" pitchFamily="34" charset="0"/>
                <a:cs typeface="Arial" panose="020B0604020202020204" pitchFamily="34" charset="0"/>
              </a:rPr>
              <a:t>– Part C benefits</a:t>
            </a:r>
            <a:endParaRPr lang="en-US" sz="16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kern="100" dirty="0">
                <a:effectLst/>
                <a:ea typeface="Arial" panose="020B0604020202020204" pitchFamily="34" charset="0"/>
                <a:cs typeface="Arial" panose="020B0604020202020204" pitchFamily="34" charset="0"/>
              </a:rPr>
              <a:t>Coverage determination </a:t>
            </a:r>
            <a:r>
              <a:rPr lang="en-US" sz="1600" kern="100" dirty="0">
                <a:effectLst/>
                <a:ea typeface="Arial" panose="020B0604020202020204" pitchFamily="34" charset="0"/>
                <a:cs typeface="Arial" panose="020B0604020202020204" pitchFamily="34" charset="0"/>
              </a:rPr>
              <a:t>– Part D benefits</a:t>
            </a:r>
            <a:endParaRPr lang="en-US" sz="16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kern="100" dirty="0">
                <a:effectLst/>
                <a:ea typeface="Arial" panose="020B0604020202020204" pitchFamily="34" charset="0"/>
                <a:cs typeface="Arial" panose="020B0604020202020204" pitchFamily="34" charset="0"/>
              </a:rPr>
              <a:t>Initial determination </a:t>
            </a:r>
            <a:r>
              <a:rPr lang="en-US" sz="1600" kern="100" dirty="0">
                <a:effectLst/>
                <a:ea typeface="Arial" panose="020B0604020202020204" pitchFamily="34" charset="0"/>
                <a:cs typeface="Arial" panose="020B0604020202020204" pitchFamily="34" charset="0"/>
              </a:rPr>
              <a:t>– can be used for both Part C and D benefits</a:t>
            </a:r>
            <a:endParaRPr lang="en-US" sz="1600" kern="100" dirty="0">
              <a:effectLst/>
              <a:ea typeface="Arial" panose="020B0604020202020204" pitchFamily="34" charset="0"/>
              <a:cs typeface="Times New Roman" panose="02020603050405020304" pitchFamily="18" charset="0"/>
            </a:endParaRPr>
          </a:p>
          <a:p>
            <a:pPr marL="0" marR="0">
              <a:spcBef>
                <a:spcPts val="0"/>
              </a:spcBef>
              <a:spcAft>
                <a:spcPts val="0"/>
              </a:spcAft>
            </a:pPr>
            <a:r>
              <a:rPr lang="en-US" sz="1600" kern="100" dirty="0">
                <a:effectLst/>
                <a:ea typeface="Arial" panose="020B0604020202020204" pitchFamily="34" charset="0"/>
                <a:cs typeface="Arial" panose="020B0604020202020204" pitchFamily="34" charset="0"/>
              </a:rPr>
              <a:t> </a:t>
            </a:r>
          </a:p>
          <a:p>
            <a:pPr marL="0" marR="0">
              <a:spcBef>
                <a:spcPts val="0"/>
              </a:spcBef>
              <a:spcAft>
                <a:spcPts val="0"/>
              </a:spcAft>
            </a:pPr>
            <a:endParaRPr lang="en-US" sz="1600" kern="100" dirty="0">
              <a:ea typeface="Arial" panose="020B0604020202020204" pitchFamily="34" charset="0"/>
              <a:cs typeface="Arial" panose="020B0604020202020204" pitchFamily="34" charset="0"/>
            </a:endParaRPr>
          </a:p>
          <a:p>
            <a:pPr marL="0" marR="0">
              <a:spcBef>
                <a:spcPts val="0"/>
              </a:spcBef>
              <a:spcAft>
                <a:spcPts val="0"/>
              </a:spcAft>
            </a:pPr>
            <a:endParaRPr lang="en-US" sz="1600" kern="100" dirty="0">
              <a:effectLst/>
              <a:ea typeface="Arial" panose="020B0604020202020204" pitchFamily="34" charset="0"/>
              <a:cs typeface="Times New Roman" panose="02020603050405020304" pitchFamily="18" charset="0"/>
            </a:endParaRPr>
          </a:p>
          <a:p>
            <a:pPr marL="0" marR="0">
              <a:spcBef>
                <a:spcPts val="0"/>
              </a:spcBef>
              <a:spcAft>
                <a:spcPts val="0"/>
              </a:spcAft>
            </a:pPr>
            <a:r>
              <a:rPr lang="en-US" sz="1600" kern="100" dirty="0">
                <a:effectLst/>
                <a:ea typeface="Arial" panose="020B0604020202020204" pitchFamily="34" charset="0"/>
                <a:cs typeface="Arial" panose="020B0604020202020204" pitchFamily="34" charset="0"/>
              </a:rPr>
              <a:t>These decisions, when not fully favorable, are subject to appeal, and our initial decision notices will provide you with your appeal rights. For our Medicare plans, Part C service appeals are broken down further </a:t>
            </a:r>
            <a:r>
              <a:rPr lang="en-US" sz="1600" kern="100" dirty="0">
                <a:ea typeface="Arial" panose="020B0604020202020204" pitchFamily="34" charset="0"/>
                <a:cs typeface="Arial" panose="020B0604020202020204" pitchFamily="34" charset="0"/>
              </a:rPr>
              <a:t>for Part B drugs which are typically those drugs that are administered in the office by a physician. </a:t>
            </a:r>
            <a:endParaRPr lang="en-US" sz="1600" kern="100" dirty="0">
              <a:effectLst/>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7AE3E1C-8B99-32DC-3165-1E9DEE21BF28}"/>
              </a:ext>
            </a:extLst>
          </p:cNvPr>
          <p:cNvPicPr>
            <a:picLocks noChangeAspect="1"/>
          </p:cNvPicPr>
          <p:nvPr/>
        </p:nvPicPr>
        <p:blipFill>
          <a:blip r:embed="rId4"/>
          <a:stretch>
            <a:fillRect/>
          </a:stretch>
        </p:blipFill>
        <p:spPr>
          <a:xfrm>
            <a:off x="209617" y="6451264"/>
            <a:ext cx="2505673" cy="249958"/>
          </a:xfrm>
          <a:prstGeom prst="rect">
            <a:avLst/>
          </a:prstGeom>
        </p:spPr>
      </p:pic>
      <p:pic>
        <p:nvPicPr>
          <p:cNvPr id="11" name="Picture 10" descr="A blue and pink symbol with a exclamation mark&#10;&#10;Description automatically generated">
            <a:extLst>
              <a:ext uri="{FF2B5EF4-FFF2-40B4-BE49-F238E27FC236}">
                <a16:creationId xmlns:a16="http://schemas.microsoft.com/office/drawing/2014/main" id="{7E31E114-0738-2529-EF54-D4B5E6057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2091" y="1266296"/>
            <a:ext cx="2987203" cy="2987203"/>
          </a:xfrm>
          <a:prstGeom prst="rect">
            <a:avLst/>
          </a:prstGeom>
        </p:spPr>
      </p:pic>
    </p:spTree>
    <p:custDataLst>
      <p:tags r:id="rId1"/>
    </p:custDataLst>
    <p:extLst>
      <p:ext uri="{BB962C8B-B14F-4D97-AF65-F5344CB8AC3E}">
        <p14:creationId xmlns:p14="http://schemas.microsoft.com/office/powerpoint/2010/main" val="3728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099631-3B2D-20B2-7F10-3B0F0DA37668}"/>
              </a:ext>
            </a:extLst>
          </p:cNvPr>
          <p:cNvSpPr>
            <a:spLocks noGrp="1"/>
          </p:cNvSpPr>
          <p:nvPr>
            <p:ph type="title"/>
          </p:nvPr>
        </p:nvSpPr>
        <p:spPr/>
        <p:txBody>
          <a:bodyPr/>
          <a:lstStyle/>
          <a:p>
            <a:r>
              <a:rPr lang="en-US" dirty="0"/>
              <a:t>Appeal Types, Timeframes, and Rules </a:t>
            </a:r>
          </a:p>
        </p:txBody>
      </p:sp>
      <p:sp>
        <p:nvSpPr>
          <p:cNvPr id="15" name="Text Placeholder 14">
            <a:extLst>
              <a:ext uri="{FF2B5EF4-FFF2-40B4-BE49-F238E27FC236}">
                <a16:creationId xmlns:a16="http://schemas.microsoft.com/office/drawing/2014/main" id="{9DB1BAA8-8580-1081-661F-32A1053FB4D1}"/>
              </a:ext>
            </a:extLst>
          </p:cNvPr>
          <p:cNvSpPr>
            <a:spLocks noGrp="1"/>
          </p:cNvSpPr>
          <p:nvPr>
            <p:ph type="body" sz="quarter" idx="19"/>
          </p:nvPr>
        </p:nvSpPr>
        <p:spPr/>
        <p:txBody>
          <a:bodyPr/>
          <a:lstStyle/>
          <a:p>
            <a:endParaRPr lang="en-US"/>
          </a:p>
        </p:txBody>
      </p:sp>
      <p:sp>
        <p:nvSpPr>
          <p:cNvPr id="5" name="Footer Placeholder 4">
            <a:extLst>
              <a:ext uri="{FF2B5EF4-FFF2-40B4-BE49-F238E27FC236}">
                <a16:creationId xmlns:a16="http://schemas.microsoft.com/office/drawing/2014/main" id="{BAC5D5C0-D813-DF1D-2353-5E5A7F1B1309}"/>
              </a:ext>
            </a:extLst>
          </p:cNvPr>
          <p:cNvSpPr>
            <a:spLocks noGrp="1"/>
          </p:cNvSpPr>
          <p:nvPr>
            <p:ph type="ftr" sz="quarter" idx="21"/>
          </p:nvPr>
        </p:nvSpPr>
        <p:spPr/>
        <p:txBody>
          <a:bodyPr/>
          <a:lstStyle/>
          <a:p>
            <a:r>
              <a:rPr lang="en-US"/>
              <a:t>© Copyright 2023 VNS Health. All rights reserved.</a:t>
            </a:r>
            <a:endParaRPr lang="en-US" dirty="0"/>
          </a:p>
        </p:txBody>
      </p:sp>
      <p:sp>
        <p:nvSpPr>
          <p:cNvPr id="6" name="Slide Number Placeholder 5">
            <a:extLst>
              <a:ext uri="{FF2B5EF4-FFF2-40B4-BE49-F238E27FC236}">
                <a16:creationId xmlns:a16="http://schemas.microsoft.com/office/drawing/2014/main" id="{1718E7F7-59B9-8AD4-DBB8-78BDCA370212}"/>
              </a:ext>
            </a:extLst>
          </p:cNvPr>
          <p:cNvSpPr>
            <a:spLocks noGrp="1"/>
          </p:cNvSpPr>
          <p:nvPr>
            <p:ph type="sldNum" sz="quarter" idx="22"/>
          </p:nvPr>
        </p:nvSpPr>
        <p:spPr/>
        <p:txBody>
          <a:bodyPr/>
          <a:lstStyle/>
          <a:p>
            <a:fld id="{66A3101B-02DE-4DBE-A52F-35092CF47DF2}" type="slidenum">
              <a:rPr lang="en-US" smtClean="0"/>
              <a:pPr/>
              <a:t>39</a:t>
            </a:fld>
            <a:endParaRPr lang="en-US" dirty="0"/>
          </a:p>
        </p:txBody>
      </p:sp>
      <p:sp>
        <p:nvSpPr>
          <p:cNvPr id="16" name="Content Placeholder 15">
            <a:extLst>
              <a:ext uri="{FF2B5EF4-FFF2-40B4-BE49-F238E27FC236}">
                <a16:creationId xmlns:a16="http://schemas.microsoft.com/office/drawing/2014/main" id="{C0D0F120-643E-4D4C-5A7C-5A506EC1135A}"/>
              </a:ext>
            </a:extLst>
          </p:cNvPr>
          <p:cNvSpPr>
            <a:spLocks noGrp="1"/>
          </p:cNvSpPr>
          <p:nvPr>
            <p:ph sz="quarter" idx="23"/>
          </p:nvPr>
        </p:nvSpPr>
        <p:spPr/>
        <p:txBody>
          <a:bodyPr/>
          <a:lstStyle/>
          <a:p>
            <a:endParaRPr lang="en-US"/>
          </a:p>
        </p:txBody>
      </p:sp>
      <p:graphicFrame>
        <p:nvGraphicFramePr>
          <p:cNvPr id="8" name="Table 8">
            <a:extLst>
              <a:ext uri="{FF2B5EF4-FFF2-40B4-BE49-F238E27FC236}">
                <a16:creationId xmlns:a16="http://schemas.microsoft.com/office/drawing/2014/main" id="{6AC182DB-DFD1-B124-AD50-67779E35CB4E}"/>
              </a:ext>
            </a:extLst>
          </p:cNvPr>
          <p:cNvGraphicFramePr>
            <a:graphicFrameLocks noGrp="1"/>
          </p:cNvGraphicFramePr>
          <p:nvPr>
            <p:extLst>
              <p:ext uri="{D42A27DB-BD31-4B8C-83A1-F6EECF244321}">
                <p14:modId xmlns:p14="http://schemas.microsoft.com/office/powerpoint/2010/main" val="871748870"/>
              </p:ext>
            </p:extLst>
          </p:nvPr>
        </p:nvGraphicFramePr>
        <p:xfrm>
          <a:off x="80037" y="1166786"/>
          <a:ext cx="12031926" cy="5099853"/>
        </p:xfrm>
        <a:graphic>
          <a:graphicData uri="http://schemas.openxmlformats.org/drawingml/2006/table">
            <a:tbl>
              <a:tblPr firstRow="1" bandRow="1">
                <a:tableStyleId>{5C22544A-7EE6-4342-B048-85BDC9FD1C3A}</a:tableStyleId>
              </a:tblPr>
              <a:tblGrid>
                <a:gridCol w="4010642">
                  <a:extLst>
                    <a:ext uri="{9D8B030D-6E8A-4147-A177-3AD203B41FA5}">
                      <a16:colId xmlns:a16="http://schemas.microsoft.com/office/drawing/2014/main" val="2934596950"/>
                    </a:ext>
                  </a:extLst>
                </a:gridCol>
                <a:gridCol w="4010642">
                  <a:extLst>
                    <a:ext uri="{9D8B030D-6E8A-4147-A177-3AD203B41FA5}">
                      <a16:colId xmlns:a16="http://schemas.microsoft.com/office/drawing/2014/main" val="196793659"/>
                    </a:ext>
                  </a:extLst>
                </a:gridCol>
                <a:gridCol w="4010642">
                  <a:extLst>
                    <a:ext uri="{9D8B030D-6E8A-4147-A177-3AD203B41FA5}">
                      <a16:colId xmlns:a16="http://schemas.microsoft.com/office/drawing/2014/main" val="3602019068"/>
                    </a:ext>
                  </a:extLst>
                </a:gridCol>
              </a:tblGrid>
              <a:tr h="370840">
                <a:tc>
                  <a:txBody>
                    <a:bodyPr/>
                    <a:lstStyle/>
                    <a:p>
                      <a:r>
                        <a:rPr lang="en-US" dirty="0"/>
                        <a:t>Appeal type</a:t>
                      </a:r>
                    </a:p>
                  </a:txBody>
                  <a:tcPr/>
                </a:tc>
                <a:tc>
                  <a:txBody>
                    <a:bodyPr/>
                    <a:lstStyle/>
                    <a:p>
                      <a:r>
                        <a:rPr lang="en-US" dirty="0"/>
                        <a:t>Decision timeframe</a:t>
                      </a:r>
                    </a:p>
                  </a:txBody>
                  <a:tcPr/>
                </a:tc>
                <a:tc>
                  <a:txBody>
                    <a:bodyPr/>
                    <a:lstStyle/>
                    <a:p>
                      <a:r>
                        <a:rPr lang="en-US" dirty="0"/>
                        <a:t>Rules/requirements</a:t>
                      </a:r>
                    </a:p>
                  </a:txBody>
                  <a:tcPr/>
                </a:tc>
                <a:extLst>
                  <a:ext uri="{0D108BD9-81ED-4DB2-BD59-A6C34878D82A}">
                    <a16:rowId xmlns:a16="http://schemas.microsoft.com/office/drawing/2014/main" val="1326063282"/>
                  </a:ext>
                </a:extLst>
              </a:tr>
              <a:tr h="2103120">
                <a:tc>
                  <a:txBody>
                    <a:bodyPr/>
                    <a:lstStyle/>
                    <a:p>
                      <a:r>
                        <a:rPr lang="en-US" sz="1600" dirty="0"/>
                        <a:t>Expedited Part B drug appeal</a:t>
                      </a:r>
                    </a:p>
                  </a:txBody>
                  <a:tcPr/>
                </a:tc>
                <a:tc>
                  <a:txBody>
                    <a:bodyPr/>
                    <a:lstStyle/>
                    <a:p>
                      <a:r>
                        <a:rPr lang="en-US" sz="1600" dirty="0"/>
                        <a:t>72 hours</a:t>
                      </a:r>
                    </a:p>
                  </a:txBody>
                  <a:tcPr/>
                </a:tc>
                <a:tc rowSpan="2">
                  <a:txBody>
                    <a:bodyPr/>
                    <a:lstStyle/>
                    <a:p>
                      <a:r>
                        <a:rPr lang="en-US" sz="1400" dirty="0"/>
                        <a:t>May be submitted verbally or in writing. </a:t>
                      </a:r>
                    </a:p>
                    <a:p>
                      <a:endParaRPr lang="en-US" sz="1400" dirty="0"/>
                    </a:p>
                    <a:p>
                      <a:r>
                        <a:rPr lang="en-US" sz="1400" dirty="0"/>
                        <a:t>The appeal will be expedited when: </a:t>
                      </a:r>
                    </a:p>
                    <a:p>
                      <a:pPr marL="285750" indent="-285750">
                        <a:buFont typeface="Arial" panose="020B0604020202020204" pitchFamily="34" charset="0"/>
                        <a:buChar char="•"/>
                      </a:pPr>
                      <a:r>
                        <a:rPr lang="en-US" sz="1400" dirty="0"/>
                        <a:t>A physician indicates or VNS Health determines that waiting for the appeal decision within the standard timeframe may risk or jeopardize the member’s health. </a:t>
                      </a:r>
                    </a:p>
                    <a:p>
                      <a:pPr marL="285750" indent="-285750">
                        <a:buFont typeface="Arial" panose="020B0604020202020204" pitchFamily="34" charset="0"/>
                        <a:buChar char="•"/>
                      </a:pPr>
                      <a:r>
                        <a:rPr lang="en-US" sz="1400" dirty="0"/>
                        <a:t>A member may also request to expedite an appeal; however, the plan may deny and process it within the standard track is the plan determines that the member’s health will not be at risk. </a:t>
                      </a:r>
                    </a:p>
                  </a:txBody>
                  <a:tcPr/>
                </a:tc>
                <a:extLst>
                  <a:ext uri="{0D108BD9-81ED-4DB2-BD59-A6C34878D82A}">
                    <a16:rowId xmlns:a16="http://schemas.microsoft.com/office/drawing/2014/main" val="1147314593"/>
                  </a:ext>
                </a:extLst>
              </a:tr>
              <a:tr h="944413">
                <a:tc>
                  <a:txBody>
                    <a:bodyPr/>
                    <a:lstStyle/>
                    <a:p>
                      <a:r>
                        <a:rPr lang="en-US" sz="1600" dirty="0"/>
                        <a:t>Expedited Part C service/benefit appeal</a:t>
                      </a:r>
                    </a:p>
                  </a:txBody>
                  <a:tcPr/>
                </a:tc>
                <a:tc>
                  <a:txBody>
                    <a:bodyPr/>
                    <a:lstStyle/>
                    <a:p>
                      <a:r>
                        <a:rPr lang="en-US" sz="1600" dirty="0"/>
                        <a:t>72 hours, with a possible 14-day extension</a:t>
                      </a:r>
                    </a:p>
                  </a:txBody>
                  <a:tcPr/>
                </a:tc>
                <a:tc vMerge="1">
                  <a:txBody>
                    <a:bodyPr/>
                    <a:lstStyle/>
                    <a:p>
                      <a:endParaRPr lang="en-US"/>
                    </a:p>
                  </a:txBody>
                  <a:tcPr/>
                </a:tc>
                <a:extLst>
                  <a:ext uri="{0D108BD9-81ED-4DB2-BD59-A6C34878D82A}">
                    <a16:rowId xmlns:a16="http://schemas.microsoft.com/office/drawing/2014/main" val="2424824860"/>
                  </a:ext>
                </a:extLst>
              </a:tr>
              <a:tr h="370840">
                <a:tc>
                  <a:txBody>
                    <a:bodyPr/>
                    <a:lstStyle/>
                    <a:p>
                      <a:r>
                        <a:rPr lang="en-US" sz="1600" dirty="0"/>
                        <a:t>Standard Part B drug</a:t>
                      </a:r>
                    </a:p>
                  </a:txBody>
                  <a:tcPr/>
                </a:tc>
                <a:tc>
                  <a:txBody>
                    <a:bodyPr/>
                    <a:lstStyle/>
                    <a:p>
                      <a:r>
                        <a:rPr lang="en-US" sz="1600" dirty="0"/>
                        <a:t>Seven days </a:t>
                      </a:r>
                    </a:p>
                  </a:txBody>
                  <a:tcPr/>
                </a:tc>
                <a:tc rowSpan="2">
                  <a:txBody>
                    <a:bodyPr/>
                    <a:lstStyle/>
                    <a:p>
                      <a:r>
                        <a:rPr lang="en-US" sz="1400" dirty="0"/>
                        <a:t>May be submitted verbally or in writing. </a:t>
                      </a:r>
                    </a:p>
                  </a:txBody>
                  <a:tcPr/>
                </a:tc>
                <a:extLst>
                  <a:ext uri="{0D108BD9-81ED-4DB2-BD59-A6C34878D82A}">
                    <a16:rowId xmlns:a16="http://schemas.microsoft.com/office/drawing/2014/main" val="1402287908"/>
                  </a:ext>
                </a:extLst>
              </a:tr>
              <a:tr h="370840">
                <a:tc>
                  <a:txBody>
                    <a:bodyPr/>
                    <a:lstStyle/>
                    <a:p>
                      <a:r>
                        <a:rPr lang="en-US" sz="1600" dirty="0"/>
                        <a:t>Standard Part C service/benefit appeal</a:t>
                      </a:r>
                    </a:p>
                  </a:txBody>
                  <a:tcPr/>
                </a:tc>
                <a:tc>
                  <a:txBody>
                    <a:bodyPr/>
                    <a:lstStyle/>
                    <a:p>
                      <a:r>
                        <a:rPr lang="en-US" sz="1600" dirty="0"/>
                        <a:t>30 calendar days, with a possible 14-day extension</a:t>
                      </a:r>
                    </a:p>
                  </a:txBody>
                  <a:tcPr/>
                </a:tc>
                <a:tc vMerge="1">
                  <a:txBody>
                    <a:bodyPr/>
                    <a:lstStyle/>
                    <a:p>
                      <a:endParaRPr lang="en-US" dirty="0"/>
                    </a:p>
                  </a:txBody>
                  <a:tcPr/>
                </a:tc>
                <a:extLst>
                  <a:ext uri="{0D108BD9-81ED-4DB2-BD59-A6C34878D82A}">
                    <a16:rowId xmlns:a16="http://schemas.microsoft.com/office/drawing/2014/main" val="1430341070"/>
                  </a:ext>
                </a:extLst>
              </a:tr>
              <a:tr h="370840">
                <a:tc>
                  <a:txBody>
                    <a:bodyPr/>
                    <a:lstStyle/>
                    <a:p>
                      <a:r>
                        <a:rPr lang="en-US" sz="1600" dirty="0"/>
                        <a:t>Claim appeal</a:t>
                      </a:r>
                    </a:p>
                  </a:txBody>
                  <a:tcPr/>
                </a:tc>
                <a:tc>
                  <a:txBody>
                    <a:bodyPr/>
                    <a:lstStyle/>
                    <a:p>
                      <a:r>
                        <a:rPr lang="en-US" sz="1600" dirty="0"/>
                        <a:t>60 calendar days</a:t>
                      </a:r>
                    </a:p>
                  </a:txBody>
                  <a:tcPr/>
                </a:tc>
                <a:tc>
                  <a:txBody>
                    <a:bodyPr/>
                    <a:lstStyle/>
                    <a:p>
                      <a:pPr marL="285750" indent="-285750">
                        <a:buFont typeface="Arial" panose="020B0604020202020204" pitchFamily="34" charset="0"/>
                        <a:buChar char="•"/>
                      </a:pPr>
                      <a:r>
                        <a:rPr lang="en-US" sz="1400" dirty="0"/>
                        <a:t>Must be submitted in writing </a:t>
                      </a:r>
                    </a:p>
                    <a:p>
                      <a:pPr marL="285750" indent="-285750">
                        <a:buFont typeface="Arial" panose="020B0604020202020204" pitchFamily="34" charset="0"/>
                        <a:buChar char="•"/>
                      </a:pPr>
                      <a:r>
                        <a:rPr lang="en-US" sz="1400" dirty="0"/>
                        <a:t>Cannot be expedited </a:t>
                      </a:r>
                    </a:p>
                    <a:p>
                      <a:pPr marL="285750" indent="-285750">
                        <a:buFont typeface="Arial" panose="020B0604020202020204" pitchFamily="34" charset="0"/>
                        <a:buChar char="•"/>
                      </a:pPr>
                      <a:r>
                        <a:rPr lang="en-US" sz="1400" dirty="0"/>
                        <a:t>Cannot be extended </a:t>
                      </a:r>
                    </a:p>
                  </a:txBody>
                  <a:tcPr/>
                </a:tc>
                <a:extLst>
                  <a:ext uri="{0D108BD9-81ED-4DB2-BD59-A6C34878D82A}">
                    <a16:rowId xmlns:a16="http://schemas.microsoft.com/office/drawing/2014/main" val="1459712141"/>
                  </a:ext>
                </a:extLst>
              </a:tr>
            </a:tbl>
          </a:graphicData>
        </a:graphic>
      </p:graphicFrame>
    </p:spTree>
    <p:extLst>
      <p:ext uri="{BB962C8B-B14F-4D97-AF65-F5344CB8AC3E}">
        <p14:creationId xmlns:p14="http://schemas.microsoft.com/office/powerpoint/2010/main" val="100743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Just Some of the Reasons Why We Stand Out</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C62638F4-EA46-7536-476D-677020250DC6}"/>
              </a:ext>
            </a:extLst>
          </p:cNvPr>
          <p:cNvGrpSpPr/>
          <p:nvPr/>
        </p:nvGrpSpPr>
        <p:grpSpPr>
          <a:xfrm>
            <a:off x="4187825" y="4905278"/>
            <a:ext cx="3858170" cy="1124856"/>
            <a:chOff x="4187825" y="4905278"/>
            <a:chExt cx="3858170" cy="1124856"/>
          </a:xfrm>
        </p:grpSpPr>
        <p:sp>
          <p:nvSpPr>
            <p:cNvPr id="21" name="Rectangle 20">
              <a:extLst>
                <a:ext uri="{FF2B5EF4-FFF2-40B4-BE49-F238E27FC236}">
                  <a16:creationId xmlns:a16="http://schemas.microsoft.com/office/drawing/2014/main" id="{EDC48357-5F30-86E9-6C9A-0B414F4A7366}"/>
                </a:ext>
              </a:extLst>
            </p:cNvPr>
            <p:cNvSpPr/>
            <p:nvPr/>
          </p:nvSpPr>
          <p:spPr>
            <a:xfrm>
              <a:off x="4197595" y="4905278"/>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mn-cs"/>
                </a:rPr>
                <a:t>Quality Care</a:t>
              </a:r>
              <a:br>
                <a:rPr kumimoji="0" lang="en-US" sz="1600" b="1" i="0" u="none" strike="noStrike" kern="0" cap="none" spc="0" normalizeH="0" baseline="0" noProof="0" dirty="0">
                  <a:ln>
                    <a:noFill/>
                  </a:ln>
                  <a:solidFill>
                    <a:srgbClr val="003C71"/>
                  </a:solidFill>
                  <a:effectLst/>
                  <a:uLnTx/>
                  <a:uFillTx/>
                  <a:latin typeface="Arial"/>
                  <a:ea typeface="+mn-ea"/>
                  <a:cs typeface="+mn-cs"/>
                </a:rPr>
              </a:br>
              <a:r>
                <a:rPr kumimoji="0" lang="en-US" sz="1600" i="0" u="none" strike="noStrike" kern="0" cap="none" spc="0" normalizeH="0" baseline="0" noProof="0" dirty="0">
                  <a:ln>
                    <a:noFill/>
                  </a:ln>
                  <a:solidFill>
                    <a:srgbClr val="003C71"/>
                  </a:solidFill>
                  <a:effectLst/>
                  <a:uLnTx/>
                  <a:uFillTx/>
                  <a:latin typeface="Arial"/>
                  <a:ea typeface="+mn-ea"/>
                  <a:cs typeface="+mn-cs"/>
                </a:rPr>
                <a:t>Choice of outstanding doctors and hospitals</a:t>
              </a:r>
              <a:endParaRPr kumimoji="0" lang="en-US" sz="120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09B2120C-3240-7760-24D6-CBB35D8B65B4}"/>
                </a:ext>
              </a:extLst>
            </p:cNvPr>
            <p:cNvSpPr/>
            <p:nvPr/>
          </p:nvSpPr>
          <p:spPr>
            <a:xfrm>
              <a:off x="4187825" y="4907642"/>
              <a:ext cx="3848100" cy="50400"/>
            </a:xfrm>
            <a:prstGeom prst="roundRect">
              <a:avLst>
                <a:gd name="adj" fmla="val 50000"/>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chorCtr="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F2B6DBEC-47F5-BF4A-1EA4-2FD7F3F43B53}"/>
              </a:ext>
            </a:extLst>
          </p:cNvPr>
          <p:cNvGrpSpPr/>
          <p:nvPr/>
        </p:nvGrpSpPr>
        <p:grpSpPr>
          <a:xfrm>
            <a:off x="200024" y="4896732"/>
            <a:ext cx="3858170" cy="1133402"/>
            <a:chOff x="94208" y="4899096"/>
            <a:chExt cx="3858170" cy="1133402"/>
          </a:xfrm>
        </p:grpSpPr>
        <p:sp>
          <p:nvSpPr>
            <p:cNvPr id="15" name="Rectangle 14">
              <a:extLst>
                <a:ext uri="{FF2B5EF4-FFF2-40B4-BE49-F238E27FC236}">
                  <a16:creationId xmlns:a16="http://schemas.microsoft.com/office/drawing/2014/main" id="{1A8B355B-BD44-5FFE-C922-D6B999254570}"/>
                </a:ext>
              </a:extLst>
            </p:cNvPr>
            <p:cNvSpPr/>
            <p:nvPr/>
          </p:nvSpPr>
          <p:spPr>
            <a:xfrm>
              <a:off x="94208" y="4907642"/>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mn-cs"/>
                </a:rPr>
                <a:t>Medicare and Medicaid</a:t>
              </a: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600" kern="0" dirty="0">
                  <a:solidFill>
                    <a:srgbClr val="003C71"/>
                  </a:solidFill>
                  <a:latin typeface="Arial"/>
                </a:rPr>
                <a:t>Helping your benefits work for you</a:t>
              </a:r>
              <a:endParaRPr kumimoji="0" lang="en-US" sz="160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6BB2684D-6CEF-19FE-3DC5-7B54DA6A0453}"/>
                </a:ext>
              </a:extLst>
            </p:cNvPr>
            <p:cNvSpPr/>
            <p:nvPr/>
          </p:nvSpPr>
          <p:spPr>
            <a:xfrm>
              <a:off x="104278" y="4899096"/>
              <a:ext cx="3848100" cy="50400"/>
            </a:xfrm>
            <a:prstGeom prst="roundRect">
              <a:avLst>
                <a:gd name="adj" fmla="val 50000"/>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22E67764-ECC4-51A0-3846-3C5A1A9E9E08}"/>
              </a:ext>
            </a:extLst>
          </p:cNvPr>
          <p:cNvGrpSpPr/>
          <p:nvPr/>
        </p:nvGrpSpPr>
        <p:grpSpPr>
          <a:xfrm>
            <a:off x="8133506" y="4907642"/>
            <a:ext cx="3848400" cy="1139146"/>
            <a:chOff x="8133506" y="4907642"/>
            <a:chExt cx="3848400" cy="1139146"/>
          </a:xfrm>
        </p:grpSpPr>
        <p:sp>
          <p:nvSpPr>
            <p:cNvPr id="25" name="Rectangle 24">
              <a:extLst>
                <a:ext uri="{FF2B5EF4-FFF2-40B4-BE49-F238E27FC236}">
                  <a16:creationId xmlns:a16="http://schemas.microsoft.com/office/drawing/2014/main" id="{FCA3C84C-67CF-E9B6-D095-1939CC6C2565}"/>
                </a:ext>
              </a:extLst>
            </p:cNvPr>
            <p:cNvSpPr/>
            <p:nvPr/>
          </p:nvSpPr>
          <p:spPr>
            <a:xfrm>
              <a:off x="8133506" y="4921932"/>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mn-cs"/>
                </a:rPr>
                <a:t>On Your Side</a:t>
              </a:r>
              <a:br>
                <a:rPr kumimoji="0" lang="en-US" sz="1600" b="1" i="0" u="none" strike="noStrike" kern="0" cap="none" spc="0" normalizeH="0" baseline="0" noProof="0" dirty="0">
                  <a:ln>
                    <a:noFill/>
                  </a:ln>
                  <a:solidFill>
                    <a:srgbClr val="003C71"/>
                  </a:solidFill>
                  <a:effectLst/>
                  <a:uLnTx/>
                  <a:uFillTx/>
                  <a:latin typeface="Arial"/>
                  <a:ea typeface="+mn-ea"/>
                  <a:cs typeface="+mn-cs"/>
                </a:rPr>
              </a:br>
              <a:r>
                <a:rPr kumimoji="0" lang="en-US" sz="1600" i="0" u="none" strike="noStrike" kern="0" cap="none" spc="0" normalizeH="0" baseline="0" noProof="0" dirty="0">
                  <a:ln>
                    <a:noFill/>
                  </a:ln>
                  <a:solidFill>
                    <a:srgbClr val="003C71"/>
                  </a:solidFill>
                  <a:effectLst/>
                  <a:uLnTx/>
                  <a:uFillTx/>
                  <a:latin typeface="Arial"/>
                  <a:ea typeface="+mn-ea"/>
                  <a:cs typeface="+mn-cs"/>
                </a:rPr>
                <a:t>Champions for you and your loved ones</a:t>
              </a:r>
              <a:endParaRPr kumimoji="0" lang="en-US" sz="120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5DEE050A-6301-7F3E-A7AB-4E6CA9B6D359}"/>
                </a:ext>
              </a:extLst>
            </p:cNvPr>
            <p:cNvSpPr/>
            <p:nvPr/>
          </p:nvSpPr>
          <p:spPr>
            <a:xfrm>
              <a:off x="8133506" y="4907642"/>
              <a:ext cx="3848100" cy="50400"/>
            </a:xfrm>
            <a:prstGeom prst="roundRect">
              <a:avLst>
                <a:gd name="adj" fmla="val 50000"/>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aphicFrame>
        <p:nvGraphicFramePr>
          <p:cNvPr id="17" name="Table 19">
            <a:extLst>
              <a:ext uri="{FF2B5EF4-FFF2-40B4-BE49-F238E27FC236}">
                <a16:creationId xmlns:a16="http://schemas.microsoft.com/office/drawing/2014/main" id="{D5DE21E5-F06C-97E8-0038-3F7287DF45AF}"/>
              </a:ext>
            </a:extLst>
          </p:cNvPr>
          <p:cNvGraphicFramePr>
            <a:graphicFrameLocks noGrp="1"/>
          </p:cNvGraphicFramePr>
          <p:nvPr>
            <p:extLst>
              <p:ext uri="{D42A27DB-BD31-4B8C-83A1-F6EECF244321}">
                <p14:modId xmlns:p14="http://schemas.microsoft.com/office/powerpoint/2010/main" val="2218793235"/>
              </p:ext>
            </p:extLst>
          </p:nvPr>
        </p:nvGraphicFramePr>
        <p:xfrm>
          <a:off x="480220" y="1135904"/>
          <a:ext cx="3173526" cy="518160"/>
        </p:xfrm>
        <a:graphic>
          <a:graphicData uri="http://schemas.openxmlformats.org/drawingml/2006/table">
            <a:tbl>
              <a:tblPr firstRow="1" bandRow="1">
                <a:tableStyleId>{5C22544A-7EE6-4342-B048-85BDC9FD1C3A}</a:tableStyleId>
              </a:tblPr>
              <a:tblGrid>
                <a:gridCol w="3173526">
                  <a:extLst>
                    <a:ext uri="{9D8B030D-6E8A-4147-A177-3AD203B41FA5}">
                      <a16:colId xmlns:a16="http://schemas.microsoft.com/office/drawing/2014/main" val="3446254053"/>
                    </a:ext>
                  </a:extLst>
                </a:gridCol>
              </a:tblGrid>
              <a:tr h="484188">
                <a:tc>
                  <a:txBody>
                    <a:bodyPr/>
                    <a:lstStyle/>
                    <a:p>
                      <a:pPr algn="ctr"/>
                      <a:r>
                        <a:rPr lang="en-US" sz="2800" dirty="0">
                          <a:solidFill>
                            <a:schemeClr val="tx1"/>
                          </a:solidFill>
                        </a:rPr>
                        <a:t>Expertise</a:t>
                      </a:r>
                    </a:p>
                  </a:txBody>
                  <a:tcPr>
                    <a:solidFill>
                      <a:schemeClr val="bg2"/>
                    </a:solidFill>
                  </a:tcPr>
                </a:tc>
                <a:extLst>
                  <a:ext uri="{0D108BD9-81ED-4DB2-BD59-A6C34878D82A}">
                    <a16:rowId xmlns:a16="http://schemas.microsoft.com/office/drawing/2014/main" val="3938717466"/>
                  </a:ext>
                </a:extLst>
              </a:tr>
            </a:tbl>
          </a:graphicData>
        </a:graphic>
      </p:graphicFrame>
      <p:graphicFrame>
        <p:nvGraphicFramePr>
          <p:cNvPr id="20" name="Table 19">
            <a:extLst>
              <a:ext uri="{FF2B5EF4-FFF2-40B4-BE49-F238E27FC236}">
                <a16:creationId xmlns:a16="http://schemas.microsoft.com/office/drawing/2014/main" id="{2D7952AA-A5A4-2FA2-EA4B-AA5AD87435D9}"/>
              </a:ext>
            </a:extLst>
          </p:cNvPr>
          <p:cNvGraphicFramePr>
            <a:graphicFrameLocks noGrp="1"/>
          </p:cNvGraphicFramePr>
          <p:nvPr>
            <p:extLst>
              <p:ext uri="{D42A27DB-BD31-4B8C-83A1-F6EECF244321}">
                <p14:modId xmlns:p14="http://schemas.microsoft.com/office/powerpoint/2010/main" val="2496527273"/>
              </p:ext>
            </p:extLst>
          </p:nvPr>
        </p:nvGraphicFramePr>
        <p:xfrm>
          <a:off x="4307850" y="1135904"/>
          <a:ext cx="3173526" cy="518160"/>
        </p:xfrm>
        <a:graphic>
          <a:graphicData uri="http://schemas.openxmlformats.org/drawingml/2006/table">
            <a:tbl>
              <a:tblPr firstRow="1" bandRow="1">
                <a:tableStyleId>{5C22544A-7EE6-4342-B048-85BDC9FD1C3A}</a:tableStyleId>
              </a:tblPr>
              <a:tblGrid>
                <a:gridCol w="3173526">
                  <a:extLst>
                    <a:ext uri="{9D8B030D-6E8A-4147-A177-3AD203B41FA5}">
                      <a16:colId xmlns:a16="http://schemas.microsoft.com/office/drawing/2014/main" val="3446254053"/>
                    </a:ext>
                  </a:extLst>
                </a:gridCol>
              </a:tblGrid>
              <a:tr h="484188">
                <a:tc>
                  <a:txBody>
                    <a:bodyPr/>
                    <a:lstStyle/>
                    <a:p>
                      <a:pPr algn="ctr"/>
                      <a:r>
                        <a:rPr lang="en-US" sz="2800" dirty="0">
                          <a:solidFill>
                            <a:schemeClr val="tx1"/>
                          </a:solidFill>
                        </a:rPr>
                        <a:t>Excellence</a:t>
                      </a:r>
                    </a:p>
                  </a:txBody>
                  <a:tcPr>
                    <a:solidFill>
                      <a:schemeClr val="bg2"/>
                    </a:solidFill>
                  </a:tcPr>
                </a:tc>
                <a:extLst>
                  <a:ext uri="{0D108BD9-81ED-4DB2-BD59-A6C34878D82A}">
                    <a16:rowId xmlns:a16="http://schemas.microsoft.com/office/drawing/2014/main" val="3938717466"/>
                  </a:ext>
                </a:extLst>
              </a:tr>
            </a:tbl>
          </a:graphicData>
        </a:graphic>
      </p:graphicFrame>
      <p:graphicFrame>
        <p:nvGraphicFramePr>
          <p:cNvPr id="27" name="Table 26">
            <a:extLst>
              <a:ext uri="{FF2B5EF4-FFF2-40B4-BE49-F238E27FC236}">
                <a16:creationId xmlns:a16="http://schemas.microsoft.com/office/drawing/2014/main" id="{293A585B-9349-6A26-08FC-9BB96C29B485}"/>
              </a:ext>
            </a:extLst>
          </p:cNvPr>
          <p:cNvGraphicFramePr>
            <a:graphicFrameLocks noGrp="1"/>
          </p:cNvGraphicFramePr>
          <p:nvPr>
            <p:extLst>
              <p:ext uri="{D42A27DB-BD31-4B8C-83A1-F6EECF244321}">
                <p14:modId xmlns:p14="http://schemas.microsoft.com/office/powerpoint/2010/main" val="3041046052"/>
              </p:ext>
            </p:extLst>
          </p:nvPr>
        </p:nvGraphicFramePr>
        <p:xfrm>
          <a:off x="8470792" y="1196535"/>
          <a:ext cx="3173526" cy="518160"/>
        </p:xfrm>
        <a:graphic>
          <a:graphicData uri="http://schemas.openxmlformats.org/drawingml/2006/table">
            <a:tbl>
              <a:tblPr firstRow="1" bandRow="1">
                <a:tableStyleId>{5C22544A-7EE6-4342-B048-85BDC9FD1C3A}</a:tableStyleId>
              </a:tblPr>
              <a:tblGrid>
                <a:gridCol w="3173526">
                  <a:extLst>
                    <a:ext uri="{9D8B030D-6E8A-4147-A177-3AD203B41FA5}">
                      <a16:colId xmlns:a16="http://schemas.microsoft.com/office/drawing/2014/main" val="3446254053"/>
                    </a:ext>
                  </a:extLst>
                </a:gridCol>
              </a:tblGrid>
              <a:tr h="484188">
                <a:tc>
                  <a:txBody>
                    <a:bodyPr/>
                    <a:lstStyle/>
                    <a:p>
                      <a:pPr algn="ctr"/>
                      <a:r>
                        <a:rPr lang="en-US" sz="2800" dirty="0">
                          <a:solidFill>
                            <a:schemeClr val="tx1"/>
                          </a:solidFill>
                        </a:rPr>
                        <a:t>Advocacy</a:t>
                      </a:r>
                    </a:p>
                  </a:txBody>
                  <a:tcPr>
                    <a:solidFill>
                      <a:schemeClr val="bg2"/>
                    </a:solidFill>
                  </a:tcPr>
                </a:tc>
                <a:extLst>
                  <a:ext uri="{0D108BD9-81ED-4DB2-BD59-A6C34878D82A}">
                    <a16:rowId xmlns:a16="http://schemas.microsoft.com/office/drawing/2014/main" val="3938717466"/>
                  </a:ext>
                </a:extLst>
              </a:tr>
            </a:tbl>
          </a:graphicData>
        </a:graphic>
      </p:graphicFrame>
      <p:pic>
        <p:nvPicPr>
          <p:cNvPr id="4" name="Picture 3" descr="A blue outline of people hugging each other&#10;&#10;Description automatically generated">
            <a:extLst>
              <a:ext uri="{FF2B5EF4-FFF2-40B4-BE49-F238E27FC236}">
                <a16:creationId xmlns:a16="http://schemas.microsoft.com/office/drawing/2014/main" id="{EB264FD3-FB62-843C-2F16-386056B2C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376" y="1992166"/>
            <a:ext cx="2685288" cy="2106168"/>
          </a:xfrm>
          <a:prstGeom prst="rect">
            <a:avLst/>
          </a:prstGeom>
        </p:spPr>
      </p:pic>
      <p:pic>
        <p:nvPicPr>
          <p:cNvPr id="8" name="Picture 7" descr="A group of people with blue outline&#10;&#10;Description automatically generated">
            <a:extLst>
              <a:ext uri="{FF2B5EF4-FFF2-40B4-BE49-F238E27FC236}">
                <a16:creationId xmlns:a16="http://schemas.microsoft.com/office/drawing/2014/main" id="{F1790A35-FC27-E374-185D-EF793908E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178" y="1559347"/>
            <a:ext cx="2971806" cy="2971806"/>
          </a:xfrm>
          <a:prstGeom prst="rect">
            <a:avLst/>
          </a:prstGeom>
        </p:spPr>
      </p:pic>
      <p:pic>
        <p:nvPicPr>
          <p:cNvPr id="10" name="Picture 9" descr="A close-up of a credit card&#10;&#10;Description automatically generated">
            <a:extLst>
              <a:ext uri="{FF2B5EF4-FFF2-40B4-BE49-F238E27FC236}">
                <a16:creationId xmlns:a16="http://schemas.microsoft.com/office/drawing/2014/main" id="{5E4E2FB6-666F-C4E1-E2C0-522E50B9E3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21" y="1559347"/>
            <a:ext cx="2971806" cy="2971806"/>
          </a:xfrm>
          <a:prstGeom prst="rect">
            <a:avLst/>
          </a:prstGeom>
        </p:spPr>
      </p:pic>
    </p:spTree>
    <p:custDataLst>
      <p:tags r:id="rId1"/>
    </p:custDataLst>
    <p:extLst>
      <p:ext uri="{BB962C8B-B14F-4D97-AF65-F5344CB8AC3E}">
        <p14:creationId xmlns:p14="http://schemas.microsoft.com/office/powerpoint/2010/main" val="11320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31"/>
                                        </p:tgtEl>
                                        <p:attrNameLst>
                                          <p:attrName>ppt_x</p:attrName>
                                          <p:attrName>ppt_y</p:attrName>
                                        </p:attrNameLst>
                                      </p:cBhvr>
                                      <p:rCtr x="0" y="1736"/>
                                    </p:animMotion>
                                  </p:childTnLst>
                                </p:cTn>
                              </p:par>
                              <p:par>
                                <p:cTn id="10" presetID="10" presetClass="entr" presetSubtype="0" fill="hold" nodeType="withEffect">
                                  <p:stCondLst>
                                    <p:cond delay="25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50"/>
                                        <p:tgtEl>
                                          <p:spTgt spid="32"/>
                                        </p:tgtEl>
                                      </p:cBhvr>
                                    </p:animEffect>
                                  </p:childTnLst>
                                </p:cTn>
                              </p:par>
                              <p:par>
                                <p:cTn id="13" presetID="42" presetClass="path" presetSubtype="0" decel="100000" fill="hold" nodeType="withEffect">
                                  <p:stCondLst>
                                    <p:cond delay="250"/>
                                  </p:stCondLst>
                                  <p:childTnLst>
                                    <p:animMotion origin="layout" path="M -3.75E-6 -0.03472 L -3.75E-6 1.85185E-6 " pathEditMode="relative" rAng="0" ptsTypes="AA">
                                      <p:cBhvr>
                                        <p:cTn id="14" dur="500" fill="hold"/>
                                        <p:tgtEl>
                                          <p:spTgt spid="32"/>
                                        </p:tgtEl>
                                        <p:attrNameLst>
                                          <p:attrName>ppt_x</p:attrName>
                                          <p:attrName>ppt_y</p:attrName>
                                        </p:attrNameLst>
                                      </p:cBhvr>
                                      <p:rCtr x="0" y="1736"/>
                                    </p:animMotion>
                                  </p:childTnLst>
                                </p:cTn>
                              </p:par>
                              <p:par>
                                <p:cTn id="15" presetID="10" presetClass="entr" presetSubtype="0" fill="hold"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
                                        <p:tgtEl>
                                          <p:spTgt spid="33"/>
                                        </p:tgtEl>
                                      </p:cBhvr>
                                    </p:animEffect>
                                  </p:childTnLst>
                                </p:cTn>
                              </p:par>
                              <p:par>
                                <p:cTn id="18" presetID="42" presetClass="path" presetSubtype="0" decel="100000" fill="hold" nodeType="withEffect">
                                  <p:stCondLst>
                                    <p:cond delay="500"/>
                                  </p:stCondLst>
                                  <p:childTnLst>
                                    <p:animMotion origin="layout" path="M -3.75E-6 -0.03472 L -3.75E-6 1.85185E-6 " pathEditMode="relative" rAng="0" ptsTypes="AA">
                                      <p:cBhvr>
                                        <p:cTn id="19" dur="500" fill="hold"/>
                                        <p:tgtEl>
                                          <p:spTgt spid="3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Request Requirements </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00820" y="886146"/>
          <a:ext cx="11590359" cy="5512498"/>
        </p:xfrm>
        <a:graphic>
          <a:graphicData uri="http://schemas.openxmlformats.org/drawingml/2006/table">
            <a:tbl>
              <a:tblPr firstRow="1" bandRow="1">
                <a:tableStyleId>{5C22544A-7EE6-4342-B048-85BDC9FD1C3A}</a:tableStyleId>
              </a:tblPr>
              <a:tblGrid>
                <a:gridCol w="11590359">
                  <a:extLst>
                    <a:ext uri="{9D8B030D-6E8A-4147-A177-3AD203B41FA5}">
                      <a16:colId xmlns:a16="http://schemas.microsoft.com/office/drawing/2014/main" val="1271845275"/>
                    </a:ext>
                  </a:extLst>
                </a:gridCol>
              </a:tblGrid>
              <a:tr h="5512498">
                <a:tc>
                  <a:txBody>
                    <a:bodyPr/>
                    <a:lstStyle/>
                    <a:p>
                      <a:pPr marL="0" indent="0">
                        <a:buFont typeface="Arial" panose="020B0604020202020204" pitchFamily="34" charset="0"/>
                        <a:buNone/>
                      </a:pPr>
                      <a:endParaRPr lang="en-US" sz="1500" b="0" u="none" dirty="0">
                        <a:solidFill>
                          <a:srgbClr val="C00000"/>
                        </a:solidFill>
                      </a:endParaRPr>
                    </a:p>
                  </a:txBody>
                  <a:tcPr>
                    <a:noFill/>
                  </a:tcPr>
                </a:tc>
                <a:extLst>
                  <a:ext uri="{0D108BD9-81ED-4DB2-BD59-A6C34878D82A}">
                    <a16:rowId xmlns:a16="http://schemas.microsoft.com/office/drawing/2014/main" val="3064228252"/>
                  </a:ext>
                </a:extLst>
              </a:tr>
            </a:tbl>
          </a:graphicData>
        </a:graphic>
      </p:graphicFrame>
      <p:sp>
        <p:nvSpPr>
          <p:cNvPr id="7" name="TextBox 6">
            <a:extLst>
              <a:ext uri="{FF2B5EF4-FFF2-40B4-BE49-F238E27FC236}">
                <a16:creationId xmlns:a16="http://schemas.microsoft.com/office/drawing/2014/main" id="{9C451757-7CB3-342F-810A-355AF08C5C5A}"/>
              </a:ext>
            </a:extLst>
          </p:cNvPr>
          <p:cNvSpPr txBox="1"/>
          <p:nvPr/>
        </p:nvSpPr>
        <p:spPr>
          <a:xfrm>
            <a:off x="524328" y="886146"/>
            <a:ext cx="10476089" cy="5539978"/>
          </a:xfrm>
          <a:prstGeom prst="rect">
            <a:avLst/>
          </a:prstGeom>
          <a:noFill/>
        </p:spPr>
        <p:txBody>
          <a:bodyPr wrap="square">
            <a:spAutoFit/>
          </a:bodyPr>
          <a:lstStyle/>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The What and Where’s: </a:t>
            </a:r>
            <a:endParaRPr lang="en-US" sz="1700" kern="100" dirty="0">
              <a:effectLst/>
              <a:ea typeface="Arial" panose="020B0604020202020204" pitchFamily="34" charset="0"/>
              <a:cs typeface="Times New Roman" panose="02020603050405020304" pitchFamily="18" charset="0"/>
            </a:endParaRPr>
          </a:p>
          <a:p>
            <a:pPr marL="0" marR="0">
              <a:spcBef>
                <a:spcPts val="0"/>
              </a:spcBef>
              <a:spcAft>
                <a:spcPts val="0"/>
              </a:spcAft>
            </a:pPr>
            <a:endParaRPr lang="en-US" sz="700" kern="100" dirty="0">
              <a:effectLst/>
              <a:ea typeface="Arial" panose="020B0604020202020204" pitchFamily="34" charset="0"/>
              <a:cs typeface="Times New Roman" panose="02020603050405020304" pitchFamily="18" charset="0"/>
            </a:endParaRPr>
          </a:p>
          <a:p>
            <a:pPr marL="0" marR="0">
              <a:spcBef>
                <a:spcPts val="0"/>
              </a:spcBef>
              <a:spcAft>
                <a:spcPts val="0"/>
              </a:spcAft>
            </a:pPr>
            <a:r>
              <a:rPr lang="en-US" sz="1700" kern="100" dirty="0">
                <a:effectLst/>
                <a:ea typeface="Arial" panose="020B0604020202020204" pitchFamily="34" charset="0"/>
                <a:cs typeface="Arial" panose="020B0604020202020204" pitchFamily="34" charset="0"/>
              </a:rPr>
              <a:t>When submitting an appeal, at minimum, the following should be included in the request:</a:t>
            </a:r>
            <a:endParaRPr lang="en-US" sz="1700" kern="100" dirty="0">
              <a:effectLst/>
              <a:ea typeface="Arial" panose="020B0604020202020204" pitchFamily="34" charset="0"/>
              <a:cs typeface="Times New Roman" panose="02020603050405020304" pitchFamily="18" charset="0"/>
            </a:endParaRPr>
          </a:p>
          <a:p>
            <a:pPr marL="0" marR="0">
              <a:spcBef>
                <a:spcPts val="0"/>
              </a:spcBef>
              <a:spcAft>
                <a:spcPts val="0"/>
              </a:spcAft>
            </a:pPr>
            <a:endParaRPr lang="en-US" sz="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Your name/who is filing the appeal, preferably on your office’s letterhead which includes treating/requesting physician’s </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Name</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Address</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Phone Number</a:t>
            </a:r>
            <a:endParaRPr lang="en-US" sz="1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Member’s name and other type of member identifier such as</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ffectLst/>
                <a:ea typeface="Arial" panose="020B0604020202020204" pitchFamily="34" charset="0"/>
                <a:cs typeface="Arial" panose="020B0604020202020204" pitchFamily="34" charset="0"/>
              </a:rPr>
              <a:t>VNS Health member ID number</a:t>
            </a:r>
            <a:endParaRPr lang="en-US" sz="1700" kern="100" dirty="0">
              <a:effectLst/>
              <a:ea typeface="Arial" panose="020B060402020202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700" kern="100" dirty="0">
                <a:ea typeface="Arial" panose="020B0604020202020204" pitchFamily="34" charset="0"/>
                <a:cs typeface="Arial" panose="020B0604020202020204" pitchFamily="34" charset="0"/>
              </a:rPr>
              <a:t>D</a:t>
            </a:r>
            <a:r>
              <a:rPr lang="en-US" sz="1700" kern="100" dirty="0">
                <a:effectLst/>
                <a:ea typeface="Arial" panose="020B0604020202020204" pitchFamily="34" charset="0"/>
                <a:cs typeface="Arial" panose="020B0604020202020204" pitchFamily="34" charset="0"/>
              </a:rPr>
              <a:t>ate of birth</a:t>
            </a:r>
            <a:endParaRPr lang="en-US" sz="1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Service or claim that is being appealed, and the reason why</a:t>
            </a:r>
            <a:endParaRPr lang="en-US" sz="17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kern="100" dirty="0">
                <a:effectLst/>
                <a:ea typeface="Arial" panose="020B0604020202020204" pitchFamily="34" charset="0"/>
                <a:cs typeface="Arial" panose="020B0604020202020204" pitchFamily="34" charset="0"/>
              </a:rPr>
              <a:t>Supporting documentation such as clinical documentation/medical records, proof of timely filing (for claim appeals), or any other documents you feel may help support the appeal</a:t>
            </a:r>
            <a:endParaRPr lang="en-US" sz="1700" kern="100" dirty="0">
              <a:effectLst/>
              <a:ea typeface="Arial" panose="020B0604020202020204" pitchFamily="34" charset="0"/>
              <a:cs typeface="Times New Roman" panose="02020603050405020304" pitchFamily="18" charset="0"/>
            </a:endParaRPr>
          </a:p>
          <a:p>
            <a:pPr marL="0" marR="0">
              <a:spcBef>
                <a:spcPts val="0"/>
              </a:spcBef>
              <a:spcAft>
                <a:spcPts val="0"/>
              </a:spcAft>
            </a:pPr>
            <a:endParaRPr lang="en-US" sz="1700" kern="100" dirty="0">
              <a:effectLst/>
              <a:ea typeface="Arial" panose="020B0604020202020204" pitchFamily="34" charset="0"/>
              <a:cs typeface="Arial" panose="020B0604020202020204" pitchFamily="34" charset="0"/>
            </a:endParaRP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Phone: </a:t>
            </a:r>
            <a:r>
              <a:rPr lang="en-US" sz="1700" kern="100" dirty="0">
                <a:effectLst/>
                <a:ea typeface="Arial" panose="020B0604020202020204" pitchFamily="34" charset="0"/>
                <a:cs typeface="Times New Roman" panose="02020603050405020304" pitchFamily="18" charset="0"/>
              </a:rPr>
              <a:t>1-866-867-6555                                                </a:t>
            </a: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Fax: </a:t>
            </a:r>
            <a:r>
              <a:rPr lang="en-US" sz="1700" kern="100" dirty="0">
                <a:effectLst/>
                <a:ea typeface="Arial" panose="020B0604020202020204" pitchFamily="34" charset="0"/>
                <a:cs typeface="Times New Roman" panose="02020603050405020304" pitchFamily="18" charset="0"/>
              </a:rPr>
              <a:t>1-866-791-2213</a:t>
            </a: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Mail: </a:t>
            </a:r>
            <a:r>
              <a:rPr lang="en-US" sz="1700" kern="100" dirty="0">
                <a:effectLst/>
                <a:ea typeface="Arial" panose="020B0604020202020204" pitchFamily="34" charset="0"/>
                <a:cs typeface="Times New Roman" panose="02020603050405020304" pitchFamily="18" charset="0"/>
              </a:rPr>
              <a:t>P.O. Box 445</a:t>
            </a:r>
          </a:p>
          <a:p>
            <a:pPr marL="0" marR="0">
              <a:spcBef>
                <a:spcPts val="0"/>
              </a:spcBef>
              <a:spcAft>
                <a:spcPts val="0"/>
              </a:spcAft>
            </a:pPr>
            <a:r>
              <a:rPr lang="en-US" sz="1700" kern="100" dirty="0">
                <a:effectLst/>
                <a:ea typeface="Arial" panose="020B0604020202020204" pitchFamily="34" charset="0"/>
                <a:cs typeface="Times New Roman" panose="02020603050405020304" pitchFamily="18" charset="0"/>
              </a:rPr>
              <a:t>          Elmsford, NY 10523</a:t>
            </a:r>
          </a:p>
          <a:p>
            <a:pPr marL="0" marR="0">
              <a:spcBef>
                <a:spcPts val="0"/>
              </a:spcBef>
              <a:spcAft>
                <a:spcPts val="0"/>
              </a:spcAft>
            </a:pPr>
            <a:r>
              <a:rPr lang="en-US" sz="1700" b="1" kern="100" dirty="0">
                <a:effectLst/>
                <a:ea typeface="Arial" panose="020B0604020202020204" pitchFamily="34" charset="0"/>
                <a:cs typeface="Times New Roman" panose="02020603050405020304" pitchFamily="18" charset="0"/>
              </a:rPr>
              <a:t>Attn: </a:t>
            </a:r>
            <a:r>
              <a:rPr lang="en-US" sz="1700" kern="100" dirty="0">
                <a:effectLst/>
                <a:ea typeface="Arial" panose="020B0604020202020204" pitchFamily="34" charset="0"/>
                <a:cs typeface="Times New Roman" panose="02020603050405020304" pitchFamily="18" charset="0"/>
              </a:rPr>
              <a:t>VNS Health Grievance &amp; Appeals</a:t>
            </a:r>
          </a:p>
          <a:p>
            <a:pPr marL="0" marR="0">
              <a:spcBef>
                <a:spcPts val="0"/>
              </a:spcBef>
              <a:spcAft>
                <a:spcPts val="0"/>
              </a:spcAft>
            </a:pPr>
            <a:endParaRPr lang="en-US" sz="1700" kern="100" dirty="0">
              <a:effectLst/>
              <a:ea typeface="Arial" panose="020B0604020202020204" pitchFamily="34" charset="0"/>
              <a:cs typeface="Times New Roman" panose="02020603050405020304" pitchFamily="18" charset="0"/>
            </a:endParaRPr>
          </a:p>
        </p:txBody>
      </p:sp>
      <p:sp>
        <p:nvSpPr>
          <p:cNvPr id="4" name="Footer Placeholder 4">
            <a:extLst>
              <a:ext uri="{FF2B5EF4-FFF2-40B4-BE49-F238E27FC236}">
                <a16:creationId xmlns:a16="http://schemas.microsoft.com/office/drawing/2014/main" id="{7DFE884D-1898-6333-A4DB-AF1D0BF38CC7}"/>
              </a:ext>
            </a:extLst>
          </p:cNvPr>
          <p:cNvSpPr>
            <a:spLocks noGrp="1"/>
          </p:cNvSpPr>
          <p:nvPr>
            <p:ph type="ftr" sz="quarter" idx="21"/>
          </p:nvPr>
        </p:nvSpPr>
        <p:spPr>
          <a:xfrm>
            <a:off x="345281" y="6395713"/>
            <a:ext cx="2507456" cy="244800"/>
          </a:xfrm>
        </p:spPr>
        <p:txBody>
          <a:bodyPr/>
          <a:lstStyle/>
          <a:p>
            <a:r>
              <a:rPr lang="en-US" dirty="0"/>
              <a:t>© Copyright 2024 VNS Health. All rights reserved.</a:t>
            </a:r>
          </a:p>
        </p:txBody>
      </p:sp>
    </p:spTree>
    <p:custDataLst>
      <p:tags r:id="rId1"/>
    </p:custDataLst>
    <p:extLst>
      <p:ext uri="{BB962C8B-B14F-4D97-AF65-F5344CB8AC3E}">
        <p14:creationId xmlns:p14="http://schemas.microsoft.com/office/powerpoint/2010/main" val="358108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23382" y="2716445"/>
            <a:ext cx="7986395" cy="818562"/>
          </a:xfrm>
        </p:spPr>
        <p:txBody>
          <a:bodyPr>
            <a:noAutofit/>
          </a:bodyPr>
          <a:lstStyle/>
          <a:p>
            <a:pPr marL="285750" indent="-285750" algn="ctr">
              <a:lnSpc>
                <a:spcPct val="120000"/>
              </a:lnSpc>
              <a:spcAft>
                <a:spcPts val="600"/>
              </a:spcAft>
              <a:buFont typeface="Wingdings" panose="05000000000000000000" pitchFamily="2" charset="2"/>
              <a:buChar char="§"/>
            </a:pPr>
            <a:r>
              <a:rPr lang="en-US" dirty="0"/>
              <a:t>Compliance Program</a:t>
            </a:r>
          </a:p>
        </p:txBody>
      </p:sp>
      <p:pic>
        <p:nvPicPr>
          <p:cNvPr id="4" name="Picture 3">
            <a:extLst>
              <a:ext uri="{FF2B5EF4-FFF2-40B4-BE49-F238E27FC236}">
                <a16:creationId xmlns:a16="http://schemas.microsoft.com/office/drawing/2014/main" id="{D5DCEAEB-BFC7-F749-9025-5A32F68FCE02}"/>
              </a:ext>
            </a:extLst>
          </p:cNvPr>
          <p:cNvPicPr>
            <a:picLocks noChangeAspect="1"/>
          </p:cNvPicPr>
          <p:nvPr/>
        </p:nvPicPr>
        <p:blipFill>
          <a:blip r:embed="rId2"/>
          <a:stretch>
            <a:fillRect/>
          </a:stretch>
        </p:blipFill>
        <p:spPr>
          <a:xfrm>
            <a:off x="271163" y="6390121"/>
            <a:ext cx="2505673" cy="249958"/>
          </a:xfrm>
          <a:prstGeom prst="rect">
            <a:avLst/>
          </a:prstGeom>
        </p:spPr>
      </p:pic>
    </p:spTree>
    <p:extLst>
      <p:ext uri="{BB962C8B-B14F-4D97-AF65-F5344CB8AC3E}">
        <p14:creationId xmlns:p14="http://schemas.microsoft.com/office/powerpoint/2010/main" val="35897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061521480"/>
              </p:ext>
            </p:extLst>
          </p:nvPr>
        </p:nvGraphicFramePr>
        <p:xfrm>
          <a:off x="345281" y="833054"/>
          <a:ext cx="11323705" cy="542544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800" b="1" u="none" dirty="0">
                          <a:solidFill>
                            <a:schemeClr val="tx1"/>
                          </a:solidFill>
                        </a:rPr>
                        <a:t>VNS Health policy: </a:t>
                      </a:r>
                      <a:r>
                        <a:rPr lang="en-US" sz="1800" b="0" u="none" dirty="0">
                          <a:solidFill>
                            <a:schemeClr val="tx1"/>
                          </a:solidFill>
                        </a:rPr>
                        <a:t>comply with all federal and state laws regarding fraud, waste, and abuse. We will implement and enforce procedures to detect and prevent fraud, waste, and abuse regarding claims submitted to federal and state healthcare programs, and to provide protection for those who report in good faith actual or suspected wrongdoing.</a:t>
                      </a:r>
                    </a:p>
                    <a:p>
                      <a:endParaRPr lang="en-US" sz="800" b="0" u="none" dirty="0">
                        <a:solidFill>
                          <a:schemeClr val="tx1"/>
                        </a:solidFill>
                      </a:endParaRPr>
                    </a:p>
                    <a:p>
                      <a:r>
                        <a:rPr lang="en-US" sz="1800" b="1" u="none" dirty="0">
                          <a:solidFill>
                            <a:schemeClr val="tx1"/>
                          </a:solidFill>
                        </a:rPr>
                        <a:t>The compliance policy: </a:t>
                      </a:r>
                      <a:r>
                        <a:rPr lang="en-US" sz="1800" b="0" u="none" dirty="0">
                          <a:solidFill>
                            <a:schemeClr val="tx1"/>
                          </a:solidFill>
                        </a:rPr>
                        <a:t>we maintain a strict policy of zero tolerance toward fraud and abuse and other inappropriate activities. Individuals who engage in any inappropriate activity alone or in collaboration with another employee, member, or provider are subject to immediate disciplinary action, up to and including termination.</a:t>
                      </a:r>
                    </a:p>
                    <a:p>
                      <a:endParaRPr lang="en-US" sz="900" b="0" u="none" dirty="0">
                        <a:solidFill>
                          <a:schemeClr val="tx1"/>
                        </a:solidFill>
                      </a:endParaRPr>
                    </a:p>
                    <a:p>
                      <a:endParaRPr lang="en-US" sz="900" b="0" u="none" dirty="0">
                        <a:solidFill>
                          <a:schemeClr val="tx1"/>
                        </a:solidFill>
                      </a:endParaRPr>
                    </a:p>
                    <a:p>
                      <a:endParaRPr lang="en-US" sz="900" b="0" u="none" dirty="0">
                        <a:solidFill>
                          <a:schemeClr val="tx1"/>
                        </a:solidFill>
                      </a:endParaRPr>
                    </a:p>
                    <a:p>
                      <a:endParaRPr lang="en-US" sz="900" b="0" u="none" dirty="0">
                        <a:solidFill>
                          <a:schemeClr val="tx1"/>
                        </a:solidFill>
                      </a:endParaRPr>
                    </a:p>
                    <a:p>
                      <a:r>
                        <a:rPr lang="en-US" sz="1800" b="1" u="none" dirty="0">
                          <a:solidFill>
                            <a:schemeClr val="tx2"/>
                          </a:solidFill>
                        </a:rPr>
                        <a:t>Definitions:</a:t>
                      </a:r>
                    </a:p>
                    <a:p>
                      <a:r>
                        <a:rPr lang="en-US" sz="1800" b="1" u="none" dirty="0">
                          <a:solidFill>
                            <a:schemeClr val="tx2"/>
                          </a:solidFill>
                        </a:rPr>
                        <a:t>Fraud—</a:t>
                      </a:r>
                      <a:r>
                        <a:rPr lang="en-US" sz="1800" b="0" u="none" dirty="0">
                          <a:solidFill>
                            <a:schemeClr val="tx1"/>
                          </a:solidFill>
                        </a:rPr>
                        <a:t>An </a:t>
                      </a:r>
                      <a:r>
                        <a:rPr lang="en-US" sz="1800" b="1" u="none" dirty="0">
                          <a:solidFill>
                            <a:schemeClr val="tx2"/>
                          </a:solidFill>
                        </a:rPr>
                        <a:t>intentional deception or misrepresentation </a:t>
                      </a:r>
                      <a:r>
                        <a:rPr lang="en-US" sz="1800" b="0" u="none" dirty="0">
                          <a:solidFill>
                            <a:schemeClr val="tx1"/>
                          </a:solidFill>
                        </a:rPr>
                        <a:t>made by a person with the knowledge that could result in some unauthorized benefit to themselves or other person(s). Includes any act that constitutes fraud under applicable federal or state law.</a:t>
                      </a:r>
                    </a:p>
                    <a:p>
                      <a:r>
                        <a:rPr lang="en-US" sz="1800" b="1" u="none" dirty="0">
                          <a:solidFill>
                            <a:schemeClr val="tx2"/>
                          </a:solidFill>
                        </a:rPr>
                        <a:t>Waste—</a:t>
                      </a:r>
                      <a:r>
                        <a:rPr lang="en-US" sz="1800" b="0" u="none" dirty="0">
                          <a:solidFill>
                            <a:schemeClr val="tx1"/>
                          </a:solidFill>
                        </a:rPr>
                        <a:t>The </a:t>
                      </a:r>
                      <a:r>
                        <a:rPr lang="en-US" sz="1800" b="1" u="none" dirty="0">
                          <a:solidFill>
                            <a:schemeClr val="tx2"/>
                          </a:solidFill>
                        </a:rPr>
                        <a:t>extravagant, careless, or needless expenditure of funds </a:t>
                      </a:r>
                      <a:r>
                        <a:rPr lang="en-US" sz="1800" b="0" u="none" dirty="0">
                          <a:solidFill>
                            <a:schemeClr val="tx1"/>
                          </a:solidFill>
                        </a:rPr>
                        <a:t>resulting from deficient practices, systems, controls, or decisions.</a:t>
                      </a:r>
                    </a:p>
                    <a:p>
                      <a:r>
                        <a:rPr lang="en-US" sz="1800" b="1" u="none" dirty="0">
                          <a:solidFill>
                            <a:schemeClr val="tx2"/>
                          </a:solidFill>
                        </a:rPr>
                        <a:t>Abuse—</a:t>
                      </a:r>
                      <a:r>
                        <a:rPr lang="en-US" sz="1800" b="0" u="none" dirty="0">
                          <a:solidFill>
                            <a:schemeClr val="tx1"/>
                          </a:solidFill>
                        </a:rPr>
                        <a:t>Provider practices that are </a:t>
                      </a:r>
                      <a:r>
                        <a:rPr lang="en-US" sz="1800" b="1" u="none" dirty="0">
                          <a:solidFill>
                            <a:schemeClr val="tx2"/>
                          </a:solidFill>
                        </a:rPr>
                        <a:t>inconsistent with sound fiscal, business, or medical practices </a:t>
                      </a:r>
                      <a:r>
                        <a:rPr lang="en-US" sz="1800" b="0" u="none" dirty="0">
                          <a:solidFill>
                            <a:schemeClr val="tx1"/>
                          </a:solidFill>
                        </a:rPr>
                        <a:t>and result in an unnecessary cost or reimbursement for services that are not medically necessary or fail to meet professionally recognized standards of care. Also includes enrollee practices that result in unnecessary cost.</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0ECF4012-1564-0E7D-96E1-73F305E25243}"/>
              </a:ext>
            </a:extLst>
          </p:cNvPr>
          <p:cNvPicPr>
            <a:picLocks noChangeAspect="1"/>
          </p:cNvPicPr>
          <p:nvPr/>
        </p:nvPicPr>
        <p:blipFill>
          <a:blip r:embed="rId3"/>
          <a:stretch>
            <a:fillRect/>
          </a:stretch>
        </p:blipFill>
        <p:spPr>
          <a:xfrm>
            <a:off x="187636" y="6478044"/>
            <a:ext cx="2505673" cy="249958"/>
          </a:xfrm>
          <a:prstGeom prst="rect">
            <a:avLst/>
          </a:prstGeom>
        </p:spPr>
      </p:pic>
    </p:spTree>
    <p:custDataLst>
      <p:tags r:id="rId1"/>
    </p:custDataLst>
    <p:extLst>
      <p:ext uri="{BB962C8B-B14F-4D97-AF65-F5344CB8AC3E}">
        <p14:creationId xmlns:p14="http://schemas.microsoft.com/office/powerpoint/2010/main" val="34344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754966158"/>
              </p:ext>
            </p:extLst>
          </p:nvPr>
        </p:nvGraphicFramePr>
        <p:xfrm>
          <a:off x="345281" y="833054"/>
          <a:ext cx="11323705" cy="403860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3434146">
                <a:tc>
                  <a:txBody>
                    <a:bodyPr/>
                    <a:lstStyle/>
                    <a:p>
                      <a:r>
                        <a:rPr lang="en-US" sz="1600" b="1" u="none" dirty="0">
                          <a:solidFill>
                            <a:schemeClr val="tx1"/>
                          </a:solidFill>
                        </a:rPr>
                        <a:t>Relevant Statutes and Regulations</a:t>
                      </a:r>
                    </a:p>
                    <a:p>
                      <a:endParaRPr lang="en-US" sz="600" b="1" u="none" dirty="0">
                        <a:solidFill>
                          <a:schemeClr val="tx1"/>
                        </a:solidFill>
                      </a:endParaRPr>
                    </a:p>
                    <a:p>
                      <a:r>
                        <a:rPr lang="en-US" sz="1600" b="1" u="none" dirty="0">
                          <a:solidFill>
                            <a:schemeClr val="tx1"/>
                          </a:solidFill>
                        </a:rPr>
                        <a:t>Stark Law: </a:t>
                      </a:r>
                      <a:r>
                        <a:rPr lang="en-US" sz="1600" b="0" u="none" dirty="0">
                          <a:solidFill>
                            <a:schemeClr val="tx1"/>
                          </a:solidFill>
                        </a:rPr>
                        <a:t>with several separate provisions, governs physician self-referral for Medicare and Medicaid patients. Physician self-referral is the practice of a physician referring a patient to a medical facility in which he has a financial interest, be it ownership, investment, or a structured compensation agreement.</a:t>
                      </a:r>
                    </a:p>
                    <a:p>
                      <a:endParaRPr lang="en-US" sz="600" b="0" u="none" dirty="0">
                        <a:solidFill>
                          <a:schemeClr val="tx1"/>
                        </a:solidFill>
                      </a:endParaRPr>
                    </a:p>
                    <a:p>
                      <a:r>
                        <a:rPr lang="en-US" sz="1600" b="1" u="none" dirty="0">
                          <a:solidFill>
                            <a:schemeClr val="tx1"/>
                          </a:solidFill>
                        </a:rPr>
                        <a:t>False Claims Act (FCA): </a:t>
                      </a:r>
                      <a:r>
                        <a:rPr lang="en-US" sz="1600" b="0" u="none" dirty="0">
                          <a:solidFill>
                            <a:schemeClr val="tx1"/>
                          </a:solidFill>
                        </a:rPr>
                        <a:t>Using the FCA, private citizens (i.e., whistleblowers) can help reduce fraud against the government. </a:t>
                      </a:r>
                    </a:p>
                    <a:p>
                      <a:endParaRPr lang="en-US" sz="600" b="0" u="none" dirty="0">
                        <a:solidFill>
                          <a:schemeClr val="tx1"/>
                        </a:solidFill>
                      </a:endParaRPr>
                    </a:p>
                    <a:p>
                      <a:r>
                        <a:rPr lang="en-US" sz="1600" b="1" u="none" dirty="0">
                          <a:solidFill>
                            <a:schemeClr val="tx1"/>
                          </a:solidFill>
                        </a:rPr>
                        <a:t>Reporting of fraudulent, wasteful, and abusive activities</a:t>
                      </a:r>
                    </a:p>
                    <a:p>
                      <a:r>
                        <a:rPr lang="en-US" sz="1600" b="0" u="none" dirty="0">
                          <a:solidFill>
                            <a:schemeClr val="tx1"/>
                          </a:solidFill>
                        </a:rPr>
                        <a:t>We expect members, vendors, providers, interns, volunteers, consultants, board members, and First Tier, Downstream and Related Entities (FDRs) as well as others associated with our business to bring any alleged inappropriate activity which involves </a:t>
                      </a:r>
                      <a:r>
                        <a:rPr lang="en-US" sz="1600" b="0" dirty="0">
                          <a:solidFill>
                            <a:schemeClr val="tx1"/>
                          </a:solidFill>
                        </a:rPr>
                        <a:t>VNS Health </a:t>
                      </a:r>
                      <a:r>
                        <a:rPr lang="en-US" sz="1600" b="0" u="none" dirty="0">
                          <a:solidFill>
                            <a:schemeClr val="tx1"/>
                          </a:solidFill>
                        </a:rPr>
                        <a:t>to our attention. Providers may confidentially report a potential violation of our compliance policies or any applicable regulation by contacting:</a:t>
                      </a:r>
                    </a:p>
                    <a:p>
                      <a:r>
                        <a:rPr lang="en-US" sz="1800" b="0" u="none" dirty="0">
                          <a:solidFill>
                            <a:schemeClr val="tx1"/>
                          </a:solidFill>
                        </a:rPr>
                        <a:t>VNS Health </a:t>
                      </a:r>
                      <a:r>
                        <a:rPr lang="en-US" sz="1600" b="0" u="none" dirty="0">
                          <a:solidFill>
                            <a:schemeClr val="tx1"/>
                          </a:solidFill>
                        </a:rPr>
                        <a:t>Compliance Officer </a:t>
                      </a:r>
                    </a:p>
                    <a:p>
                      <a:r>
                        <a:rPr lang="en-US" sz="1600" b="0" u="none" dirty="0">
                          <a:solidFill>
                            <a:schemeClr val="tx1"/>
                          </a:solidFill>
                        </a:rPr>
                        <a:t>220 East 42nd Street 6th Floor New York, NY 10017</a:t>
                      </a:r>
                    </a:p>
                    <a:p>
                      <a:r>
                        <a:rPr lang="en-US" sz="1600" b="0" u="none" dirty="0">
                          <a:solidFill>
                            <a:schemeClr val="tx1"/>
                          </a:solidFill>
                        </a:rPr>
                        <a:t>Email – </a:t>
                      </a:r>
                      <a:r>
                        <a:rPr lang="en-US" sz="1600" b="0" u="none" dirty="0">
                          <a:solidFill>
                            <a:schemeClr val="tx1"/>
                          </a:solidFill>
                          <a:hlinkClick r:id="rId3"/>
                        </a:rPr>
                        <a:t>SIUmailbox@vnshealth.org</a:t>
                      </a:r>
                      <a:endParaRPr lang="en-US" sz="1600" b="0" u="none" dirty="0">
                        <a:solidFill>
                          <a:schemeClr val="tx1"/>
                        </a:solidFill>
                      </a:endParaRPr>
                    </a:p>
                    <a:p>
                      <a:endParaRPr lang="en-US" sz="15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986661D2-B228-CBEF-AB4C-197C17F60564}"/>
              </a:ext>
            </a:extLst>
          </p:cNvPr>
          <p:cNvPicPr>
            <a:picLocks noChangeAspect="1"/>
          </p:cNvPicPr>
          <p:nvPr/>
        </p:nvPicPr>
        <p:blipFill>
          <a:blip r:embed="rId4"/>
          <a:stretch>
            <a:fillRect/>
          </a:stretch>
        </p:blipFill>
        <p:spPr>
          <a:xfrm>
            <a:off x="187636" y="6478044"/>
            <a:ext cx="2505673" cy="249958"/>
          </a:xfrm>
          <a:prstGeom prst="rect">
            <a:avLst/>
          </a:prstGeom>
        </p:spPr>
      </p:pic>
      <p:sp>
        <p:nvSpPr>
          <p:cNvPr id="5" name="TextBox 4">
            <a:extLst>
              <a:ext uri="{FF2B5EF4-FFF2-40B4-BE49-F238E27FC236}">
                <a16:creationId xmlns:a16="http://schemas.microsoft.com/office/drawing/2014/main" id="{97079526-3D6B-9234-54D5-D88316643736}"/>
              </a:ext>
            </a:extLst>
          </p:cNvPr>
          <p:cNvSpPr txBox="1"/>
          <p:nvPr/>
        </p:nvSpPr>
        <p:spPr>
          <a:xfrm>
            <a:off x="1365921" y="4812531"/>
            <a:ext cx="9282424" cy="732121"/>
          </a:xfrm>
          <a:prstGeom prst="rect">
            <a:avLst/>
          </a:prstGeom>
          <a:solidFill>
            <a:schemeClr val="accent3"/>
          </a:solidFill>
        </p:spPr>
        <p:txBody>
          <a:bodyPr wrap="none" tIns="90000" bIns="90000" rtlCol="0">
            <a:normAutofit/>
          </a:bodyPr>
          <a:lstStyle/>
          <a:p>
            <a:r>
              <a:rPr lang="en-US" sz="1600" dirty="0">
                <a:solidFill>
                  <a:schemeClr val="bg2"/>
                </a:solidFill>
              </a:rPr>
              <a:t>R</a:t>
            </a:r>
            <a:r>
              <a:rPr lang="en-US" sz="1600" b="0" u="none" dirty="0">
                <a:solidFill>
                  <a:schemeClr val="bg2"/>
                </a:solidFill>
              </a:rPr>
              <a:t>eport fraud, waste, and abuse anonymously to Ethics Point, Inc., a contracted vendor, by using the </a:t>
            </a:r>
          </a:p>
          <a:p>
            <a:r>
              <a:rPr lang="en-US" sz="1600" b="0" u="none" dirty="0">
                <a:solidFill>
                  <a:schemeClr val="bg2"/>
                </a:solidFill>
              </a:rPr>
              <a:t>VNS Health Hotline at 1-888-634-1558 or </a:t>
            </a:r>
            <a:r>
              <a:rPr lang="en-US" sz="1600" b="0" u="none" dirty="0">
                <a:solidFill>
                  <a:schemeClr val="bg2"/>
                </a:solidFill>
                <a:hlinkClick r:id="rId5">
                  <a:extLst>
                    <a:ext uri="{A12FA001-AC4F-418D-AE19-62706E023703}">
                      <ahyp:hlinkClr xmlns:ahyp="http://schemas.microsoft.com/office/drawing/2018/hyperlinkcolor" val="tx"/>
                    </a:ext>
                  </a:extLst>
                </a:hlinkClick>
              </a:rPr>
              <a:t>online</a:t>
            </a:r>
            <a:r>
              <a:rPr lang="en-US" sz="1600" b="0" u="none" dirty="0">
                <a:solidFill>
                  <a:schemeClr val="bg2"/>
                </a:solidFill>
              </a:rPr>
              <a:t>. This service is available 24/7.</a:t>
            </a:r>
          </a:p>
          <a:p>
            <a:pPr algn="l"/>
            <a:endParaRPr lang="en-US" sz="1200" dirty="0" err="1">
              <a:solidFill>
                <a:schemeClr val="bg2"/>
              </a:solidFill>
            </a:endParaRPr>
          </a:p>
        </p:txBody>
      </p:sp>
    </p:spTree>
    <p:custDataLst>
      <p:tags r:id="rId1"/>
    </p:custDataLst>
    <p:extLst>
      <p:ext uri="{BB962C8B-B14F-4D97-AF65-F5344CB8AC3E}">
        <p14:creationId xmlns:p14="http://schemas.microsoft.com/office/powerpoint/2010/main" val="36384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455374" y="2816454"/>
            <a:ext cx="9281251" cy="849086"/>
          </a:xfrm>
        </p:spPr>
        <p:txBody>
          <a:bodyPr>
            <a:noAutofit/>
          </a:bodyPr>
          <a:lstStyle/>
          <a:p>
            <a:pPr>
              <a:lnSpc>
                <a:spcPct val="120000"/>
              </a:lnSpc>
              <a:spcAft>
                <a:spcPts val="600"/>
              </a:spcAft>
            </a:pPr>
            <a:r>
              <a:rPr lang="en-US" sz="4800" dirty="0"/>
              <a:t>Quality Improvement Program</a:t>
            </a:r>
          </a:p>
        </p:txBody>
      </p:sp>
      <p:pic>
        <p:nvPicPr>
          <p:cNvPr id="3" name="Picture 2">
            <a:extLst>
              <a:ext uri="{FF2B5EF4-FFF2-40B4-BE49-F238E27FC236}">
                <a16:creationId xmlns:a16="http://schemas.microsoft.com/office/drawing/2014/main" id="{0777B077-9CC3-A21D-1DDE-6CE4CA0BF28F}"/>
              </a:ext>
            </a:extLst>
          </p:cNvPr>
          <p:cNvPicPr>
            <a:picLocks noChangeAspect="1"/>
          </p:cNvPicPr>
          <p:nvPr/>
        </p:nvPicPr>
        <p:blipFill>
          <a:blip r:embed="rId2"/>
          <a:stretch>
            <a:fillRect/>
          </a:stretch>
        </p:blipFill>
        <p:spPr>
          <a:xfrm>
            <a:off x="271163" y="6350555"/>
            <a:ext cx="2505673" cy="249958"/>
          </a:xfrm>
          <a:prstGeom prst="rect">
            <a:avLst/>
          </a:prstGeom>
        </p:spPr>
      </p:pic>
    </p:spTree>
    <p:extLst>
      <p:ext uri="{BB962C8B-B14F-4D97-AF65-F5344CB8AC3E}">
        <p14:creationId xmlns:p14="http://schemas.microsoft.com/office/powerpoint/2010/main" val="74521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sz="2800" dirty="0"/>
              <a:t>Quality Improvement Program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05338690"/>
              </p:ext>
            </p:extLst>
          </p:nvPr>
        </p:nvGraphicFramePr>
        <p:xfrm>
          <a:off x="345281" y="846210"/>
          <a:ext cx="11323705" cy="516831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800" b="1" u="none" dirty="0">
                          <a:solidFill>
                            <a:schemeClr val="tx1"/>
                          </a:solidFill>
                        </a:rPr>
                        <a:t>Mission: </a:t>
                      </a:r>
                      <a:r>
                        <a:rPr lang="en-US" sz="1800" b="0" u="none" dirty="0">
                          <a:solidFill>
                            <a:schemeClr val="tx1"/>
                          </a:solidFill>
                        </a:rPr>
                        <a:t>serve as a best-in-class health plan and continually improve the quality of healthcare for our members. </a:t>
                      </a:r>
                    </a:p>
                    <a:p>
                      <a:endParaRPr lang="en-US" sz="1800" b="0" u="none" dirty="0">
                        <a:solidFill>
                          <a:schemeClr val="tx1"/>
                        </a:solidFill>
                      </a:endParaRPr>
                    </a:p>
                    <a:p>
                      <a:r>
                        <a:rPr lang="en-US" sz="1800" b="1" u="none" dirty="0">
                          <a:solidFill>
                            <a:schemeClr val="tx1"/>
                          </a:solidFill>
                        </a:rPr>
                        <a:t>How: </a:t>
                      </a:r>
                      <a:r>
                        <a:rPr lang="en-US" sz="1800" b="0" u="none" dirty="0">
                          <a:solidFill>
                            <a:schemeClr val="tx1"/>
                          </a:solidFill>
                        </a:rPr>
                        <a:t>providing access to affordable, appropriate, and timely healthcare and services, which are routinely assessed for compliance with established standards. Participating providers must comply with all VNS Health Quality Management policies, procedures, and programs. </a:t>
                      </a:r>
                    </a:p>
                    <a:p>
                      <a:endParaRPr lang="en-US" sz="1800" b="0" u="none" dirty="0">
                        <a:solidFill>
                          <a:schemeClr val="tx1"/>
                        </a:solidFill>
                      </a:endParaRPr>
                    </a:p>
                    <a:p>
                      <a:r>
                        <a:rPr lang="en-US" sz="1800" b="1" u="none" dirty="0">
                          <a:solidFill>
                            <a:schemeClr val="tx1"/>
                          </a:solidFill>
                        </a:rPr>
                        <a:t>Goal: </a:t>
                      </a:r>
                      <a:r>
                        <a:rPr lang="en-US" sz="1800" b="0" u="none" dirty="0">
                          <a:solidFill>
                            <a:schemeClr val="tx1"/>
                          </a:solidFill>
                        </a:rPr>
                        <a:t>develop an integrated and comprehensive approach to continuously improving care and service to meet or exceed our members’ expectations. </a:t>
                      </a:r>
                    </a:p>
                    <a:p>
                      <a:endParaRPr lang="en-US" sz="1800" b="0" u="none" dirty="0">
                        <a:solidFill>
                          <a:schemeClr val="tx1"/>
                        </a:solidFill>
                      </a:endParaRPr>
                    </a:p>
                    <a:p>
                      <a:r>
                        <a:rPr lang="en-US" sz="1800" b="1" u="none" dirty="0">
                          <a:solidFill>
                            <a:schemeClr val="tx1"/>
                          </a:solidFill>
                        </a:rPr>
                        <a:t>Program framework: </a:t>
                      </a:r>
                      <a:r>
                        <a:rPr lang="en-US" sz="1800" b="0" u="none" dirty="0">
                          <a:solidFill>
                            <a:schemeClr val="tx1"/>
                          </a:solidFill>
                        </a:rPr>
                        <a:t>based upon the philosophy of continuous quality improvement and includes:</a:t>
                      </a:r>
                    </a:p>
                    <a:p>
                      <a:r>
                        <a:rPr lang="en-US" sz="1800" b="0" u="none" dirty="0">
                          <a:solidFill>
                            <a:schemeClr val="tx1"/>
                          </a:solidFill>
                        </a:rPr>
                        <a:t>• Development of quality improvement initiatives</a:t>
                      </a:r>
                    </a:p>
                    <a:p>
                      <a:r>
                        <a:rPr lang="en-US" sz="1800" b="0" u="none" dirty="0">
                          <a:solidFill>
                            <a:schemeClr val="tx1"/>
                          </a:solidFill>
                        </a:rPr>
                        <a:t>• Quality measurement and evaluation</a:t>
                      </a:r>
                    </a:p>
                    <a:p>
                      <a:r>
                        <a:rPr lang="en-US" sz="1800" b="0" u="none" dirty="0">
                          <a:solidFill>
                            <a:schemeClr val="tx1"/>
                          </a:solidFill>
                        </a:rPr>
                        <a:t>• Corrective action implementation and evaluation</a:t>
                      </a:r>
                    </a:p>
                    <a:p>
                      <a:r>
                        <a:rPr lang="en-US" sz="1800" b="0" u="none" dirty="0">
                          <a:solidFill>
                            <a:schemeClr val="tx1"/>
                          </a:solidFill>
                        </a:rPr>
                        <a:t>• Communication with and education of our members and providers</a:t>
                      </a:r>
                    </a:p>
                    <a:p>
                      <a:r>
                        <a:rPr lang="en-US" sz="1800" b="0" u="none" dirty="0">
                          <a:solidFill>
                            <a:schemeClr val="tx1"/>
                          </a:solidFill>
                        </a:rPr>
                        <a:t>• Annual evaluation of the program’s effectiveness</a:t>
                      </a:r>
                    </a:p>
                    <a:p>
                      <a:endParaRPr lang="en-US" sz="16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85674AD6-F1E6-ECEB-AAE3-8A1142EBDD88}"/>
              </a:ext>
            </a:extLst>
          </p:cNvPr>
          <p:cNvPicPr>
            <a:picLocks noChangeAspect="1"/>
          </p:cNvPicPr>
          <p:nvPr/>
        </p:nvPicPr>
        <p:blipFill>
          <a:blip r:embed="rId4"/>
          <a:stretch>
            <a:fillRect/>
          </a:stretch>
        </p:blipFill>
        <p:spPr>
          <a:xfrm>
            <a:off x="209617" y="6442875"/>
            <a:ext cx="2505673" cy="249958"/>
          </a:xfrm>
          <a:prstGeom prst="rect">
            <a:avLst/>
          </a:prstGeom>
        </p:spPr>
      </p:pic>
    </p:spTree>
    <p:custDataLst>
      <p:tags r:id="rId1"/>
    </p:custDataLst>
    <p:extLst>
      <p:ext uri="{BB962C8B-B14F-4D97-AF65-F5344CB8AC3E}">
        <p14:creationId xmlns:p14="http://schemas.microsoft.com/office/powerpoint/2010/main" val="6728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4A57-854E-A771-3A66-DF55D20C383B}"/>
              </a:ext>
            </a:extLst>
          </p:cNvPr>
          <p:cNvSpPr>
            <a:spLocks noGrp="1"/>
          </p:cNvSpPr>
          <p:nvPr>
            <p:ph type="title"/>
          </p:nvPr>
        </p:nvSpPr>
        <p:spPr/>
        <p:txBody>
          <a:bodyPr/>
          <a:lstStyle/>
          <a:p>
            <a:r>
              <a:rPr lang="en-US" dirty="0"/>
              <a:t>Improving Health Outcomes and Quality Performance</a:t>
            </a:r>
          </a:p>
        </p:txBody>
      </p:sp>
      <p:sp>
        <p:nvSpPr>
          <p:cNvPr id="6" name="Slide Number Placeholder 5">
            <a:extLst>
              <a:ext uri="{FF2B5EF4-FFF2-40B4-BE49-F238E27FC236}">
                <a16:creationId xmlns:a16="http://schemas.microsoft.com/office/drawing/2014/main" id="{355F55AF-CF55-50C8-2C19-93EFBDF35D4E}"/>
              </a:ext>
            </a:extLst>
          </p:cNvPr>
          <p:cNvSpPr>
            <a:spLocks noGrp="1"/>
          </p:cNvSpPr>
          <p:nvPr>
            <p:ph type="sldNum" sz="quarter" idx="22"/>
          </p:nvPr>
        </p:nvSpPr>
        <p:spPr/>
        <p:txBody>
          <a:bodyPr/>
          <a:lstStyle/>
          <a:p>
            <a:fld id="{66A3101B-02DE-4DBE-A52F-35092CF47DF2}" type="slidenum">
              <a:rPr lang="en-US" smtClean="0"/>
              <a:pPr/>
              <a:t>46</a:t>
            </a:fld>
            <a:endParaRPr lang="en-US" dirty="0"/>
          </a:p>
        </p:txBody>
      </p:sp>
      <p:sp>
        <p:nvSpPr>
          <p:cNvPr id="11" name="Content Placeholder 10">
            <a:extLst>
              <a:ext uri="{FF2B5EF4-FFF2-40B4-BE49-F238E27FC236}">
                <a16:creationId xmlns:a16="http://schemas.microsoft.com/office/drawing/2014/main" id="{8F63C10C-2443-3857-B679-507A99AAB717}"/>
              </a:ext>
            </a:extLst>
          </p:cNvPr>
          <p:cNvSpPr>
            <a:spLocks noGrp="1"/>
          </p:cNvSpPr>
          <p:nvPr>
            <p:ph sz="quarter" idx="23"/>
          </p:nvPr>
        </p:nvSpPr>
        <p:spPr>
          <a:xfrm>
            <a:off x="209617" y="928648"/>
            <a:ext cx="11370297" cy="3789248"/>
          </a:xfrm>
        </p:spPr>
        <p:txBody>
          <a:bodyPr>
            <a:normAutofit/>
          </a:bodyPr>
          <a:lstStyle/>
          <a:p>
            <a:pPr marL="0" indent="0">
              <a:buNone/>
            </a:pPr>
            <a:r>
              <a:rPr lang="en-US" sz="1600" b="1" dirty="0">
                <a:solidFill>
                  <a:schemeClr val="tx1"/>
                </a:solidFill>
              </a:rPr>
              <a:t>VNS Health collaborates with providers to share data bi-directionally to address care gaps.</a:t>
            </a:r>
            <a:endParaRPr lang="en-US" sz="2400" b="1" dirty="0">
              <a:solidFill>
                <a:schemeClr val="tx1"/>
              </a:solidFill>
            </a:endParaRPr>
          </a:p>
          <a:p>
            <a:pPr marL="0" indent="0">
              <a:buNone/>
            </a:pPr>
            <a:r>
              <a:rPr lang="en-US" sz="1600" b="1" dirty="0">
                <a:solidFill>
                  <a:schemeClr val="tx1"/>
                </a:solidFill>
              </a:rPr>
              <a:t>Request: </a:t>
            </a:r>
            <a:r>
              <a:rPr lang="en-US" sz="1600" dirty="0">
                <a:solidFill>
                  <a:schemeClr val="tx1"/>
                </a:solidFill>
              </a:rPr>
              <a:t>to make the provider experience as efficient and rewarding as possible, we invite providers to participate in our automated data collection program supporting </a:t>
            </a:r>
            <a:r>
              <a:rPr lang="en-US" sz="1600" b="1" dirty="0">
                <a:solidFill>
                  <a:schemeClr val="tx1"/>
                </a:solidFill>
              </a:rPr>
              <a:t>Healthcare Effectiveness Data and Information Set</a:t>
            </a:r>
            <a:r>
              <a:rPr lang="en-US" sz="1600" dirty="0">
                <a:solidFill>
                  <a:schemeClr val="tx1"/>
                </a:solidFill>
              </a:rPr>
              <a:t> (HEDIS®) and </a:t>
            </a:r>
            <a:r>
              <a:rPr lang="en-US" sz="1600" b="1" dirty="0">
                <a:solidFill>
                  <a:schemeClr val="tx1"/>
                </a:solidFill>
              </a:rPr>
              <a:t>Quality Assurance Reporting Requirements</a:t>
            </a:r>
            <a:r>
              <a:rPr lang="en-US" sz="1600" dirty="0">
                <a:solidFill>
                  <a:schemeClr val="tx1"/>
                </a:solidFill>
              </a:rPr>
              <a:t> (QARR) supplemental data. Reduce your office staff’s administrative burden of collecting medical records if you use a secure Electronic Medical Record (EMR).</a:t>
            </a:r>
          </a:p>
          <a:p>
            <a:pPr marL="0" indent="0">
              <a:buNone/>
            </a:pPr>
            <a:r>
              <a:rPr lang="en-US" sz="1600" b="1" dirty="0">
                <a:solidFill>
                  <a:schemeClr val="tx1"/>
                </a:solidFill>
              </a:rPr>
              <a:t>Process: </a:t>
            </a:r>
            <a:r>
              <a:rPr lang="en-US" sz="1600" dirty="0">
                <a:solidFill>
                  <a:schemeClr val="tx1"/>
                </a:solidFill>
              </a:rPr>
              <a:t>we ask for an IT contact to assist in setting up a Secure File Transfer Protocol (SFTP). This standard network protocol is used for the secure file access, transfer, and management of any data stream. We will also request assistance on your end to establish and send a quarterly report. For the first initial files submitted, and subsequently once per annum, we will request a medical chart sample to conduct primary source verification. The data through this program include:</a:t>
            </a:r>
          </a:p>
          <a:p>
            <a:pPr>
              <a:buFont typeface="Wingdings" panose="05000000000000000000" pitchFamily="2" charset="2"/>
              <a:buChar char="Ø"/>
            </a:pPr>
            <a:r>
              <a:rPr lang="en-US" sz="1600" b="1" dirty="0">
                <a:solidFill>
                  <a:schemeClr val="tx1"/>
                </a:solidFill>
              </a:rPr>
              <a:t>Gaps in Care reports</a:t>
            </a:r>
            <a:r>
              <a:rPr lang="en-US" sz="1600" dirty="0">
                <a:solidFill>
                  <a:schemeClr val="tx1"/>
                </a:solidFill>
              </a:rPr>
              <a:t>: Shared monthly via the VNS Health provider portal, displaying member level adherence across each quality measure (Total, EasyCare Plus, EasyCare, and SelectHealth)</a:t>
            </a:r>
          </a:p>
          <a:p>
            <a:pPr>
              <a:buFont typeface="Wingdings" panose="05000000000000000000" pitchFamily="2" charset="2"/>
              <a:buChar char="Ø"/>
            </a:pPr>
            <a:r>
              <a:rPr lang="en-US" sz="1600" b="1" dirty="0">
                <a:solidFill>
                  <a:schemeClr val="tx1"/>
                </a:solidFill>
              </a:rPr>
              <a:t>Supplemental data files</a:t>
            </a:r>
            <a:r>
              <a:rPr lang="en-US" sz="1600" dirty="0">
                <a:solidFill>
                  <a:schemeClr val="tx1"/>
                </a:solidFill>
              </a:rPr>
              <a:t>: Providers leverage the standardize format to submit clinical supplemental data to close gaps in care to the plan reducing medical record requests</a:t>
            </a:r>
          </a:p>
        </p:txBody>
      </p:sp>
      <p:pic>
        <p:nvPicPr>
          <p:cNvPr id="4" name="Picture 3">
            <a:extLst>
              <a:ext uri="{FF2B5EF4-FFF2-40B4-BE49-F238E27FC236}">
                <a16:creationId xmlns:a16="http://schemas.microsoft.com/office/drawing/2014/main" id="{62A1FD0F-69CE-5D36-30F4-45997B70376E}"/>
              </a:ext>
            </a:extLst>
          </p:cNvPr>
          <p:cNvPicPr>
            <a:picLocks noChangeAspect="1"/>
          </p:cNvPicPr>
          <p:nvPr/>
        </p:nvPicPr>
        <p:blipFill>
          <a:blip r:embed="rId2"/>
          <a:stretch>
            <a:fillRect/>
          </a:stretch>
        </p:blipFill>
        <p:spPr>
          <a:xfrm>
            <a:off x="209617" y="6442875"/>
            <a:ext cx="2505673" cy="249958"/>
          </a:xfrm>
          <a:prstGeom prst="rect">
            <a:avLst/>
          </a:prstGeom>
        </p:spPr>
      </p:pic>
      <p:grpSp>
        <p:nvGrpSpPr>
          <p:cNvPr id="5" name="Group 4">
            <a:extLst>
              <a:ext uri="{FF2B5EF4-FFF2-40B4-BE49-F238E27FC236}">
                <a16:creationId xmlns:a16="http://schemas.microsoft.com/office/drawing/2014/main" id="{F63B9C6F-048F-9F21-ED7A-64A3F4692E8E}"/>
              </a:ext>
            </a:extLst>
          </p:cNvPr>
          <p:cNvGrpSpPr/>
          <p:nvPr/>
        </p:nvGrpSpPr>
        <p:grpSpPr>
          <a:xfrm>
            <a:off x="2553858" y="4526716"/>
            <a:ext cx="6089441" cy="2247905"/>
            <a:chOff x="1514468" y="3603328"/>
            <a:chExt cx="6089441" cy="2247905"/>
          </a:xfrm>
        </p:grpSpPr>
        <p:sp>
          <p:nvSpPr>
            <p:cNvPr id="7" name="TextBox 6">
              <a:extLst>
                <a:ext uri="{FF2B5EF4-FFF2-40B4-BE49-F238E27FC236}">
                  <a16:creationId xmlns:a16="http://schemas.microsoft.com/office/drawing/2014/main" id="{CA4163BF-0010-D1EF-05FF-FE9ADBB84F3B}"/>
                </a:ext>
              </a:extLst>
            </p:cNvPr>
            <p:cNvSpPr txBox="1"/>
            <p:nvPr/>
          </p:nvSpPr>
          <p:spPr>
            <a:xfrm>
              <a:off x="2098515" y="3637865"/>
              <a:ext cx="1861692" cy="519695"/>
            </a:xfrm>
            <a:prstGeom prst="rect">
              <a:avLst/>
            </a:prstGeom>
            <a:noFill/>
            <a:ln w="28575">
              <a:solidFill>
                <a:schemeClr val="tx2"/>
              </a:solidFill>
            </a:ln>
          </p:spPr>
          <p:txBody>
            <a:bodyPr wrap="none" tIns="90000" bIns="90000" rtlCol="0">
              <a:normAutofit lnSpcReduction="10000"/>
            </a:bodyPr>
            <a:lstStyle/>
            <a:p>
              <a:pPr algn="l"/>
              <a:r>
                <a:rPr lang="en-US" sz="1200" dirty="0"/>
                <a:t>1. Gaps in Care report  </a:t>
              </a:r>
            </a:p>
            <a:p>
              <a:pPr algn="l"/>
              <a:r>
                <a:rPr lang="en-US" sz="1200" dirty="0"/>
                <a:t>is shared by VNS Health*</a:t>
              </a:r>
            </a:p>
          </p:txBody>
        </p:sp>
        <p:cxnSp>
          <p:nvCxnSpPr>
            <p:cNvPr id="8" name="Straight Arrow Connector 7">
              <a:extLst>
                <a:ext uri="{FF2B5EF4-FFF2-40B4-BE49-F238E27FC236}">
                  <a16:creationId xmlns:a16="http://schemas.microsoft.com/office/drawing/2014/main" id="{1ADB4101-875D-7280-BDCB-CAE6EEE06EA1}"/>
                </a:ext>
              </a:extLst>
            </p:cNvPr>
            <p:cNvCxnSpPr/>
            <p:nvPr/>
          </p:nvCxnSpPr>
          <p:spPr>
            <a:xfrm>
              <a:off x="4118089" y="3897712"/>
              <a:ext cx="81572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388F9CA-2A0A-A21E-46C2-FAD32258301E}"/>
                </a:ext>
              </a:extLst>
            </p:cNvPr>
            <p:cNvSpPr txBox="1"/>
            <p:nvPr/>
          </p:nvSpPr>
          <p:spPr>
            <a:xfrm>
              <a:off x="5171231" y="3603328"/>
              <a:ext cx="1716967" cy="588767"/>
            </a:xfrm>
            <a:prstGeom prst="rect">
              <a:avLst/>
            </a:prstGeom>
            <a:noFill/>
            <a:ln w="28575">
              <a:solidFill>
                <a:schemeClr val="tx2"/>
              </a:solidFill>
            </a:ln>
          </p:spPr>
          <p:txBody>
            <a:bodyPr wrap="none" tIns="90000" bIns="90000" rtlCol="0">
              <a:normAutofit/>
            </a:bodyPr>
            <a:lstStyle/>
            <a:p>
              <a:pPr algn="l"/>
              <a:r>
                <a:rPr lang="en-US" sz="1200" dirty="0"/>
                <a:t>2. Gaps are reconciled </a:t>
              </a:r>
            </a:p>
            <a:p>
              <a:pPr algn="l"/>
              <a:r>
                <a:rPr lang="en-US" sz="1200" dirty="0"/>
                <a:t>by partnering provider </a:t>
              </a:r>
            </a:p>
          </p:txBody>
        </p:sp>
        <p:sp>
          <p:nvSpPr>
            <p:cNvPr id="10" name="Arrow: Circular 9">
              <a:extLst>
                <a:ext uri="{FF2B5EF4-FFF2-40B4-BE49-F238E27FC236}">
                  <a16:creationId xmlns:a16="http://schemas.microsoft.com/office/drawing/2014/main" id="{DAB96562-2F39-476F-4AB1-C51A010407BC}"/>
                </a:ext>
              </a:extLst>
            </p:cNvPr>
            <p:cNvSpPr/>
            <p:nvPr/>
          </p:nvSpPr>
          <p:spPr>
            <a:xfrm rot="5794546">
              <a:off x="6496893" y="3830827"/>
              <a:ext cx="991711" cy="930678"/>
            </a:xfrm>
            <a:prstGeom prst="circularArrow">
              <a:avLst>
                <a:gd name="adj1" fmla="val 5848"/>
                <a:gd name="adj2" fmla="val 1185352"/>
                <a:gd name="adj3" fmla="val 20204442"/>
                <a:gd name="adj4" fmla="val 10800000"/>
                <a:gd name="adj5" fmla="val 13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dirty="0" err="1">
                <a:solidFill>
                  <a:srgbClr val="000000"/>
                </a:solidFill>
              </a:endParaRPr>
            </a:p>
          </p:txBody>
        </p:sp>
        <p:sp>
          <p:nvSpPr>
            <p:cNvPr id="12" name="TextBox 11">
              <a:extLst>
                <a:ext uri="{FF2B5EF4-FFF2-40B4-BE49-F238E27FC236}">
                  <a16:creationId xmlns:a16="http://schemas.microsoft.com/office/drawing/2014/main" id="{E7EC0597-1023-C404-407D-4007C5394BDF}"/>
                </a:ext>
              </a:extLst>
            </p:cNvPr>
            <p:cNvSpPr txBox="1"/>
            <p:nvPr/>
          </p:nvSpPr>
          <p:spPr>
            <a:xfrm>
              <a:off x="4967822" y="4291539"/>
              <a:ext cx="1927478" cy="1034303"/>
            </a:xfrm>
            <a:prstGeom prst="rect">
              <a:avLst/>
            </a:prstGeom>
            <a:noFill/>
            <a:ln w="28575">
              <a:solidFill>
                <a:schemeClr val="tx2"/>
              </a:solidFill>
            </a:ln>
          </p:spPr>
          <p:txBody>
            <a:bodyPr wrap="none" tIns="90000" bIns="90000" rtlCol="0">
              <a:normAutofit lnSpcReduction="10000"/>
            </a:bodyPr>
            <a:lstStyle/>
            <a:p>
              <a:pPr algn="l"/>
              <a:r>
                <a:rPr lang="en-US" sz="1200" dirty="0"/>
                <a:t>3. Provider EMR data is </a:t>
              </a:r>
            </a:p>
            <a:p>
              <a:pPr algn="l"/>
              <a:r>
                <a:rPr lang="en-US" sz="1200" dirty="0"/>
                <a:t>shared with VNS Health </a:t>
              </a:r>
            </a:p>
            <a:p>
              <a:pPr algn="l"/>
              <a:r>
                <a:rPr lang="en-US" sz="1200" dirty="0"/>
                <a:t>quarterly to indicated </a:t>
              </a:r>
            </a:p>
            <a:p>
              <a:pPr algn="l"/>
              <a:r>
                <a:rPr lang="en-US" sz="1200" dirty="0"/>
                <a:t>gap closure and measure</a:t>
              </a:r>
            </a:p>
            <a:p>
              <a:pPr algn="l"/>
              <a:r>
                <a:rPr lang="en-US" sz="1200" dirty="0"/>
                <a:t>adherence</a:t>
              </a:r>
            </a:p>
          </p:txBody>
        </p:sp>
        <p:sp>
          <p:nvSpPr>
            <p:cNvPr id="14" name="TextBox 13">
              <a:extLst>
                <a:ext uri="{FF2B5EF4-FFF2-40B4-BE49-F238E27FC236}">
                  <a16:creationId xmlns:a16="http://schemas.microsoft.com/office/drawing/2014/main" id="{72006452-9E20-DCB7-5C31-0E6192724F1F}"/>
                </a:ext>
              </a:extLst>
            </p:cNvPr>
            <p:cNvSpPr txBox="1"/>
            <p:nvPr/>
          </p:nvSpPr>
          <p:spPr>
            <a:xfrm>
              <a:off x="2098515" y="4313356"/>
              <a:ext cx="1927478" cy="914400"/>
            </a:xfrm>
            <a:prstGeom prst="rect">
              <a:avLst/>
            </a:prstGeom>
            <a:noFill/>
            <a:ln w="28575">
              <a:solidFill>
                <a:schemeClr val="tx2"/>
              </a:solidFill>
            </a:ln>
          </p:spPr>
          <p:txBody>
            <a:bodyPr wrap="none" tIns="90000" bIns="90000" rtlCol="0">
              <a:normAutofit/>
            </a:bodyPr>
            <a:lstStyle/>
            <a:p>
              <a:pPr algn="l"/>
              <a:r>
                <a:rPr lang="en-US" sz="1200" dirty="0"/>
                <a:t>4. VNS Health feedback is </a:t>
              </a:r>
            </a:p>
            <a:p>
              <a:pPr algn="l"/>
              <a:r>
                <a:rPr lang="en-US" sz="1200" dirty="0"/>
                <a:t>provided, including gaps </a:t>
              </a:r>
            </a:p>
            <a:p>
              <a:pPr algn="l"/>
              <a:r>
                <a:rPr lang="en-US" sz="1200" dirty="0"/>
                <a:t>closed and technical </a:t>
              </a:r>
            </a:p>
            <a:p>
              <a:pPr algn="l"/>
              <a:r>
                <a:rPr lang="en-US" sz="1200" dirty="0"/>
                <a:t>issues encountered</a:t>
              </a:r>
            </a:p>
          </p:txBody>
        </p:sp>
        <p:cxnSp>
          <p:nvCxnSpPr>
            <p:cNvPr id="15" name="Straight Arrow Connector 14">
              <a:extLst>
                <a:ext uri="{FF2B5EF4-FFF2-40B4-BE49-F238E27FC236}">
                  <a16:creationId xmlns:a16="http://schemas.microsoft.com/office/drawing/2014/main" id="{348E0CCC-66D7-9729-C540-274C5472C673}"/>
                </a:ext>
              </a:extLst>
            </p:cNvPr>
            <p:cNvCxnSpPr>
              <a:cxnSpLocks/>
            </p:cNvCxnSpPr>
            <p:nvPr/>
          </p:nvCxnSpPr>
          <p:spPr>
            <a:xfrm flipH="1">
              <a:off x="4118088" y="4793341"/>
              <a:ext cx="73678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Arrow: Circular 15">
              <a:extLst>
                <a:ext uri="{FF2B5EF4-FFF2-40B4-BE49-F238E27FC236}">
                  <a16:creationId xmlns:a16="http://schemas.microsoft.com/office/drawing/2014/main" id="{5A8FD2BB-4761-2329-4E77-783F31E2FCFE}"/>
                </a:ext>
              </a:extLst>
            </p:cNvPr>
            <p:cNvSpPr/>
            <p:nvPr/>
          </p:nvSpPr>
          <p:spPr>
            <a:xfrm rot="16627693">
              <a:off x="1483951" y="3912336"/>
              <a:ext cx="991711" cy="930678"/>
            </a:xfrm>
            <a:prstGeom prst="circularArrow">
              <a:avLst>
                <a:gd name="adj1" fmla="val 5848"/>
                <a:gd name="adj2" fmla="val 1185352"/>
                <a:gd name="adj3" fmla="val 20204442"/>
                <a:gd name="adj4" fmla="val 10800000"/>
                <a:gd name="adj5" fmla="val 1376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pPr>
              <a:endParaRPr lang="en-US" sz="1200" dirty="0" err="1">
                <a:solidFill>
                  <a:srgbClr val="000000"/>
                </a:solidFill>
              </a:endParaRPr>
            </a:p>
          </p:txBody>
        </p:sp>
        <p:sp>
          <p:nvSpPr>
            <p:cNvPr id="17" name="TextBox 16">
              <a:extLst>
                <a:ext uri="{FF2B5EF4-FFF2-40B4-BE49-F238E27FC236}">
                  <a16:creationId xmlns:a16="http://schemas.microsoft.com/office/drawing/2014/main" id="{F32EACB3-D6C8-FBF6-5063-2D51BBCDCA5D}"/>
                </a:ext>
              </a:extLst>
            </p:cNvPr>
            <p:cNvSpPr txBox="1"/>
            <p:nvPr/>
          </p:nvSpPr>
          <p:spPr>
            <a:xfrm>
              <a:off x="1920156" y="5371921"/>
              <a:ext cx="5683753" cy="479312"/>
            </a:xfrm>
            <a:prstGeom prst="rect">
              <a:avLst/>
            </a:prstGeom>
            <a:noFill/>
          </p:spPr>
          <p:txBody>
            <a:bodyPr wrap="none" tIns="90000" bIns="90000" rtlCol="0">
              <a:normAutofit/>
            </a:bodyPr>
            <a:lstStyle/>
            <a:p>
              <a:pPr algn="l"/>
              <a:r>
                <a:rPr lang="en-US" sz="1100" dirty="0"/>
                <a:t>*Generally monthly, the frequency of the Gaps in Care report will differ by provider. </a:t>
              </a:r>
            </a:p>
          </p:txBody>
        </p:sp>
      </p:grpSp>
    </p:spTree>
    <p:extLst>
      <p:ext uri="{BB962C8B-B14F-4D97-AF65-F5344CB8AC3E}">
        <p14:creationId xmlns:p14="http://schemas.microsoft.com/office/powerpoint/2010/main" val="293893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AB9E-A58F-1740-9D2A-52EF6FBE445D}"/>
              </a:ext>
            </a:extLst>
          </p:cNvPr>
          <p:cNvSpPr>
            <a:spLocks noGrp="1"/>
          </p:cNvSpPr>
          <p:nvPr>
            <p:ph type="title"/>
          </p:nvPr>
        </p:nvSpPr>
        <p:spPr/>
        <p:txBody>
          <a:bodyPr/>
          <a:lstStyle/>
          <a:p>
            <a:r>
              <a:rPr lang="en-US" dirty="0"/>
              <a:t>Quality Chart Collection Project Timelines</a:t>
            </a:r>
          </a:p>
        </p:txBody>
      </p:sp>
      <p:sp>
        <p:nvSpPr>
          <p:cNvPr id="6" name="Slide Number Placeholder 5">
            <a:extLst>
              <a:ext uri="{FF2B5EF4-FFF2-40B4-BE49-F238E27FC236}">
                <a16:creationId xmlns:a16="http://schemas.microsoft.com/office/drawing/2014/main" id="{99F97112-84EF-F7A1-2921-6E8DB82613DB}"/>
              </a:ext>
            </a:extLst>
          </p:cNvPr>
          <p:cNvSpPr>
            <a:spLocks noGrp="1"/>
          </p:cNvSpPr>
          <p:nvPr>
            <p:ph type="sldNum" sz="quarter" idx="22"/>
          </p:nvPr>
        </p:nvSpPr>
        <p:spPr/>
        <p:txBody>
          <a:bodyPr/>
          <a:lstStyle/>
          <a:p>
            <a:fld id="{66A3101B-02DE-4DBE-A52F-35092CF47DF2}" type="slidenum">
              <a:rPr lang="en-US" smtClean="0"/>
              <a:pPr/>
              <a:t>47</a:t>
            </a:fld>
            <a:endParaRPr lang="en-US" dirty="0"/>
          </a:p>
        </p:txBody>
      </p:sp>
      <p:pic>
        <p:nvPicPr>
          <p:cNvPr id="4" name="Picture 3">
            <a:extLst>
              <a:ext uri="{FF2B5EF4-FFF2-40B4-BE49-F238E27FC236}">
                <a16:creationId xmlns:a16="http://schemas.microsoft.com/office/drawing/2014/main" id="{B92A32FC-5675-468F-DA08-D1193CC79F72}"/>
              </a:ext>
            </a:extLst>
          </p:cNvPr>
          <p:cNvPicPr>
            <a:picLocks noChangeAspect="1"/>
          </p:cNvPicPr>
          <p:nvPr/>
        </p:nvPicPr>
        <p:blipFill>
          <a:blip r:embed="rId2"/>
          <a:stretch>
            <a:fillRect/>
          </a:stretch>
        </p:blipFill>
        <p:spPr>
          <a:xfrm>
            <a:off x="209617" y="6442875"/>
            <a:ext cx="2505673" cy="249958"/>
          </a:xfrm>
          <a:prstGeom prst="rect">
            <a:avLst/>
          </a:prstGeom>
        </p:spPr>
      </p:pic>
      <p:sp>
        <p:nvSpPr>
          <p:cNvPr id="5" name="TextBox 4">
            <a:extLst>
              <a:ext uri="{FF2B5EF4-FFF2-40B4-BE49-F238E27FC236}">
                <a16:creationId xmlns:a16="http://schemas.microsoft.com/office/drawing/2014/main" id="{73AC8035-B060-9A07-DB91-8EFEB50858E3}"/>
              </a:ext>
            </a:extLst>
          </p:cNvPr>
          <p:cNvSpPr txBox="1"/>
          <p:nvPr/>
        </p:nvSpPr>
        <p:spPr>
          <a:xfrm>
            <a:off x="394703" y="1068369"/>
            <a:ext cx="7598072" cy="484188"/>
          </a:xfrm>
          <a:prstGeom prst="rect">
            <a:avLst/>
          </a:prstGeom>
          <a:noFill/>
        </p:spPr>
        <p:txBody>
          <a:bodyPr wrap="none" tIns="90000" bIns="90000" rtlCol="0">
            <a:normAutofit/>
          </a:bodyPr>
          <a:lstStyle/>
          <a:p>
            <a:r>
              <a:rPr lang="en-US" sz="1600" dirty="0"/>
              <a:t>Medical record data may be requested to support several quality initiatives at different times during the year.</a:t>
            </a:r>
          </a:p>
          <a:p>
            <a:pPr algn="l"/>
            <a:endParaRPr lang="en-US" sz="1200" dirty="0" err="1"/>
          </a:p>
        </p:txBody>
      </p:sp>
      <p:graphicFrame>
        <p:nvGraphicFramePr>
          <p:cNvPr id="7" name="Table 8">
            <a:extLst>
              <a:ext uri="{FF2B5EF4-FFF2-40B4-BE49-F238E27FC236}">
                <a16:creationId xmlns:a16="http://schemas.microsoft.com/office/drawing/2014/main" id="{5D0254BA-448E-E7CD-1FF9-DB05D16CCD0F}"/>
              </a:ext>
            </a:extLst>
          </p:cNvPr>
          <p:cNvGraphicFramePr>
            <a:graphicFrameLocks noGrp="1"/>
          </p:cNvGraphicFramePr>
          <p:nvPr>
            <p:extLst>
              <p:ext uri="{D42A27DB-BD31-4B8C-83A1-F6EECF244321}">
                <p14:modId xmlns:p14="http://schemas.microsoft.com/office/powerpoint/2010/main" val="360542106"/>
              </p:ext>
            </p:extLst>
          </p:nvPr>
        </p:nvGraphicFramePr>
        <p:xfrm>
          <a:off x="453911" y="1536736"/>
          <a:ext cx="11280888" cy="4443044"/>
        </p:xfrm>
        <a:graphic>
          <a:graphicData uri="http://schemas.openxmlformats.org/drawingml/2006/table">
            <a:tbl>
              <a:tblPr firstRow="1" bandRow="1">
                <a:tableStyleId>{5C22544A-7EE6-4342-B048-85BDC9FD1C3A}</a:tableStyleId>
              </a:tblPr>
              <a:tblGrid>
                <a:gridCol w="3760296">
                  <a:extLst>
                    <a:ext uri="{9D8B030D-6E8A-4147-A177-3AD203B41FA5}">
                      <a16:colId xmlns:a16="http://schemas.microsoft.com/office/drawing/2014/main" val="1071249826"/>
                    </a:ext>
                  </a:extLst>
                </a:gridCol>
                <a:gridCol w="3760296">
                  <a:extLst>
                    <a:ext uri="{9D8B030D-6E8A-4147-A177-3AD203B41FA5}">
                      <a16:colId xmlns:a16="http://schemas.microsoft.com/office/drawing/2014/main" val="4209134903"/>
                    </a:ext>
                  </a:extLst>
                </a:gridCol>
                <a:gridCol w="3760296">
                  <a:extLst>
                    <a:ext uri="{9D8B030D-6E8A-4147-A177-3AD203B41FA5}">
                      <a16:colId xmlns:a16="http://schemas.microsoft.com/office/drawing/2014/main" val="1088199335"/>
                    </a:ext>
                  </a:extLst>
                </a:gridCol>
              </a:tblGrid>
              <a:tr h="378131">
                <a:tc>
                  <a:txBody>
                    <a:bodyPr/>
                    <a:lstStyle/>
                    <a:p>
                      <a:r>
                        <a:rPr lang="en-US" dirty="0"/>
                        <a:t>Project </a:t>
                      </a:r>
                    </a:p>
                  </a:txBody>
                  <a:tcPr/>
                </a:tc>
                <a:tc>
                  <a:txBody>
                    <a:bodyPr/>
                    <a:lstStyle/>
                    <a:p>
                      <a:r>
                        <a:rPr lang="en-US" dirty="0"/>
                        <a:t>Timeframe </a:t>
                      </a:r>
                    </a:p>
                  </a:txBody>
                  <a:tcPr/>
                </a:tc>
                <a:tc>
                  <a:txBody>
                    <a:bodyPr/>
                    <a:lstStyle/>
                    <a:p>
                      <a:r>
                        <a:rPr lang="en-US" dirty="0"/>
                        <a:t>Description </a:t>
                      </a:r>
                    </a:p>
                  </a:txBody>
                  <a:tcPr/>
                </a:tc>
                <a:extLst>
                  <a:ext uri="{0D108BD9-81ED-4DB2-BD59-A6C34878D82A}">
                    <a16:rowId xmlns:a16="http://schemas.microsoft.com/office/drawing/2014/main" val="1479230918"/>
                  </a:ext>
                </a:extLst>
              </a:tr>
              <a:tr h="661730">
                <a:tc>
                  <a:txBody>
                    <a:bodyPr/>
                    <a:lstStyle/>
                    <a:p>
                      <a:r>
                        <a:rPr lang="en-US" dirty="0"/>
                        <a:t>Supplemental data collection</a:t>
                      </a:r>
                    </a:p>
                  </a:txBody>
                  <a:tcPr/>
                </a:tc>
                <a:tc>
                  <a:txBody>
                    <a:bodyPr/>
                    <a:lstStyle/>
                    <a:p>
                      <a:r>
                        <a:rPr lang="en-US" dirty="0"/>
                        <a:t>Year-round</a:t>
                      </a:r>
                    </a:p>
                  </a:txBody>
                  <a:tcPr/>
                </a:tc>
                <a:tc>
                  <a:txBody>
                    <a:bodyPr/>
                    <a:lstStyle/>
                    <a:p>
                      <a:r>
                        <a:rPr lang="en-US" dirty="0"/>
                        <a:t>Clinical data requests to close gaps in care </a:t>
                      </a:r>
                    </a:p>
                  </a:txBody>
                  <a:tcPr/>
                </a:tc>
                <a:extLst>
                  <a:ext uri="{0D108BD9-81ED-4DB2-BD59-A6C34878D82A}">
                    <a16:rowId xmlns:a16="http://schemas.microsoft.com/office/drawing/2014/main" val="3175123300"/>
                  </a:ext>
                </a:extLst>
              </a:tr>
              <a:tr h="945329">
                <a:tc>
                  <a:txBody>
                    <a:bodyPr/>
                    <a:lstStyle/>
                    <a:p>
                      <a:r>
                        <a:rPr lang="en-US" dirty="0"/>
                        <a:t>HEDIS medical record review project</a:t>
                      </a:r>
                    </a:p>
                  </a:txBody>
                  <a:tcPr/>
                </a:tc>
                <a:tc>
                  <a:txBody>
                    <a:bodyPr/>
                    <a:lstStyle/>
                    <a:p>
                      <a:r>
                        <a:rPr lang="en-US" dirty="0"/>
                        <a:t>February—May 5th </a:t>
                      </a:r>
                    </a:p>
                  </a:txBody>
                  <a:tcPr/>
                </a:tc>
                <a:tc>
                  <a:txBody>
                    <a:bodyPr/>
                    <a:lstStyle/>
                    <a:p>
                      <a:r>
                        <a:rPr lang="en-US" dirty="0"/>
                        <a:t>Medical records requested by hybrid measures </a:t>
                      </a:r>
                    </a:p>
                  </a:txBody>
                  <a:tcPr/>
                </a:tc>
                <a:extLst>
                  <a:ext uri="{0D108BD9-81ED-4DB2-BD59-A6C34878D82A}">
                    <a16:rowId xmlns:a16="http://schemas.microsoft.com/office/drawing/2014/main" val="2362262114"/>
                  </a:ext>
                </a:extLst>
              </a:tr>
              <a:tr h="1228927">
                <a:tc>
                  <a:txBody>
                    <a:bodyPr/>
                    <a:lstStyle/>
                    <a:p>
                      <a:r>
                        <a:rPr lang="en-US" dirty="0"/>
                        <a:t>IPRO chart review </a:t>
                      </a:r>
                    </a:p>
                  </a:txBody>
                  <a:tcPr/>
                </a:tc>
                <a:tc>
                  <a:txBody>
                    <a:bodyPr/>
                    <a:lstStyle/>
                    <a:p>
                      <a:r>
                        <a:rPr lang="en-US" dirty="0"/>
                        <a:t>Ad hoc </a:t>
                      </a:r>
                    </a:p>
                  </a:txBody>
                  <a:tcPr/>
                </a:tc>
                <a:tc>
                  <a:txBody>
                    <a:bodyPr/>
                    <a:lstStyle/>
                    <a:p>
                      <a:r>
                        <a:rPr lang="en-US" dirty="0"/>
                        <a:t>Medical records requested to support DOH char reviews and case studies </a:t>
                      </a:r>
                    </a:p>
                  </a:txBody>
                  <a:tcPr/>
                </a:tc>
                <a:extLst>
                  <a:ext uri="{0D108BD9-81ED-4DB2-BD59-A6C34878D82A}">
                    <a16:rowId xmlns:a16="http://schemas.microsoft.com/office/drawing/2014/main" val="2901474155"/>
                  </a:ext>
                </a:extLst>
              </a:tr>
              <a:tr h="1228927">
                <a:tc>
                  <a:txBody>
                    <a:bodyPr/>
                    <a:lstStyle/>
                    <a:p>
                      <a:r>
                        <a:rPr lang="en-US" dirty="0"/>
                        <a:t>Clinical practice guidelines audit</a:t>
                      </a:r>
                    </a:p>
                  </a:txBody>
                  <a:tcPr/>
                </a:tc>
                <a:tc>
                  <a:txBody>
                    <a:bodyPr/>
                    <a:lstStyle/>
                    <a:p>
                      <a:r>
                        <a:rPr lang="en-US" dirty="0"/>
                        <a:t>Annual </a:t>
                      </a:r>
                    </a:p>
                  </a:txBody>
                  <a:tcPr/>
                </a:tc>
                <a:tc>
                  <a:txBody>
                    <a:bodyPr/>
                    <a:lstStyle/>
                    <a:p>
                      <a:r>
                        <a:rPr lang="en-US" dirty="0"/>
                        <a:t>Medical records requested to assess adherence with VNS Health guidelines </a:t>
                      </a:r>
                    </a:p>
                  </a:txBody>
                  <a:tcPr/>
                </a:tc>
                <a:extLst>
                  <a:ext uri="{0D108BD9-81ED-4DB2-BD59-A6C34878D82A}">
                    <a16:rowId xmlns:a16="http://schemas.microsoft.com/office/drawing/2014/main" val="2824439040"/>
                  </a:ext>
                </a:extLst>
              </a:tr>
            </a:tbl>
          </a:graphicData>
        </a:graphic>
      </p:graphicFrame>
    </p:spTree>
    <p:extLst>
      <p:ext uri="{BB962C8B-B14F-4D97-AF65-F5344CB8AC3E}">
        <p14:creationId xmlns:p14="http://schemas.microsoft.com/office/powerpoint/2010/main" val="190368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E3968-AE9F-8D98-26CE-83989FF85FB8}"/>
              </a:ext>
            </a:extLst>
          </p:cNvPr>
          <p:cNvSpPr>
            <a:spLocks noGrp="1"/>
          </p:cNvSpPr>
          <p:nvPr>
            <p:ph type="body" sz="quarter" idx="10"/>
          </p:nvPr>
        </p:nvSpPr>
        <p:spPr/>
        <p:txBody>
          <a:bodyPr/>
          <a:lstStyle/>
          <a:p>
            <a:r>
              <a:rPr lang="en-US" dirty="0"/>
              <a:t>Questions?</a:t>
            </a:r>
          </a:p>
        </p:txBody>
      </p:sp>
      <p:sp>
        <p:nvSpPr>
          <p:cNvPr id="3" name="Text Placeholder 2">
            <a:extLst>
              <a:ext uri="{FF2B5EF4-FFF2-40B4-BE49-F238E27FC236}">
                <a16:creationId xmlns:a16="http://schemas.microsoft.com/office/drawing/2014/main" id="{99A27F2E-4335-5F05-9E83-CF661F258C32}"/>
              </a:ext>
            </a:extLst>
          </p:cNvPr>
          <p:cNvSpPr>
            <a:spLocks noGrp="1"/>
          </p:cNvSpPr>
          <p:nvPr>
            <p:ph type="body" sz="quarter" idx="11"/>
          </p:nvPr>
        </p:nvSpPr>
        <p:spPr/>
        <p:txBody>
          <a:bodyPr/>
          <a:lstStyle/>
          <a:p>
            <a:r>
              <a:rPr lang="en-US" dirty="0"/>
              <a:t>	</a:t>
            </a:r>
          </a:p>
        </p:txBody>
      </p:sp>
      <p:pic>
        <p:nvPicPr>
          <p:cNvPr id="4" name="Picture 3">
            <a:extLst>
              <a:ext uri="{FF2B5EF4-FFF2-40B4-BE49-F238E27FC236}">
                <a16:creationId xmlns:a16="http://schemas.microsoft.com/office/drawing/2014/main" id="{EA3B20E7-44FE-9CFC-7496-326B31C61905}"/>
              </a:ext>
            </a:extLst>
          </p:cNvPr>
          <p:cNvPicPr>
            <a:picLocks noChangeAspect="1"/>
          </p:cNvPicPr>
          <p:nvPr/>
        </p:nvPicPr>
        <p:blipFill>
          <a:blip r:embed="rId2"/>
          <a:stretch>
            <a:fillRect/>
          </a:stretch>
        </p:blipFill>
        <p:spPr>
          <a:xfrm>
            <a:off x="209617" y="6442875"/>
            <a:ext cx="2505673" cy="249958"/>
          </a:xfrm>
          <a:prstGeom prst="rect">
            <a:avLst/>
          </a:prstGeom>
        </p:spPr>
      </p:pic>
    </p:spTree>
    <p:extLst>
      <p:ext uri="{BB962C8B-B14F-4D97-AF65-F5344CB8AC3E}">
        <p14:creationId xmlns:p14="http://schemas.microsoft.com/office/powerpoint/2010/main" val="249205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455374" y="2816454"/>
            <a:ext cx="9281251" cy="849086"/>
          </a:xfrm>
        </p:spPr>
        <p:txBody>
          <a:bodyPr>
            <a:noAutofit/>
          </a:bodyPr>
          <a:lstStyle/>
          <a:p>
            <a:pPr>
              <a:lnSpc>
                <a:spcPct val="120000"/>
              </a:lnSpc>
              <a:spcAft>
                <a:spcPts val="600"/>
              </a:spcAft>
            </a:pPr>
            <a:r>
              <a:rPr lang="en-US" sz="4800" dirty="0"/>
              <a:t>Appendix</a:t>
            </a:r>
          </a:p>
        </p:txBody>
      </p:sp>
      <p:pic>
        <p:nvPicPr>
          <p:cNvPr id="3" name="Picture 2">
            <a:extLst>
              <a:ext uri="{FF2B5EF4-FFF2-40B4-BE49-F238E27FC236}">
                <a16:creationId xmlns:a16="http://schemas.microsoft.com/office/drawing/2014/main" id="{0777B077-9CC3-A21D-1DDE-6CE4CA0BF28F}"/>
              </a:ext>
            </a:extLst>
          </p:cNvPr>
          <p:cNvPicPr>
            <a:picLocks noChangeAspect="1"/>
          </p:cNvPicPr>
          <p:nvPr/>
        </p:nvPicPr>
        <p:blipFill>
          <a:blip r:embed="rId2"/>
          <a:stretch>
            <a:fillRect/>
          </a:stretch>
        </p:blipFill>
        <p:spPr>
          <a:xfrm>
            <a:off x="271163" y="6350555"/>
            <a:ext cx="2505673" cy="249958"/>
          </a:xfrm>
          <a:prstGeom prst="rect">
            <a:avLst/>
          </a:prstGeom>
        </p:spPr>
      </p:pic>
    </p:spTree>
    <p:extLst>
      <p:ext uri="{BB962C8B-B14F-4D97-AF65-F5344CB8AC3E}">
        <p14:creationId xmlns:p14="http://schemas.microsoft.com/office/powerpoint/2010/main" val="10863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erson carrying a bag&#10;&#10;Description automatically generated with low confidence">
            <a:extLst>
              <a:ext uri="{FF2B5EF4-FFF2-40B4-BE49-F238E27FC236}">
                <a16:creationId xmlns:a16="http://schemas.microsoft.com/office/drawing/2014/main" id="{90C6940B-0783-E764-BC83-830382D92FCB}"/>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B922161D-23E6-64D9-B29B-9183E2FC0BBC}"/>
              </a:ext>
            </a:extLst>
          </p:cNvPr>
          <p:cNvSpPr>
            <a:spLocks noGrp="1"/>
          </p:cNvSpPr>
          <p:nvPr>
            <p:ph type="title"/>
          </p:nvPr>
        </p:nvSpPr>
        <p:spPr>
          <a:xfrm>
            <a:off x="491965" y="1256322"/>
            <a:ext cx="2214087" cy="452239"/>
          </a:xfrm>
        </p:spPr>
        <p:txBody>
          <a:bodyPr/>
          <a:lstStyle/>
          <a:p>
            <a:r>
              <a:rPr lang="en-GB" dirty="0"/>
              <a:t>Core Values</a:t>
            </a:r>
          </a:p>
        </p:txBody>
      </p:sp>
      <p:sp>
        <p:nvSpPr>
          <p:cNvPr id="22" name="Text Placeholder 21">
            <a:extLst>
              <a:ext uri="{FF2B5EF4-FFF2-40B4-BE49-F238E27FC236}">
                <a16:creationId xmlns:a16="http://schemas.microsoft.com/office/drawing/2014/main" id="{4C8DAFEA-95C3-C8BE-8149-9D2E39C07A38}"/>
              </a:ext>
            </a:extLst>
          </p:cNvPr>
          <p:cNvSpPr>
            <a:spLocks noGrp="1"/>
          </p:cNvSpPr>
          <p:nvPr>
            <p:ph type="body" sz="quarter" idx="13"/>
          </p:nvPr>
        </p:nvSpPr>
        <p:spPr>
          <a:xfrm>
            <a:off x="220432" y="1734032"/>
            <a:ext cx="2968625" cy="1735097"/>
          </a:xfrm>
        </p:spPr>
        <p:txBody>
          <a:bodyPr>
            <a:normAutofit lnSpcReduction="10000"/>
          </a:bodyPr>
          <a:lstStyle/>
          <a:p>
            <a:r>
              <a:rPr lang="en-US" dirty="0"/>
              <a:t>Our </a:t>
            </a:r>
            <a:r>
              <a:rPr lang="en-US" dirty="0">
                <a:solidFill>
                  <a:schemeClr val="bg2"/>
                </a:solidFill>
              </a:rPr>
              <a:t>Core Values </a:t>
            </a:r>
            <a:r>
              <a:rPr lang="en-US" dirty="0"/>
              <a:t>are at the center of everything we do at VNS Health. They unify all team members around a set of shared principles and behaviors.</a:t>
            </a:r>
          </a:p>
        </p:txBody>
      </p:sp>
      <p:sp>
        <p:nvSpPr>
          <p:cNvPr id="5" name="Footer Placeholder 4">
            <a:extLst>
              <a:ext uri="{FF2B5EF4-FFF2-40B4-BE49-F238E27FC236}">
                <a16:creationId xmlns:a16="http://schemas.microsoft.com/office/drawing/2014/main" id="{3E8FFD17-11B9-8613-9F4B-7855581FCA9E}"/>
              </a:ext>
            </a:extLst>
          </p:cNvPr>
          <p:cNvSpPr>
            <a:spLocks noGrp="1"/>
          </p:cNvSpPr>
          <p:nvPr>
            <p:ph type="ftr" sz="quarter" idx="21"/>
          </p:nvPr>
        </p:nvSpPr>
        <p:spPr/>
        <p:txBody>
          <a:bodyPr/>
          <a:lstStyle/>
          <a:p>
            <a:r>
              <a:rPr lang="en-US" noProof="0" dirty="0"/>
              <a:t>© Copyright 2024 VNS Health. All rights reserved.</a:t>
            </a:r>
          </a:p>
        </p:txBody>
      </p:sp>
      <p:sp>
        <p:nvSpPr>
          <p:cNvPr id="6" name="Slide Number Placeholder 5">
            <a:extLst>
              <a:ext uri="{FF2B5EF4-FFF2-40B4-BE49-F238E27FC236}">
                <a16:creationId xmlns:a16="http://schemas.microsoft.com/office/drawing/2014/main" id="{18D30E7E-ECCE-DB5D-49CE-D2C5C427A761}"/>
              </a:ext>
            </a:extLst>
          </p:cNvPr>
          <p:cNvSpPr>
            <a:spLocks noGrp="1"/>
          </p:cNvSpPr>
          <p:nvPr>
            <p:ph type="sldNum" sz="quarter" idx="22"/>
          </p:nvPr>
        </p:nvSpPr>
        <p:spPr/>
        <p:txBody>
          <a:bodyPr/>
          <a:lstStyle/>
          <a:p>
            <a:pPr lvl="0"/>
            <a:fld id="{66A3101B-02DE-4DBE-A52F-35092CF47DF2}" type="slidenum">
              <a:rPr lang="en-US" noProof="0" smtClean="0"/>
              <a:pPr lvl="0"/>
              <a:t>5</a:t>
            </a:fld>
            <a:endParaRPr lang="en-US" noProof="0" dirty="0"/>
          </a:p>
        </p:txBody>
      </p:sp>
      <p:sp>
        <p:nvSpPr>
          <p:cNvPr id="27" name="Oval 26">
            <a:extLst>
              <a:ext uri="{FF2B5EF4-FFF2-40B4-BE49-F238E27FC236}">
                <a16:creationId xmlns:a16="http://schemas.microsoft.com/office/drawing/2014/main" id="{F0EEC74A-ACBD-A567-2A50-97032B2D8097}"/>
              </a:ext>
            </a:extLst>
          </p:cNvPr>
          <p:cNvSpPr/>
          <p:nvPr/>
        </p:nvSpPr>
        <p:spPr>
          <a:xfrm>
            <a:off x="4073979" y="98677"/>
            <a:ext cx="7156560" cy="654183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6DEC0820-2F70-18BE-83A5-13DA5A927440}"/>
              </a:ext>
            </a:extLst>
          </p:cNvPr>
          <p:cNvSpPr/>
          <p:nvPr/>
        </p:nvSpPr>
        <p:spPr>
          <a:xfrm>
            <a:off x="6510217" y="1708561"/>
            <a:ext cx="2440046" cy="2440047"/>
          </a:xfrm>
          <a:prstGeom prst="ellipse">
            <a:avLst/>
          </a:prstGeom>
          <a:noFill/>
          <a:ln w="12700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Oval 18">
            <a:extLst>
              <a:ext uri="{FF2B5EF4-FFF2-40B4-BE49-F238E27FC236}">
                <a16:creationId xmlns:a16="http://schemas.microsoft.com/office/drawing/2014/main" id="{C3546797-A619-F772-3E28-C13139DEA566}"/>
              </a:ext>
            </a:extLst>
          </p:cNvPr>
          <p:cNvSpPr/>
          <p:nvPr/>
        </p:nvSpPr>
        <p:spPr>
          <a:xfrm>
            <a:off x="6359978" y="265616"/>
            <a:ext cx="2655661" cy="2420286"/>
          </a:xfrm>
          <a:prstGeom prst="ellipse">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003C71"/>
                </a:solidFill>
                <a:effectLst/>
                <a:uLnTx/>
                <a:uFillTx/>
                <a:latin typeface="Arial"/>
                <a:ea typeface="+mn-ea"/>
                <a:cs typeface="+mn-cs"/>
              </a:rPr>
              <a:t>Empathy</a:t>
            </a:r>
          </a:p>
          <a:p>
            <a:pPr lvl="0" algn="ctr">
              <a:spcBef>
                <a:spcPts val="300"/>
              </a:spcBef>
              <a:spcAft>
                <a:spcPts val="300"/>
              </a:spcAft>
              <a:buClr>
                <a:srgbClr val="003C71"/>
              </a:buClr>
              <a:buSzPct val="80000"/>
              <a:defRPr/>
            </a:pPr>
            <a:r>
              <a:rPr lang="en-US" dirty="0">
                <a:solidFill>
                  <a:srgbClr val="003C71"/>
                </a:solidFill>
              </a:rPr>
              <a:t>We seek to understand </a:t>
            </a:r>
            <a:br>
              <a:rPr lang="en-US" dirty="0">
                <a:solidFill>
                  <a:srgbClr val="003C71"/>
                </a:solidFill>
              </a:rPr>
            </a:br>
            <a:r>
              <a:rPr lang="en-US" dirty="0">
                <a:solidFill>
                  <a:srgbClr val="003C71"/>
                </a:solidFill>
              </a:rPr>
              <a:t>others’ feelings and </a:t>
            </a:r>
            <a:br>
              <a:rPr lang="en-US" dirty="0">
                <a:solidFill>
                  <a:srgbClr val="003C71"/>
                </a:solidFill>
              </a:rPr>
            </a:br>
            <a:r>
              <a:rPr lang="en-US" dirty="0">
                <a:solidFill>
                  <a:srgbClr val="003C71"/>
                </a:solidFill>
              </a:rPr>
              <a:t>experiences in order </a:t>
            </a:r>
            <a:br>
              <a:rPr lang="en-US" dirty="0">
                <a:solidFill>
                  <a:srgbClr val="003C71"/>
                </a:solidFill>
              </a:rPr>
            </a:br>
            <a:r>
              <a:rPr lang="en-US" dirty="0">
                <a:solidFill>
                  <a:srgbClr val="003C71"/>
                </a:solidFill>
              </a:rPr>
              <a:t>to actively help.</a:t>
            </a:r>
            <a:endParaRPr kumimoji="0" lang="en-US" b="0" i="0" u="none" strike="noStrike" kern="1200" cap="none" spc="0" normalizeH="0" baseline="0" noProof="0" dirty="0">
              <a:ln>
                <a:noFill/>
              </a:ln>
              <a:solidFill>
                <a:srgbClr val="003C71"/>
              </a:solidFill>
              <a:effectLst/>
              <a:uLnTx/>
              <a:uFillTx/>
              <a:latin typeface="Arial"/>
            </a:endParaRPr>
          </a:p>
        </p:txBody>
      </p:sp>
      <p:sp>
        <p:nvSpPr>
          <p:cNvPr id="20" name="Oval 19">
            <a:extLst>
              <a:ext uri="{FF2B5EF4-FFF2-40B4-BE49-F238E27FC236}">
                <a16:creationId xmlns:a16="http://schemas.microsoft.com/office/drawing/2014/main" id="{C55DA7B5-61C0-F66B-2CF6-10883F3719FE}"/>
              </a:ext>
            </a:extLst>
          </p:cNvPr>
          <p:cNvSpPr/>
          <p:nvPr/>
        </p:nvSpPr>
        <p:spPr>
          <a:xfrm>
            <a:off x="4651818" y="2960660"/>
            <a:ext cx="2690917" cy="2630881"/>
          </a:xfrm>
          <a:prstGeom prst="ellips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003C71"/>
                </a:solidFill>
                <a:effectLst/>
                <a:uLnTx/>
                <a:uFillTx/>
                <a:latin typeface="Arial"/>
                <a:ea typeface="+mn-ea"/>
                <a:cs typeface="+mn-cs"/>
              </a:rPr>
              <a:t>Integrity</a:t>
            </a:r>
          </a:p>
          <a:p>
            <a:pPr lvl="0" algn="ctr">
              <a:spcBef>
                <a:spcPts val="300"/>
              </a:spcBef>
              <a:spcAft>
                <a:spcPts val="300"/>
              </a:spcAft>
              <a:buClr>
                <a:srgbClr val="003C71"/>
              </a:buClr>
              <a:buSzPct val="80000"/>
              <a:defRPr/>
            </a:pPr>
            <a:r>
              <a:rPr lang="en-US" dirty="0">
                <a:solidFill>
                  <a:srgbClr val="003C71"/>
                </a:solidFill>
              </a:rPr>
              <a:t>We do the right </a:t>
            </a:r>
            <a:br>
              <a:rPr lang="en-US" dirty="0">
                <a:solidFill>
                  <a:srgbClr val="003C71"/>
                </a:solidFill>
              </a:rPr>
            </a:br>
            <a:r>
              <a:rPr lang="en-US" dirty="0">
                <a:solidFill>
                  <a:srgbClr val="003C71"/>
                </a:solidFill>
              </a:rPr>
              <a:t>thing even when </a:t>
            </a:r>
            <a:br>
              <a:rPr lang="en-US" dirty="0">
                <a:solidFill>
                  <a:srgbClr val="003C71"/>
                </a:solidFill>
              </a:rPr>
            </a:br>
            <a:r>
              <a:rPr lang="en-US" dirty="0">
                <a:solidFill>
                  <a:srgbClr val="003C71"/>
                </a:solidFill>
              </a:rPr>
              <a:t>no one is looking.</a:t>
            </a:r>
            <a:endParaRPr kumimoji="0" lang="en-US" b="0" i="0" u="none" strike="noStrike" kern="1200" cap="none" spc="0" normalizeH="0" baseline="0" noProof="0" dirty="0">
              <a:ln>
                <a:noFill/>
              </a:ln>
              <a:solidFill>
                <a:srgbClr val="003C71"/>
              </a:solidFill>
              <a:effectLst/>
              <a:uLnTx/>
              <a:uFillTx/>
              <a:latin typeface="Arial"/>
            </a:endParaRPr>
          </a:p>
        </p:txBody>
      </p:sp>
      <p:sp>
        <p:nvSpPr>
          <p:cNvPr id="21" name="Oval 20">
            <a:extLst>
              <a:ext uri="{FF2B5EF4-FFF2-40B4-BE49-F238E27FC236}">
                <a16:creationId xmlns:a16="http://schemas.microsoft.com/office/drawing/2014/main" id="{D5E5F44B-C758-AB9B-EBE4-ADF30134C6A7}"/>
              </a:ext>
            </a:extLst>
          </p:cNvPr>
          <p:cNvSpPr/>
          <p:nvPr/>
        </p:nvSpPr>
        <p:spPr>
          <a:xfrm>
            <a:off x="8153001" y="2960661"/>
            <a:ext cx="2655661" cy="2630883"/>
          </a:xfrm>
          <a:prstGeom prst="ellipse">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Agility</a:t>
            </a:r>
          </a:p>
          <a:p>
            <a:pPr lvl="0" algn="ctr">
              <a:spcBef>
                <a:spcPts val="300"/>
              </a:spcBef>
              <a:spcAft>
                <a:spcPts val="300"/>
              </a:spcAft>
              <a:buClr>
                <a:srgbClr val="003C71"/>
              </a:buClr>
              <a:buSzPct val="80000"/>
              <a:defRPr/>
            </a:pPr>
            <a:r>
              <a:rPr lang="en-US" dirty="0">
                <a:solidFill>
                  <a:srgbClr val="FFFFFF"/>
                </a:solidFill>
              </a:rPr>
              <a:t>We use experience</a:t>
            </a:r>
            <a:br>
              <a:rPr lang="en-US" dirty="0">
                <a:solidFill>
                  <a:srgbClr val="FFFFFF"/>
                </a:solidFill>
              </a:rPr>
            </a:br>
            <a:r>
              <a:rPr lang="en-US" dirty="0">
                <a:solidFill>
                  <a:srgbClr val="FFFFFF"/>
                </a:solidFill>
              </a:rPr>
              <a:t>and creativity to</a:t>
            </a:r>
            <a:br>
              <a:rPr lang="en-US" dirty="0">
                <a:solidFill>
                  <a:srgbClr val="FFFFFF"/>
                </a:solidFill>
              </a:rPr>
            </a:br>
            <a:r>
              <a:rPr lang="en-US" dirty="0">
                <a:solidFill>
                  <a:srgbClr val="FFFFFF"/>
                </a:solidFill>
              </a:rPr>
              <a:t>move quickly.</a:t>
            </a:r>
            <a:endParaRPr kumimoji="0" lang="en-US" b="0" i="0" u="none" strike="noStrike" kern="1200" cap="none" spc="0" normalizeH="0" baseline="0" noProof="0" dirty="0">
              <a:ln>
                <a:noFill/>
              </a:ln>
              <a:solidFill>
                <a:srgbClr val="FFFFFF"/>
              </a:solidFill>
              <a:effectLst/>
              <a:uLnTx/>
              <a:uFillTx/>
              <a:latin typeface="Arial"/>
            </a:endParaRPr>
          </a:p>
        </p:txBody>
      </p:sp>
      <p:cxnSp>
        <p:nvCxnSpPr>
          <p:cNvPr id="12" name="Straight Connector 11">
            <a:extLst>
              <a:ext uri="{FF2B5EF4-FFF2-40B4-BE49-F238E27FC236}">
                <a16:creationId xmlns:a16="http://schemas.microsoft.com/office/drawing/2014/main" id="{C7BE20B4-748B-9917-1764-1F0061B5D13B}"/>
              </a:ext>
            </a:extLst>
          </p:cNvPr>
          <p:cNvCxnSpPr>
            <a:cxnSpLocks/>
          </p:cNvCxnSpPr>
          <p:nvPr/>
        </p:nvCxnSpPr>
        <p:spPr>
          <a:xfrm>
            <a:off x="7414008" y="3737415"/>
            <a:ext cx="632460" cy="0"/>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B9D44A-0A53-4134-5DD6-271AB721017C}"/>
              </a:ext>
            </a:extLst>
          </p:cNvPr>
          <p:cNvCxnSpPr>
            <a:cxnSpLocks/>
          </p:cNvCxnSpPr>
          <p:nvPr/>
        </p:nvCxnSpPr>
        <p:spPr>
          <a:xfrm>
            <a:off x="8325667"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310881-C7A8-3172-83C1-D2FF2FCC4BE2}"/>
              </a:ext>
            </a:extLst>
          </p:cNvPr>
          <p:cNvCxnSpPr>
            <a:cxnSpLocks/>
          </p:cNvCxnSpPr>
          <p:nvPr/>
        </p:nvCxnSpPr>
        <p:spPr>
          <a:xfrm flipV="1">
            <a:off x="6892333"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1BAD776A-B89B-AFAD-127C-B713E890DC38}"/>
              </a:ext>
            </a:extLst>
          </p:cNvPr>
          <p:cNvSpPr/>
          <p:nvPr/>
        </p:nvSpPr>
        <p:spPr>
          <a:xfrm>
            <a:off x="725803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5C60614-88D5-3F67-965D-C035C020405B}"/>
              </a:ext>
            </a:extLst>
          </p:cNvPr>
          <p:cNvSpPr/>
          <p:nvPr/>
        </p:nvSpPr>
        <p:spPr>
          <a:xfrm rot="5400000">
            <a:off x="750568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914905A2-D3B8-8BE8-EFA5-4106685AEA3C}"/>
              </a:ext>
            </a:extLst>
          </p:cNvPr>
          <p:cNvSpPr/>
          <p:nvPr/>
        </p:nvSpPr>
        <p:spPr>
          <a:xfrm rot="13037371">
            <a:off x="7385032" y="2902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6591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14:presetBounceEnd="99000">
                                      <p:stCondLst>
                                        <p:cond delay="0"/>
                                      </p:stCondLst>
                                      <p:childTnLst>
                                        <p:animScale p14:bounceEnd="99000">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stCondLst>
                                        <p:cond delay="0"/>
                                      </p:stCondLst>
                                      <p:childTnLst>
                                        <p:animScale>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2024</a:t>
            </a:r>
            <a:r>
              <a:rPr lang="en-US" sz="2800" spc="-50" dirty="0"/>
              <a:t> </a:t>
            </a:r>
            <a:r>
              <a:rPr lang="en-US" sz="2800" dirty="0"/>
              <a:t>VNS</a:t>
            </a:r>
            <a:r>
              <a:rPr lang="en-US" sz="2800" spc="-15" dirty="0"/>
              <a:t> Medicare Advantage </a:t>
            </a:r>
            <a:r>
              <a:rPr lang="en-US" sz="2800" spc="-10" dirty="0"/>
              <a:t>Plans</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4" name="TextBox 3">
            <a:extLst>
              <a:ext uri="{FF2B5EF4-FFF2-40B4-BE49-F238E27FC236}">
                <a16:creationId xmlns:a16="http://schemas.microsoft.com/office/drawing/2014/main" id="{E7BEFE3B-2BCB-A9CE-1EB3-FFD215C031D9}"/>
              </a:ext>
            </a:extLst>
          </p:cNvPr>
          <p:cNvSpPr txBox="1"/>
          <p:nvPr/>
        </p:nvSpPr>
        <p:spPr>
          <a:xfrm>
            <a:off x="415527" y="870194"/>
            <a:ext cx="3013473" cy="338554"/>
          </a:xfrm>
          <a:prstGeom prst="rect">
            <a:avLst/>
          </a:prstGeom>
          <a:noFill/>
        </p:spPr>
        <p:txBody>
          <a:bodyPr wrap="square" anchor="ctr" anchorCtr="1">
            <a:spAutoFit/>
          </a:bodyPr>
          <a:lstStyle/>
          <a:p>
            <a:r>
              <a:rPr lang="en-US" sz="1600" b="1" dirty="0">
                <a:solidFill>
                  <a:srgbClr val="005696"/>
                </a:solidFill>
                <a:latin typeface="+mj-lt"/>
              </a:rPr>
              <a:t>VNS Health EasyCare (HMO) </a:t>
            </a:r>
            <a:endParaRPr lang="en-US" sz="1600" b="1" i="0" dirty="0">
              <a:effectLst/>
              <a:latin typeface="+mj-lt"/>
            </a:endParaRPr>
          </a:p>
        </p:txBody>
      </p:sp>
      <p:graphicFrame>
        <p:nvGraphicFramePr>
          <p:cNvPr id="7" name="Table 34">
            <a:extLst>
              <a:ext uri="{FF2B5EF4-FFF2-40B4-BE49-F238E27FC236}">
                <a16:creationId xmlns:a16="http://schemas.microsoft.com/office/drawing/2014/main" id="{745D8A64-55F7-6836-C5F8-615211972F62}"/>
              </a:ext>
            </a:extLst>
          </p:cNvPr>
          <p:cNvGraphicFramePr>
            <a:graphicFrameLocks noGrp="1"/>
          </p:cNvGraphicFramePr>
          <p:nvPr/>
        </p:nvGraphicFramePr>
        <p:xfrm>
          <a:off x="146955" y="1183821"/>
          <a:ext cx="3517219" cy="4632960"/>
        </p:xfrm>
        <a:graphic>
          <a:graphicData uri="http://schemas.openxmlformats.org/drawingml/2006/table">
            <a:tbl>
              <a:tblPr firstRow="1" bandRow="1">
                <a:tableStyleId>{5C22544A-7EE6-4342-B048-85BDC9FD1C3A}</a:tableStyleId>
              </a:tblPr>
              <a:tblGrid>
                <a:gridCol w="3517219">
                  <a:extLst>
                    <a:ext uri="{9D8B030D-6E8A-4147-A177-3AD203B41FA5}">
                      <a16:colId xmlns:a16="http://schemas.microsoft.com/office/drawing/2014/main" val="3551659576"/>
                    </a:ext>
                  </a:extLst>
                </a:gridCol>
              </a:tblGrid>
              <a:tr h="448574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$35 Specialist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Prescription drug coverage (Part D) as low as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($87/quarter)</a:t>
                      </a:r>
                    </a:p>
                    <a:p>
                      <a:pPr marL="171450" indent="-171450">
                        <a:buFont typeface="Arial" panose="020B0604020202020204" pitchFamily="34" charset="0"/>
                        <a:buChar char="•"/>
                      </a:pPr>
                      <a:r>
                        <a:rPr lang="en-US" sz="1300" b="0" dirty="0">
                          <a:solidFill>
                            <a:schemeClr val="tx1"/>
                          </a:solidFill>
                        </a:rPr>
                        <a:t>Dental $2,000/year</a:t>
                      </a:r>
                    </a:p>
                    <a:p>
                      <a:pPr marL="171450" indent="-171450">
                        <a:buFont typeface="Arial" panose="020B0604020202020204" pitchFamily="34" charset="0"/>
                        <a:buChar char="•"/>
                      </a:pPr>
                      <a:r>
                        <a:rPr lang="en-US" sz="1300" b="0" dirty="0">
                          <a:solidFill>
                            <a:schemeClr val="tx1"/>
                          </a:solidFill>
                        </a:rPr>
                        <a:t>Vision $0 copay exam, $200/year for eyewear</a:t>
                      </a:r>
                    </a:p>
                    <a:p>
                      <a:pPr marL="171450" indent="-171450">
                        <a:buFont typeface="Arial" panose="020B0604020202020204" pitchFamily="34" charset="0"/>
                        <a:buChar char="•"/>
                      </a:pPr>
                      <a:r>
                        <a:rPr lang="en-US" sz="1300" b="0" dirty="0">
                          <a:solidFill>
                            <a:schemeClr val="tx1"/>
                          </a:solidFill>
                        </a:rPr>
                        <a:t>Hearing $0 copay for exam, $1,000 every 3 years for aids</a:t>
                      </a:r>
                    </a:p>
                    <a:p>
                      <a:pPr marL="171450" indent="-171450">
                        <a:buFont typeface="Arial" panose="020B0604020202020204" pitchFamily="34" charset="0"/>
                        <a:buChar char="•"/>
                      </a:pPr>
                      <a:r>
                        <a:rPr lang="en-US" sz="1300" b="0" dirty="0">
                          <a:solidFill>
                            <a:schemeClr val="tx1"/>
                          </a:solidFill>
                        </a:rPr>
                        <a:t>Acupuncture 12 visits/year</a:t>
                      </a:r>
                    </a:p>
                    <a:p>
                      <a:pPr marL="171450" indent="-171450">
                        <a:buFont typeface="Arial" panose="020B0604020202020204" pitchFamily="34" charset="0"/>
                        <a:buChar char="•"/>
                      </a:pPr>
                      <a:r>
                        <a:rPr lang="en-US" sz="1300" b="0" dirty="0">
                          <a:solidFill>
                            <a:schemeClr val="tx1"/>
                          </a:solidFill>
                        </a:rPr>
                        <a:t>Routine podiatry 6 visits/year</a:t>
                      </a:r>
                    </a:p>
                    <a:p>
                      <a:pPr marL="171450" indent="-171450">
                        <a:buFont typeface="Arial" panose="020B0604020202020204" pitchFamily="34" charset="0"/>
                        <a:buChar char="•"/>
                      </a:pPr>
                      <a:r>
                        <a:rPr lang="en-US" sz="1300" b="0" dirty="0">
                          <a:solidFill>
                            <a:schemeClr val="tx1"/>
                          </a:solidFill>
                        </a:rPr>
                        <a:t>Transportation to medical care 11 round trips/year</a:t>
                      </a:r>
                    </a:p>
                    <a:p>
                      <a:pPr marL="171450" indent="-171450">
                        <a:buFont typeface="Arial" panose="020B0604020202020204" pitchFamily="34" charset="0"/>
                        <a:buChar char="•"/>
                      </a:pPr>
                      <a:r>
                        <a:rPr lang="en-US" sz="1300" b="0" dirty="0">
                          <a:solidFill>
                            <a:schemeClr val="tx1"/>
                          </a:solidFill>
                        </a:rPr>
                        <a:t>Gym membership—</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 </a:t>
                      </a:r>
                    </a:p>
                    <a:p>
                      <a:pPr marL="171450" indent="-171450">
                        <a:buFont typeface="Arial" panose="020B0604020202020204" pitchFamily="34" charset="0"/>
                        <a:buChar char="•"/>
                      </a:pPr>
                      <a:r>
                        <a:rPr lang="en-US" sz="1300" b="0" dirty="0">
                          <a:solidFill>
                            <a:schemeClr val="tx1"/>
                          </a:solidFill>
                        </a:rPr>
                        <a:t>24/7 Nurse Hotline </a:t>
                      </a:r>
                    </a:p>
                    <a:p>
                      <a:pPr marL="171450" indent="-171450">
                        <a:buFont typeface="Arial" panose="020B0604020202020204" pitchFamily="34" charset="0"/>
                        <a:buChar char="•"/>
                      </a:pPr>
                      <a:r>
                        <a:rPr lang="en-US" sz="1300" b="0" dirty="0">
                          <a:solidFill>
                            <a:schemeClr val="tx1"/>
                          </a:solidFill>
                        </a:rPr>
                        <a:t>Home delivered meals after a hospital stay – 28 meals over a 2-week period.  </a:t>
                      </a:r>
                      <a:br>
                        <a:rPr lang="en-US" sz="1300" b="0" dirty="0">
                          <a:solidFill>
                            <a:schemeClr val="tx1"/>
                          </a:solidFill>
                        </a:rPr>
                      </a:br>
                      <a:r>
                        <a:rPr lang="en-US" sz="1300" b="0" dirty="0">
                          <a:solidFill>
                            <a:schemeClr val="tx1"/>
                          </a:solidFill>
                        </a:rPr>
                        <a:t>Up to 3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sp>
        <p:nvSpPr>
          <p:cNvPr id="8" name="TextBox 7">
            <a:extLst>
              <a:ext uri="{FF2B5EF4-FFF2-40B4-BE49-F238E27FC236}">
                <a16:creationId xmlns:a16="http://schemas.microsoft.com/office/drawing/2014/main" id="{40D8F796-D7B3-37EB-2747-32BBA0DFDCD1}"/>
              </a:ext>
            </a:extLst>
          </p:cNvPr>
          <p:cNvSpPr txBox="1"/>
          <p:nvPr/>
        </p:nvSpPr>
        <p:spPr>
          <a:xfrm>
            <a:off x="3895239" y="870194"/>
            <a:ext cx="4304169" cy="338554"/>
          </a:xfrm>
          <a:prstGeom prst="rect">
            <a:avLst/>
          </a:prstGeom>
          <a:noFill/>
        </p:spPr>
        <p:txBody>
          <a:bodyPr wrap="square" anchor="ctr" anchorCtr="1">
            <a:spAutoFit/>
          </a:bodyPr>
          <a:lstStyle/>
          <a:p>
            <a:r>
              <a:rPr lang="en-US" sz="1600" b="1" dirty="0">
                <a:solidFill>
                  <a:srgbClr val="005696"/>
                </a:solidFill>
                <a:latin typeface="+mj-lt"/>
              </a:rPr>
              <a:t>VNS Health EasyCare Plus (HMO D-SNP)</a:t>
            </a:r>
            <a:endParaRPr lang="en-US" sz="1600" b="1" i="0" dirty="0">
              <a:effectLst/>
              <a:latin typeface="Gellix"/>
            </a:endParaRP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nvGraphicFramePr>
        <p:xfrm>
          <a:off x="4076781" y="1206934"/>
          <a:ext cx="3703783" cy="504444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 Specialist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Prescription drug coverage (Part D) as low as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($225/monthly)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005696"/>
                          </a:solidFill>
                          <a:effectLst/>
                          <a:latin typeface="+mn-lt"/>
                          <a:ea typeface="+mn-ea"/>
                          <a:cs typeface="+mn-cs"/>
                        </a:rPr>
                        <a:t>Flex Card $350/year to help pay for certain utilities and dental, hearing, and vision </a:t>
                      </a:r>
                      <a:r>
                        <a:rPr lang="en-US" sz="1300" b="1" i="0" kern="1200" dirty="0">
                          <a:solidFill>
                            <a:srgbClr val="0070C0"/>
                          </a:solidFill>
                          <a:effectLst/>
                          <a:latin typeface="+mn-lt"/>
                          <a:ea typeface="+mn-ea"/>
                          <a:cs typeface="+mn-cs"/>
                        </a:rPr>
                        <a:t>expenses.</a:t>
                      </a:r>
                    </a:p>
                    <a:p>
                      <a:pPr marL="171450" indent="-171450">
                        <a:buFont typeface="Arial" panose="020B0604020202020204" pitchFamily="34" charset="0"/>
                        <a:buChar char="•"/>
                      </a:pPr>
                      <a:r>
                        <a:rPr lang="en-US" sz="1300" b="0" dirty="0">
                          <a:solidFill>
                            <a:schemeClr val="tx1"/>
                          </a:solidFill>
                        </a:rPr>
                        <a:t>Dental $2,750/year for comprehensive dental care</a:t>
                      </a:r>
                    </a:p>
                    <a:p>
                      <a:pPr marL="171450" indent="-171450">
                        <a:buFont typeface="Arial" panose="020B0604020202020204" pitchFamily="34" charset="0"/>
                        <a:buChar char="•"/>
                      </a:pPr>
                      <a:r>
                        <a:rPr lang="en-US" sz="1300" b="0" dirty="0">
                          <a:solidFill>
                            <a:schemeClr val="tx1"/>
                          </a:solidFill>
                        </a:rPr>
                        <a:t>Vision $0 copay exam, $200/year for eyewear</a:t>
                      </a:r>
                    </a:p>
                    <a:p>
                      <a:pPr marL="171450" indent="-171450">
                        <a:buFont typeface="Arial" panose="020B0604020202020204" pitchFamily="34" charset="0"/>
                        <a:buChar char="•"/>
                      </a:pPr>
                      <a:r>
                        <a:rPr lang="en-US" sz="1300" b="0" dirty="0">
                          <a:solidFill>
                            <a:schemeClr val="tx1"/>
                          </a:solidFill>
                        </a:rPr>
                        <a:t>Hearing $0 copay for exam, $1,400 every </a:t>
                      </a:r>
                      <a:br>
                        <a:rPr lang="en-US" sz="1300" b="0" dirty="0">
                          <a:solidFill>
                            <a:schemeClr val="tx1"/>
                          </a:solidFill>
                        </a:rPr>
                      </a:br>
                      <a:r>
                        <a:rPr lang="en-US" sz="1300" b="0" dirty="0">
                          <a:solidFill>
                            <a:schemeClr val="tx1"/>
                          </a:solidFill>
                        </a:rPr>
                        <a:t>3 years for hardware</a:t>
                      </a:r>
                    </a:p>
                    <a:p>
                      <a:pPr marL="171450" indent="-171450">
                        <a:buFont typeface="Arial" panose="020B0604020202020204" pitchFamily="34" charset="0"/>
                        <a:buChar char="•"/>
                      </a:pPr>
                      <a:r>
                        <a:rPr lang="en-US" sz="1300" b="0" dirty="0">
                          <a:solidFill>
                            <a:schemeClr val="tx1"/>
                          </a:solidFill>
                        </a:rPr>
                        <a:t>Acupuncture 30 visits/year</a:t>
                      </a:r>
                    </a:p>
                    <a:p>
                      <a:pPr marL="171450" indent="-171450">
                        <a:buFont typeface="Arial" panose="020B0604020202020204" pitchFamily="34" charset="0"/>
                        <a:buChar char="•"/>
                      </a:pPr>
                      <a:r>
                        <a:rPr lang="en-US" sz="1300" b="0" dirty="0">
                          <a:solidFill>
                            <a:schemeClr val="tx1"/>
                          </a:solidFill>
                        </a:rPr>
                        <a:t>Routine podiatry 6 visits/year</a:t>
                      </a:r>
                    </a:p>
                    <a:p>
                      <a:pPr marL="171450" indent="-171450">
                        <a:buFont typeface="Arial" panose="020B0604020202020204" pitchFamily="34" charset="0"/>
                        <a:buChar char="•"/>
                      </a:pPr>
                      <a:r>
                        <a:rPr lang="en-US" sz="1300" b="0" dirty="0">
                          <a:solidFill>
                            <a:schemeClr val="tx1"/>
                          </a:solidFill>
                        </a:rPr>
                        <a:t>Transportation to medical care 7 round trips/year</a:t>
                      </a:r>
                    </a:p>
                    <a:p>
                      <a:pPr marL="171450" indent="-171450">
                        <a:buFont typeface="Arial" panose="020B0604020202020204" pitchFamily="34" charset="0"/>
                        <a:buChar char="•"/>
                      </a:pPr>
                      <a:r>
                        <a:rPr lang="en-US" sz="1300" b="0" dirty="0">
                          <a:solidFill>
                            <a:schemeClr val="tx1"/>
                          </a:solidFill>
                        </a:rPr>
                        <a:t>Gym membership—</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a:t>
                      </a:r>
                    </a:p>
                    <a:p>
                      <a:pPr marL="171450" indent="-171450">
                        <a:buFont typeface="Arial" panose="020B0604020202020204" pitchFamily="34" charset="0"/>
                        <a:buChar char="•"/>
                      </a:pPr>
                      <a:r>
                        <a:rPr lang="en-US" sz="1300" b="0" dirty="0">
                          <a:solidFill>
                            <a:schemeClr val="tx1"/>
                          </a:solidFill>
                        </a:rPr>
                        <a:t>24/7 Nurse Hotline</a:t>
                      </a:r>
                    </a:p>
                    <a:p>
                      <a:pPr marL="171450" indent="-171450">
                        <a:buFont typeface="Arial" panose="020B0604020202020204" pitchFamily="34" charset="0"/>
                        <a:buChar char="•"/>
                      </a:pPr>
                      <a:r>
                        <a:rPr lang="en-US" sz="1300" b="0" dirty="0">
                          <a:solidFill>
                            <a:schemeClr val="tx1"/>
                          </a:solidFill>
                        </a:rPr>
                        <a:t>Home delivered meals after a hospital stay—28 meals over a 2-week period </a:t>
                      </a:r>
                      <a:br>
                        <a:rPr lang="en-US" sz="1300" b="0" dirty="0">
                          <a:solidFill>
                            <a:schemeClr val="tx1"/>
                          </a:solidFill>
                        </a:rPr>
                      </a:br>
                      <a:r>
                        <a:rPr lang="en-US" sz="1300" b="0" dirty="0">
                          <a:solidFill>
                            <a:schemeClr val="tx1"/>
                          </a:solidFill>
                        </a:rPr>
                        <a:t>Up to 3 inpatient hospital visits/year</a:t>
                      </a:r>
                    </a:p>
                  </a:txBody>
                  <a:tcPr>
                    <a:solidFill>
                      <a:schemeClr val="bg1"/>
                    </a:solidFill>
                  </a:tcPr>
                </a:tc>
                <a:extLst>
                  <a:ext uri="{0D108BD9-81ED-4DB2-BD59-A6C34878D82A}">
                    <a16:rowId xmlns:a16="http://schemas.microsoft.com/office/drawing/2014/main" val="3108004761"/>
                  </a:ext>
                </a:extLst>
              </a:tr>
            </a:tbl>
          </a:graphicData>
        </a:graphic>
      </p:graphicFrame>
      <p:sp>
        <p:nvSpPr>
          <p:cNvPr id="12" name="TextBox 11">
            <a:extLst>
              <a:ext uri="{FF2B5EF4-FFF2-40B4-BE49-F238E27FC236}">
                <a16:creationId xmlns:a16="http://schemas.microsoft.com/office/drawing/2014/main" id="{91530D44-3AF7-FDD0-1D23-7A589A408EFF}"/>
              </a:ext>
            </a:extLst>
          </p:cNvPr>
          <p:cNvSpPr txBox="1"/>
          <p:nvPr/>
        </p:nvSpPr>
        <p:spPr>
          <a:xfrm>
            <a:off x="8360512" y="854805"/>
            <a:ext cx="3607994" cy="338554"/>
          </a:xfrm>
          <a:prstGeom prst="rect">
            <a:avLst/>
          </a:prstGeom>
          <a:noFill/>
        </p:spPr>
        <p:txBody>
          <a:bodyPr wrap="square" anchor="ctr" anchorCtr="1">
            <a:spAutoFit/>
          </a:bodyPr>
          <a:lstStyle/>
          <a:p>
            <a:r>
              <a:rPr lang="en-US" sz="1600" b="1" dirty="0">
                <a:solidFill>
                  <a:srgbClr val="005696"/>
                </a:solidFill>
                <a:latin typeface="+mj-lt"/>
              </a:rPr>
              <a:t>VNS Health Total (HMO D-SNP)</a:t>
            </a:r>
            <a:endParaRPr lang="en-US" sz="1600" b="1" i="0" dirty="0">
              <a:effectLst/>
              <a:latin typeface="+mj-lt"/>
            </a:endParaRPr>
          </a:p>
        </p:txBody>
      </p:sp>
      <p:graphicFrame>
        <p:nvGraphicFramePr>
          <p:cNvPr id="14" name="Table 34">
            <a:extLst>
              <a:ext uri="{FF2B5EF4-FFF2-40B4-BE49-F238E27FC236}">
                <a16:creationId xmlns:a16="http://schemas.microsoft.com/office/drawing/2014/main" id="{936AB53E-F2A4-F92A-D055-CD803EBF918D}"/>
              </a:ext>
            </a:extLst>
          </p:cNvPr>
          <p:cNvGraphicFramePr>
            <a:graphicFrameLocks noGrp="1"/>
          </p:cNvGraphicFramePr>
          <p:nvPr/>
        </p:nvGraphicFramePr>
        <p:xfrm>
          <a:off x="8264722" y="1205641"/>
          <a:ext cx="3703783" cy="522732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 Specialist copay and Prescription drug coverage (Part 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($266/monthly)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005696"/>
                          </a:solidFill>
                          <a:effectLst/>
                          <a:latin typeface="+mn-lt"/>
                          <a:ea typeface="+mn-ea"/>
                          <a:cs typeface="+mn-cs"/>
                        </a:rPr>
                        <a:t>Flex Card $760/year to help pay for certain utilities and dental, hearing, and vision expenses.</a:t>
                      </a:r>
                    </a:p>
                    <a:p>
                      <a:pPr marL="171450" indent="-171450">
                        <a:buFont typeface="Arial" panose="020B0604020202020204" pitchFamily="34" charset="0"/>
                        <a:buChar char="•"/>
                      </a:pPr>
                      <a:r>
                        <a:rPr lang="en-US" sz="1300" b="0" dirty="0">
                          <a:solidFill>
                            <a:schemeClr val="tx1"/>
                          </a:solidFill>
                        </a:rPr>
                        <a:t>Dental $3,000/year for comprehensive dental care</a:t>
                      </a:r>
                    </a:p>
                    <a:p>
                      <a:pPr marL="171450" indent="-171450">
                        <a:buFont typeface="Arial" panose="020B0604020202020204" pitchFamily="34" charset="0"/>
                        <a:buChar char="•"/>
                      </a:pPr>
                      <a:r>
                        <a:rPr lang="en-US" sz="1300" b="0" dirty="0">
                          <a:solidFill>
                            <a:schemeClr val="tx1"/>
                          </a:solidFill>
                        </a:rPr>
                        <a:t>Vision $0 copay exam, $300/year for eyewear</a:t>
                      </a:r>
                    </a:p>
                    <a:p>
                      <a:pPr marL="171450" indent="-171450">
                        <a:buFont typeface="Arial" panose="020B0604020202020204" pitchFamily="34" charset="0"/>
                        <a:buChar char="•"/>
                      </a:pPr>
                      <a:r>
                        <a:rPr lang="en-US" sz="1300" b="0" dirty="0">
                          <a:solidFill>
                            <a:schemeClr val="tx1"/>
                          </a:solidFill>
                        </a:rPr>
                        <a:t>Hearing $0 copay for exam, $1,500 every </a:t>
                      </a:r>
                      <a:br>
                        <a:rPr lang="en-US" sz="1300" b="0" dirty="0">
                          <a:solidFill>
                            <a:schemeClr val="tx1"/>
                          </a:solidFill>
                        </a:rPr>
                      </a:br>
                      <a:r>
                        <a:rPr lang="en-US" sz="1300" b="0" dirty="0">
                          <a:solidFill>
                            <a:schemeClr val="tx1"/>
                          </a:solidFill>
                        </a:rPr>
                        <a:t>3 years for aids</a:t>
                      </a:r>
                    </a:p>
                    <a:p>
                      <a:pPr marL="171450" indent="-171450">
                        <a:buFont typeface="Arial" panose="020B0604020202020204" pitchFamily="34" charset="0"/>
                        <a:buChar char="•"/>
                      </a:pPr>
                      <a:r>
                        <a:rPr lang="en-US" sz="1300" b="0" dirty="0">
                          <a:solidFill>
                            <a:schemeClr val="tx1"/>
                          </a:solidFill>
                        </a:rPr>
                        <a:t>Acupuncture 30 visits/year</a:t>
                      </a:r>
                    </a:p>
                    <a:p>
                      <a:pPr marL="171450" indent="-171450">
                        <a:buFont typeface="Arial" panose="020B0604020202020204" pitchFamily="34" charset="0"/>
                        <a:buChar char="•"/>
                      </a:pPr>
                      <a:r>
                        <a:rPr lang="en-US" sz="1300" b="0" dirty="0">
                          <a:solidFill>
                            <a:schemeClr val="tx1"/>
                          </a:solidFill>
                        </a:rPr>
                        <a:t>Gym membership—</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 </a:t>
                      </a:r>
                    </a:p>
                    <a:p>
                      <a:pPr marL="171450" indent="-171450">
                        <a:buFont typeface="Arial" panose="020B0604020202020204" pitchFamily="34" charset="0"/>
                        <a:buChar char="•"/>
                      </a:pPr>
                      <a:r>
                        <a:rPr lang="en-US" sz="1300" b="0" dirty="0">
                          <a:solidFill>
                            <a:schemeClr val="tx1"/>
                          </a:solidFill>
                        </a:rPr>
                        <a:t>24/7 Nurse Hotline </a:t>
                      </a:r>
                    </a:p>
                    <a:p>
                      <a:pPr marL="171450" indent="-171450">
                        <a:buFont typeface="Arial" panose="020B0604020202020204" pitchFamily="34" charset="0"/>
                        <a:buChar char="•"/>
                      </a:pPr>
                      <a:r>
                        <a:rPr lang="en-US" sz="1300" b="0" dirty="0">
                          <a:solidFill>
                            <a:schemeClr val="tx1"/>
                          </a:solidFill>
                        </a:rPr>
                        <a:t>Long-Term services and supports (including home health aide, nurse, and social worker)</a:t>
                      </a:r>
                    </a:p>
                    <a:p>
                      <a:pPr marL="171450" indent="-171450">
                        <a:buFont typeface="Arial" panose="020B0604020202020204" pitchFamily="34" charset="0"/>
                        <a:buChar char="•"/>
                      </a:pPr>
                      <a:r>
                        <a:rPr lang="en-US" sz="1300" b="0" dirty="0">
                          <a:solidFill>
                            <a:schemeClr val="tx1"/>
                          </a:solidFill>
                        </a:rPr>
                        <a:t>Worldwide coverage—Up to $50,000/year for emergency services and urgent care</a:t>
                      </a:r>
                    </a:p>
                    <a:p>
                      <a:pPr marL="171450" indent="-171450">
                        <a:buFont typeface="Arial" panose="020B0604020202020204" pitchFamily="34" charset="0"/>
                        <a:buChar char="•"/>
                      </a:pPr>
                      <a:r>
                        <a:rPr lang="en-US" sz="1300" b="0" dirty="0">
                          <a:solidFill>
                            <a:schemeClr val="tx1"/>
                          </a:solidFill>
                        </a:rPr>
                        <a:t>Home delivered meals after a hospital stay—28 meals over a 2-week period</a:t>
                      </a:r>
                      <a:br>
                        <a:rPr lang="en-US" sz="1300" b="0" dirty="0">
                          <a:solidFill>
                            <a:schemeClr val="tx1"/>
                          </a:solidFill>
                        </a:rPr>
                      </a:br>
                      <a:r>
                        <a:rPr lang="en-US" sz="1300" b="0" dirty="0">
                          <a:solidFill>
                            <a:schemeClr val="tx1"/>
                          </a:solidFill>
                        </a:rPr>
                        <a:t>Up to 3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spTree>
    <p:custDataLst>
      <p:tags r:id="rId1"/>
    </p:custDataLst>
    <p:extLst>
      <p:ext uri="{BB962C8B-B14F-4D97-AF65-F5344CB8AC3E}">
        <p14:creationId xmlns:p14="http://schemas.microsoft.com/office/powerpoint/2010/main" val="30662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33766" y="828127"/>
          <a:ext cx="11724468" cy="5514340"/>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1" dirty="0">
                          <a:solidFill>
                            <a:schemeClr val="tx1"/>
                          </a:solidFill>
                        </a:rPr>
                        <a:t>Join Our Provider Network: </a:t>
                      </a:r>
                      <a:r>
                        <a:rPr lang="en-US" sz="1500" b="0" dirty="0">
                          <a:solidFill>
                            <a:schemeClr val="tx1"/>
                          </a:solidFill>
                        </a:rPr>
                        <a:t>If you are interested in joining the </a:t>
                      </a:r>
                      <a:r>
                        <a:rPr lang="en-US" sz="1500" b="1" u="none" dirty="0">
                          <a:solidFill>
                            <a:srgbClr val="005696"/>
                          </a:solidFill>
                        </a:rPr>
                        <a:t>VNS Health </a:t>
                      </a:r>
                      <a:r>
                        <a:rPr lang="en-US" sz="1500" b="0" dirty="0">
                          <a:solidFill>
                            <a:schemeClr val="tx1"/>
                          </a:solidFill>
                        </a:rPr>
                        <a:t>Plans Provider network, please fill out the following form </a:t>
                      </a:r>
                      <a:r>
                        <a:rPr lang="en-US" sz="1500" b="0" dirty="0">
                          <a:solidFill>
                            <a:schemeClr val="tx1"/>
                          </a:solidFill>
                          <a:hlinkClick r:id="rId3"/>
                        </a:rPr>
                        <a:t>https://www.vnshealthplans.org/join-our-network-form/</a:t>
                      </a:r>
                      <a:r>
                        <a:rPr lang="en-US" sz="1500" b="0" dirty="0">
                          <a:solidFill>
                            <a:schemeClr val="tx1"/>
                          </a:solidFill>
                        </a:rPr>
                        <a:t> as accurately as possible. Once your request has been reviewed for network need, you will be notified by mail. Submission of this form does not guarantee participation with our Health Plans. </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Provider Demographic Update Form: </a:t>
                      </a:r>
                      <a:r>
                        <a:rPr lang="en-US" sz="1500" b="0" dirty="0">
                          <a:solidFill>
                            <a:schemeClr val="tx1"/>
                          </a:solidFill>
                          <a:hlinkClick r:id="rId4"/>
                        </a:rPr>
                        <a:t>https://www.vnshealthplans.org/provider-demographic-update-form/</a:t>
                      </a:r>
                      <a:r>
                        <a:rPr lang="en-US" sz="150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b="1" kern="1200" spc="-10" dirty="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kern="1200" spc="-10" dirty="0">
                          <a:solidFill>
                            <a:schemeClr val="tx1"/>
                          </a:solidFill>
                          <a:latin typeface="+mn-lt"/>
                          <a:ea typeface="+mn-ea"/>
                          <a:cs typeface="Calibri"/>
                        </a:rPr>
                        <a:t>Provider Credentialing</a:t>
                      </a:r>
                      <a:r>
                        <a:rPr lang="en-US" sz="1500" b="1" kern="1200" spc="-15" dirty="0">
                          <a:solidFill>
                            <a:schemeClr val="tx1"/>
                          </a:solidFill>
                          <a:latin typeface="+mn-lt"/>
                          <a:ea typeface="+mn-ea"/>
                          <a:cs typeface="Calibri"/>
                        </a:rPr>
                        <a:t> </a:t>
                      </a:r>
                      <a:r>
                        <a:rPr lang="en-US" sz="1500" b="1" kern="1200" spc="-10" dirty="0">
                          <a:solidFill>
                            <a:schemeClr val="tx1"/>
                          </a:solidFill>
                          <a:latin typeface="+mn-lt"/>
                          <a:ea typeface="+mn-ea"/>
                          <a:cs typeface="Calibri"/>
                        </a:rPr>
                        <a:t>Request</a:t>
                      </a:r>
                      <a:r>
                        <a:rPr lang="en-US" sz="1500" b="1" kern="1200" spc="-25" dirty="0">
                          <a:solidFill>
                            <a:schemeClr val="tx1"/>
                          </a:solidFill>
                          <a:latin typeface="+mn-lt"/>
                          <a:ea typeface="+mn-ea"/>
                          <a:cs typeface="Calibri"/>
                        </a:rPr>
                        <a:t> </a:t>
                      </a:r>
                      <a:r>
                        <a:rPr lang="en-US" sz="1500" b="1" kern="1200" spc="-20" dirty="0">
                          <a:solidFill>
                            <a:schemeClr val="tx1"/>
                          </a:solidFill>
                          <a:latin typeface="+mn-lt"/>
                          <a:ea typeface="+mn-ea"/>
                          <a:cs typeface="Calibri"/>
                        </a:rPr>
                        <a:t>Form: </a:t>
                      </a:r>
                      <a:r>
                        <a:rPr lang="en-US" sz="1500" b="0" kern="1200" spc="-10" dirty="0">
                          <a:solidFill>
                            <a:schemeClr val="lt1"/>
                          </a:solidFill>
                          <a:latin typeface="+mn-lt"/>
                          <a:ea typeface="+mn-ea"/>
                          <a:cs typeface="Calibri"/>
                          <a:hlinkClick r:id="rId5"/>
                        </a:rPr>
                        <a:t>https://www.vnshealthplans.org/health-professionals/credentialing/</a:t>
                      </a:r>
                      <a:r>
                        <a:rPr lang="en-US" sz="1500" b="0" kern="1200" spc="-10" dirty="0">
                          <a:solidFill>
                            <a:schemeClr val="lt1"/>
                          </a:solidFill>
                          <a:latin typeface="+mn-lt"/>
                          <a:ea typeface="+mn-ea"/>
                          <a:cs typeface="Calibri"/>
                        </a:rPr>
                        <a:t> </a:t>
                      </a:r>
                      <a:endParaRPr lang="en-US" sz="1500" b="0" dirty="0">
                        <a:solidFill>
                          <a:schemeClr val="tx1"/>
                        </a:solidFill>
                      </a:endParaRP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EFT Request Form: </a:t>
                      </a:r>
                      <a:r>
                        <a:rPr lang="en-US" sz="1500" b="0" dirty="0">
                          <a:solidFill>
                            <a:schemeClr val="tx1"/>
                          </a:solidFill>
                        </a:rPr>
                        <a:t>If you are interested in enrolling in EFT (Electronic Funds Transfer) for </a:t>
                      </a:r>
                      <a:r>
                        <a:rPr lang="en-US" sz="1500" b="1" u="none" dirty="0">
                          <a:solidFill>
                            <a:srgbClr val="005696"/>
                          </a:solidFill>
                        </a:rPr>
                        <a:t>VNS Health </a:t>
                      </a:r>
                      <a:r>
                        <a:rPr lang="en-US" sz="1500" b="0" dirty="0">
                          <a:solidFill>
                            <a:schemeClr val="tx1"/>
                          </a:solidFill>
                        </a:rPr>
                        <a:t>Plans please fill out the required form. </a:t>
                      </a:r>
                      <a:r>
                        <a:rPr lang="en-US" sz="1500" b="0" dirty="0">
                          <a:solidFill>
                            <a:schemeClr val="tx1"/>
                          </a:solidFill>
                          <a:hlinkClick r:id="rId6"/>
                        </a:rPr>
                        <a:t>https://www.vnshealthplans.org/provider-eft-request-form/</a:t>
                      </a:r>
                      <a:r>
                        <a:rPr lang="en-US" sz="1500" b="0" dirty="0">
                          <a:solidFill>
                            <a:schemeClr val="tx1"/>
                          </a:solidFill>
                        </a:rPr>
                        <a:t> </a:t>
                      </a:r>
                    </a:p>
                    <a:p>
                      <a:pPr marL="0" indent="0">
                        <a:buFont typeface="Arial" panose="020B0604020202020204" pitchFamily="34" charset="0"/>
                        <a:buNone/>
                      </a:pPr>
                      <a:endParaRPr lang="en-US" sz="800" b="0" dirty="0">
                        <a:solidFill>
                          <a:schemeClr val="tx1"/>
                        </a:solidFill>
                        <a:latin typeface="+mn-lt"/>
                      </a:endParaRPr>
                    </a:p>
                    <a:p>
                      <a:pPr marL="0" indent="0">
                        <a:buFont typeface="Arial" panose="020B0604020202020204" pitchFamily="34" charset="0"/>
                        <a:buNone/>
                      </a:pPr>
                      <a:r>
                        <a:rPr lang="en-US" sz="1500" b="0" i="0" kern="1200" dirty="0">
                          <a:solidFill>
                            <a:schemeClr val="tx1"/>
                          </a:solidFill>
                          <a:effectLst/>
                          <a:latin typeface="+mn-lt"/>
                          <a:ea typeface="+mn-ea"/>
                          <a:cs typeface="+mn-cs"/>
                        </a:rPr>
                        <a:t>Please allow </a:t>
                      </a:r>
                      <a:r>
                        <a:rPr lang="en-US" sz="1500" b="1" u="none" dirty="0">
                          <a:solidFill>
                            <a:srgbClr val="005696"/>
                          </a:solidFill>
                        </a:rPr>
                        <a:t>VNS Health </a:t>
                      </a:r>
                      <a:r>
                        <a:rPr lang="en-US" sz="1500" b="0" i="0" kern="1200" dirty="0">
                          <a:solidFill>
                            <a:schemeClr val="tx1"/>
                          </a:solidFill>
                          <a:effectLst/>
                          <a:latin typeface="+mn-lt"/>
                          <a:ea typeface="+mn-ea"/>
                          <a:cs typeface="+mn-cs"/>
                        </a:rPr>
                        <a:t>Plans 10 business days to have your EFT approved and set up. Any inquiries regarding EFT set up and status can be directed to </a:t>
                      </a:r>
                      <a:r>
                        <a:rPr lang="en-US" sz="1500" b="1" u="none" dirty="0">
                          <a:solidFill>
                            <a:srgbClr val="005696"/>
                          </a:solidFill>
                        </a:rPr>
                        <a:t>VNS Health </a:t>
                      </a:r>
                      <a:r>
                        <a:rPr lang="en-US" sz="1500" b="0" i="0" kern="1200" dirty="0">
                          <a:solidFill>
                            <a:schemeClr val="tx1"/>
                          </a:solidFill>
                          <a:effectLst/>
                          <a:latin typeface="+mn-lt"/>
                          <a:ea typeface="+mn-ea"/>
                          <a:cs typeface="+mn-cs"/>
                        </a:rPr>
                        <a:t>Plans Provider Services at 866-783-0222.</a:t>
                      </a:r>
                      <a:r>
                        <a:rPr lang="en-US" sz="1500" b="0" dirty="0">
                          <a:solidFill>
                            <a:schemeClr val="tx1"/>
                          </a:solidFill>
                          <a:latin typeface="+mn-lt"/>
                        </a:rPr>
                        <a:t> </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Availity: </a:t>
                      </a:r>
                      <a:r>
                        <a:rPr lang="en-US" sz="1500" b="0" dirty="0">
                          <a:solidFill>
                            <a:schemeClr val="tx1"/>
                          </a:solidFill>
                        </a:rPr>
                        <a:t>Please note that to begin receiving EFT payments and remittances, you will also need to enroll with Availity to receive electronic remittance advice files. Registration link: </a:t>
                      </a:r>
                      <a:r>
                        <a:rPr lang="en-US" sz="1500" b="0" dirty="0">
                          <a:solidFill>
                            <a:schemeClr val="tx1"/>
                          </a:solidFill>
                          <a:hlinkClick r:id="rId7"/>
                        </a:rPr>
                        <a:t>https://www.availity.com/Essentials-Portal-Registration</a:t>
                      </a:r>
                      <a:r>
                        <a:rPr lang="en-US" sz="1500" b="0" dirty="0">
                          <a:solidFill>
                            <a:schemeClr val="tx1"/>
                          </a:solidFill>
                        </a:rPr>
                        <a:t>  </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Provider Claims Dispute Form: </a:t>
                      </a:r>
                      <a:r>
                        <a:rPr lang="en-US" sz="1500" b="0" dirty="0">
                          <a:solidFill>
                            <a:schemeClr val="tx1"/>
                          </a:solidFill>
                        </a:rPr>
                        <a:t>This form is for the sole purpose of submitting a Claim Payment Inquiry related to the adjustment of a claim. This is not to replace the appeal process. </a:t>
                      </a:r>
                      <a:r>
                        <a:rPr lang="en-US" sz="1500" b="0" dirty="0">
                          <a:solidFill>
                            <a:schemeClr val="tx1"/>
                          </a:solidFill>
                          <a:hlinkClick r:id="rId8"/>
                        </a:rPr>
                        <a:t>https://www.vnshealthplans.org/provider-claims-dispute-form/</a:t>
                      </a:r>
                      <a:r>
                        <a:rPr lang="en-US" sz="1500" b="0" dirty="0">
                          <a:solidFill>
                            <a:schemeClr val="tx1"/>
                          </a:solidFill>
                        </a:rPr>
                        <a:t>   </a:t>
                      </a:r>
                    </a:p>
                    <a:p>
                      <a:pPr marL="0" indent="0">
                        <a:buFont typeface="Arial" panose="020B0604020202020204" pitchFamily="34" charset="0"/>
                        <a:buNone/>
                      </a:pPr>
                      <a:endParaRPr lang="en-US" sz="500" b="0" dirty="0">
                        <a:solidFill>
                          <a:schemeClr val="tx1"/>
                        </a:solidFill>
                      </a:endParaRPr>
                    </a:p>
                    <a:p>
                      <a:pPr marL="12700" marR="1511300" algn="l">
                        <a:lnSpc>
                          <a:spcPct val="100000"/>
                        </a:lnSpc>
                        <a:spcBef>
                          <a:spcPts val="95"/>
                        </a:spcBef>
                      </a:pPr>
                      <a:r>
                        <a:rPr lang="en-US" sz="1600" b="1" spc="-10" dirty="0">
                          <a:solidFill>
                            <a:schemeClr val="tx1"/>
                          </a:solidFill>
                          <a:latin typeface="+mn-lt"/>
                          <a:cs typeface="Calibri"/>
                        </a:rPr>
                        <a:t>Filing an Appeal: </a:t>
                      </a:r>
                      <a:r>
                        <a:rPr lang="en-US" sz="1600" b="0" spc="-10" dirty="0">
                          <a:solidFill>
                            <a:schemeClr val="tx1"/>
                          </a:solidFill>
                          <a:latin typeface="+mn-lt"/>
                          <a:cs typeface="Calibri"/>
                        </a:rPr>
                        <a:t>All claim appeals must be filed in writing and </a:t>
                      </a:r>
                      <a:r>
                        <a:rPr lang="en-US" sz="1600" b="0" spc="0" dirty="0">
                          <a:solidFill>
                            <a:schemeClr val="tx1"/>
                          </a:solidFill>
                          <a:latin typeface="+mn-lt"/>
                          <a:cs typeface="Calibri"/>
                        </a:rPr>
                        <a:t>must</a:t>
                      </a:r>
                      <a:r>
                        <a:rPr lang="en-US" sz="1600" b="0" spc="-10" dirty="0">
                          <a:solidFill>
                            <a:schemeClr val="tx1"/>
                          </a:solidFill>
                          <a:latin typeface="+mn-lt"/>
                          <a:cs typeface="Calibri"/>
                        </a:rPr>
                        <a:t> be filed within 60 calendar days of our initial decision about the request or as otherwise specified in the provider contract. </a:t>
                      </a:r>
                      <a:endParaRPr lang="en-US" sz="1600" b="1" spc="-10" dirty="0">
                        <a:solidFill>
                          <a:schemeClr val="tx1"/>
                        </a:solidFill>
                        <a:latin typeface="+mn-lt"/>
                        <a:cs typeface="Calibri"/>
                      </a:endParaRPr>
                    </a:p>
                    <a:p>
                      <a:pPr marL="12700" marR="1511300" algn="just">
                        <a:lnSpc>
                          <a:spcPct val="100000"/>
                        </a:lnSpc>
                        <a:spcBef>
                          <a:spcPts val="95"/>
                        </a:spcBef>
                      </a:pPr>
                      <a:r>
                        <a:rPr lang="en-US" sz="1600" b="1" u="none" spc="-10" dirty="0">
                          <a:solidFill>
                            <a:schemeClr val="tx1"/>
                          </a:solidFill>
                          <a:latin typeface="+mj-lt"/>
                          <a:cs typeface="Calibri"/>
                        </a:rPr>
                        <a:t>Phone: </a:t>
                      </a:r>
                      <a:r>
                        <a:rPr lang="en-US" sz="1600" b="0" spc="-10" dirty="0">
                          <a:solidFill>
                            <a:schemeClr val="tx1"/>
                          </a:solidFill>
                          <a:latin typeface="+mj-lt"/>
                          <a:cs typeface="Calibri"/>
                        </a:rPr>
                        <a:t>1-866-867-6555                                                </a:t>
                      </a:r>
                    </a:p>
                    <a:p>
                      <a:pPr marL="12700" marR="1511300" algn="just">
                        <a:lnSpc>
                          <a:spcPct val="100000"/>
                        </a:lnSpc>
                        <a:spcBef>
                          <a:spcPts val="95"/>
                        </a:spcBef>
                      </a:pPr>
                      <a:r>
                        <a:rPr lang="en-US" sz="1600" b="1" spc="-10" dirty="0">
                          <a:solidFill>
                            <a:schemeClr val="tx1"/>
                          </a:solidFill>
                          <a:latin typeface="+mj-lt"/>
                          <a:cs typeface="Calibri"/>
                        </a:rPr>
                        <a:t>Fax: </a:t>
                      </a:r>
                      <a:r>
                        <a:rPr lang="en-US" sz="1600" b="0" spc="-10" dirty="0">
                          <a:solidFill>
                            <a:schemeClr val="tx1"/>
                          </a:solidFill>
                          <a:latin typeface="+mj-lt"/>
                          <a:cs typeface="Calibri"/>
                        </a:rPr>
                        <a:t>1-866-791-2213</a:t>
                      </a:r>
                    </a:p>
                    <a:p>
                      <a:pPr marL="12700" marR="1511300" algn="just">
                        <a:lnSpc>
                          <a:spcPct val="100000"/>
                        </a:lnSpc>
                        <a:spcBef>
                          <a:spcPts val="95"/>
                        </a:spcBef>
                      </a:pPr>
                      <a:r>
                        <a:rPr lang="en-US" sz="1600" b="1" spc="-10" dirty="0">
                          <a:solidFill>
                            <a:schemeClr val="tx1"/>
                          </a:solidFill>
                          <a:latin typeface="+mj-lt"/>
                          <a:cs typeface="Calibri"/>
                        </a:rPr>
                        <a:t>Mail:  </a:t>
                      </a:r>
                      <a:r>
                        <a:rPr lang="en-US" sz="1600" b="0" spc="-10" dirty="0">
                          <a:solidFill>
                            <a:schemeClr val="tx1"/>
                          </a:solidFill>
                          <a:latin typeface="+mj-lt"/>
                          <a:cs typeface="Calibri"/>
                        </a:rPr>
                        <a:t>P.O. Box 445</a:t>
                      </a:r>
                    </a:p>
                    <a:p>
                      <a:pPr marL="12700" marR="1511300" algn="just">
                        <a:lnSpc>
                          <a:spcPct val="100000"/>
                        </a:lnSpc>
                        <a:spcBef>
                          <a:spcPts val="95"/>
                        </a:spcBef>
                      </a:pPr>
                      <a:r>
                        <a:rPr lang="en-US" sz="1600" b="0" spc="-10" dirty="0">
                          <a:solidFill>
                            <a:schemeClr val="tx1"/>
                          </a:solidFill>
                          <a:latin typeface="+mj-lt"/>
                          <a:cs typeface="Calibri"/>
                        </a:rPr>
                        <a:t>Elmsford, NY 10523</a:t>
                      </a:r>
                    </a:p>
                    <a:p>
                      <a:pPr marL="12700" marR="1511300" algn="just">
                        <a:lnSpc>
                          <a:spcPct val="100000"/>
                        </a:lnSpc>
                        <a:spcBef>
                          <a:spcPts val="95"/>
                        </a:spcBef>
                      </a:pPr>
                      <a:r>
                        <a:rPr lang="en-US" sz="1600" b="1" spc="-10" dirty="0">
                          <a:solidFill>
                            <a:schemeClr val="tx1"/>
                          </a:solidFill>
                          <a:latin typeface="+mj-lt"/>
                          <a:cs typeface="Calibri"/>
                        </a:rPr>
                        <a:t>Attn: </a:t>
                      </a:r>
                      <a:r>
                        <a:rPr lang="en-US" sz="1600" b="1" u="none" dirty="0">
                          <a:solidFill>
                            <a:srgbClr val="005696"/>
                          </a:solidFill>
                        </a:rPr>
                        <a:t>VNS Health </a:t>
                      </a:r>
                      <a:r>
                        <a:rPr lang="en-US" sz="1600" b="0" spc="-10" dirty="0">
                          <a:solidFill>
                            <a:schemeClr val="tx1"/>
                          </a:solidFill>
                          <a:latin typeface="+mj-lt"/>
                          <a:cs typeface="Calibri"/>
                        </a:rPr>
                        <a:t>Grievance &amp; Appeals</a:t>
                      </a:r>
                    </a:p>
                    <a:p>
                      <a:pPr marL="12700" marR="1511300">
                        <a:lnSpc>
                          <a:spcPct val="100000"/>
                        </a:lnSpc>
                        <a:spcBef>
                          <a:spcPts val="95"/>
                        </a:spcBef>
                      </a:pPr>
                      <a:endParaRPr lang="en-US" sz="500" b="1" spc="-10" dirty="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18571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533525" y="2759529"/>
            <a:ext cx="9123363" cy="1384874"/>
          </a:xfrm>
        </p:spPr>
        <p:txBody>
          <a:bodyPr>
            <a:normAutofit fontScale="92500" lnSpcReduction="20000"/>
          </a:bodyPr>
          <a:lstStyle/>
          <a:p>
            <a:pPr algn="ctr"/>
            <a:r>
              <a:rPr lang="en-US" dirty="0"/>
              <a:t>2024 VNS Health </a:t>
            </a:r>
          </a:p>
          <a:p>
            <a:pPr algn="ctr"/>
            <a:r>
              <a:rPr lang="en-US" dirty="0"/>
              <a:t>Health Plans</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pPr lvl="0"/>
            <a:r>
              <a:rPr lang="en-US" noProof="0" dirty="0"/>
              <a:t>© Copyright 2024 VNS Health. All rights reserved.</a:t>
            </a:r>
          </a:p>
        </p:txBody>
      </p:sp>
    </p:spTree>
    <p:extLst>
      <p:ext uri="{BB962C8B-B14F-4D97-AF65-F5344CB8AC3E}">
        <p14:creationId xmlns:p14="http://schemas.microsoft.com/office/powerpoint/2010/main" val="2978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VNS Health EasyCare (HMO)</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3" name="TextBox 2">
            <a:extLst>
              <a:ext uri="{FF2B5EF4-FFF2-40B4-BE49-F238E27FC236}">
                <a16:creationId xmlns:a16="http://schemas.microsoft.com/office/drawing/2014/main" id="{7C167245-F05D-0051-0C38-3FABD52AA684}"/>
              </a:ext>
            </a:extLst>
          </p:cNvPr>
          <p:cNvSpPr txBox="1"/>
          <p:nvPr/>
        </p:nvSpPr>
        <p:spPr>
          <a:xfrm>
            <a:off x="6914277" y="1145850"/>
            <a:ext cx="5012394" cy="416719"/>
          </a:xfrm>
          <a:prstGeom prst="rect">
            <a:avLst/>
          </a:prstGeom>
          <a:solidFill>
            <a:schemeClr val="accent2"/>
          </a:solidFill>
        </p:spPr>
        <p:txBody>
          <a:bodyPr wrap="none" tIns="90000" bIns="90000" rtlCol="0">
            <a:normAutofit/>
          </a:bodyPr>
          <a:lstStyle/>
          <a:p>
            <a:pPr algn="l"/>
            <a:r>
              <a:rPr lang="en-US" sz="1400" b="1" dirty="0">
                <a:solidFill>
                  <a:schemeClr val="bg2"/>
                </a:solidFill>
              </a:rPr>
              <a:t>Over-the-Counter (OTC) and </a:t>
            </a:r>
            <a:r>
              <a:rPr lang="en-US" sz="1400" b="1" dirty="0" err="1">
                <a:solidFill>
                  <a:schemeClr val="bg2"/>
                </a:solidFill>
              </a:rPr>
              <a:t>GroceryCard</a:t>
            </a:r>
            <a:r>
              <a:rPr lang="en-US" sz="1400" b="1" dirty="0">
                <a:solidFill>
                  <a:schemeClr val="bg2"/>
                </a:solidFill>
              </a:rPr>
              <a:t> ($225/monthly)</a:t>
            </a:r>
          </a:p>
        </p:txBody>
      </p:sp>
      <p:sp>
        <p:nvSpPr>
          <p:cNvPr id="11" name="TextBox 10">
            <a:extLst>
              <a:ext uri="{FF2B5EF4-FFF2-40B4-BE49-F238E27FC236}">
                <a16:creationId xmlns:a16="http://schemas.microsoft.com/office/drawing/2014/main" id="{8FFE3838-CCBB-7759-625C-F195B3DEFEBA}"/>
              </a:ext>
            </a:extLst>
          </p:cNvPr>
          <p:cNvSpPr txBox="1"/>
          <p:nvPr/>
        </p:nvSpPr>
        <p:spPr>
          <a:xfrm>
            <a:off x="345281" y="1157265"/>
            <a:ext cx="6496273" cy="416719"/>
          </a:xfrm>
          <a:prstGeom prst="rect">
            <a:avLst/>
          </a:prstGeom>
          <a:solidFill>
            <a:schemeClr val="tx2"/>
          </a:solidFill>
          <a:ln w="28575">
            <a:solidFill>
              <a:schemeClr val="tx2"/>
            </a:solidFill>
          </a:ln>
        </p:spPr>
        <p:txBody>
          <a:bodyPr wrap="none" tIns="90000" bIns="90000" rtlCol="0">
            <a:normAutofit/>
          </a:bodyPr>
          <a:lstStyle/>
          <a:p>
            <a:pPr marR="0" lvl="0" algn="l" defTabSz="914400" rtl="0" eaLnBrk="1" fontAlgn="auto" latinLnBrk="0" hangingPunct="1">
              <a:lnSpc>
                <a:spcPct val="100000"/>
              </a:lnSpc>
              <a:spcBef>
                <a:spcPts val="0"/>
              </a:spcBef>
              <a:spcAft>
                <a:spcPts val="0"/>
              </a:spcAft>
              <a:buClrTx/>
              <a:buSzTx/>
              <a:tabLst/>
              <a:defRPr/>
            </a:pPr>
            <a:r>
              <a:rPr lang="en-US" sz="1400" b="1" i="0" kern="1200" dirty="0">
                <a:solidFill>
                  <a:schemeClr val="bg2"/>
                </a:solidFill>
                <a:effectLst/>
                <a:latin typeface="+mn-lt"/>
                <a:ea typeface="+mn-ea"/>
                <a:cs typeface="+mn-cs"/>
              </a:rPr>
              <a:t>$0 Monthly plan premium (Part C), primary care copay, $35 specialist copay</a:t>
            </a:r>
          </a:p>
        </p:txBody>
      </p:sp>
      <p:sp>
        <p:nvSpPr>
          <p:cNvPr id="13" name="TextBox 12">
            <a:extLst>
              <a:ext uri="{FF2B5EF4-FFF2-40B4-BE49-F238E27FC236}">
                <a16:creationId xmlns:a16="http://schemas.microsoft.com/office/drawing/2014/main" id="{560CDCD5-6EE8-8322-47CA-76B67F300982}"/>
              </a:ext>
            </a:extLst>
          </p:cNvPr>
          <p:cNvSpPr txBox="1"/>
          <p:nvPr/>
        </p:nvSpPr>
        <p:spPr>
          <a:xfrm>
            <a:off x="345280" y="1712783"/>
            <a:ext cx="4259611" cy="415452"/>
          </a:xfrm>
          <a:prstGeom prst="rect">
            <a:avLst/>
          </a:prstGeom>
          <a:solidFill>
            <a:schemeClr val="tx2"/>
          </a:solidFill>
          <a:ln w="28575">
            <a:solidFill>
              <a:schemeClr val="tx2"/>
            </a:solidFill>
          </a:ln>
        </p:spPr>
        <p:txBody>
          <a:bodyPr wrap="none" tIns="90000" bIns="90000" rtlCol="0">
            <a:normAutofit/>
          </a:bodyPr>
          <a:lstStyle/>
          <a:p>
            <a:r>
              <a:rPr lang="en-US" sz="1400" b="1" i="0" kern="1200" dirty="0">
                <a:solidFill>
                  <a:schemeClr val="bg2"/>
                </a:solidFill>
                <a:effectLst/>
                <a:latin typeface="+mn-lt"/>
                <a:ea typeface="+mn-ea"/>
                <a:cs typeface="+mn-cs"/>
              </a:rPr>
              <a:t>Prescription drug coverage (Part D) as low as $0</a:t>
            </a:r>
          </a:p>
          <a:p>
            <a:pPr algn="l"/>
            <a:endParaRPr lang="en-US" sz="1200" dirty="0" err="1">
              <a:solidFill>
                <a:schemeClr val="bg2"/>
              </a:solidFill>
            </a:endParaRPr>
          </a:p>
        </p:txBody>
      </p:sp>
      <p:sp>
        <p:nvSpPr>
          <p:cNvPr id="15" name="TextBox 14">
            <a:extLst>
              <a:ext uri="{FF2B5EF4-FFF2-40B4-BE49-F238E27FC236}">
                <a16:creationId xmlns:a16="http://schemas.microsoft.com/office/drawing/2014/main" id="{6DE3EB0D-F8DA-007D-EC58-20732C2600D1}"/>
              </a:ext>
            </a:extLst>
          </p:cNvPr>
          <p:cNvSpPr txBox="1"/>
          <p:nvPr/>
        </p:nvSpPr>
        <p:spPr>
          <a:xfrm>
            <a:off x="345281" y="2434800"/>
            <a:ext cx="5716646" cy="848615"/>
          </a:xfrm>
          <a:prstGeom prst="rect">
            <a:avLst/>
          </a:prstGeom>
          <a:solidFill>
            <a:schemeClr val="bg2"/>
          </a:solidFill>
          <a:ln w="19050">
            <a:solidFill>
              <a:schemeClr val="tx2"/>
            </a:solidFill>
          </a:ln>
        </p:spPr>
        <p:txBody>
          <a:bodyPr wrap="none" tIns="90000" bIns="90000" rtlCol="0">
            <a:normAutofit/>
          </a:bodyPr>
          <a:lstStyle/>
          <a:p>
            <a:pPr marL="171450" indent="-171450">
              <a:buFont typeface="Arial" panose="020B0604020202020204" pitchFamily="34" charset="0"/>
              <a:buChar char="•"/>
            </a:pPr>
            <a:r>
              <a:rPr lang="en-US" sz="1400" b="1" dirty="0"/>
              <a:t>Dental: </a:t>
            </a:r>
            <a:r>
              <a:rPr lang="en-US" sz="1400" b="0" dirty="0"/>
              <a:t>$2,000/year for comprehensive dental care </a:t>
            </a:r>
          </a:p>
          <a:p>
            <a:pPr marL="171450" indent="-171450">
              <a:buFont typeface="Arial" panose="020B0604020202020204" pitchFamily="34" charset="0"/>
              <a:buChar char="•"/>
            </a:pPr>
            <a:r>
              <a:rPr lang="en-US" sz="1400" b="1" dirty="0"/>
              <a:t>Vision: </a:t>
            </a:r>
            <a:r>
              <a:rPr lang="en-US" sz="1400" b="0" dirty="0"/>
              <a:t>$0 copay exam, $200/year for eyewear </a:t>
            </a:r>
          </a:p>
          <a:p>
            <a:pPr marL="171450" indent="-171450">
              <a:buFont typeface="Arial" panose="020B0604020202020204" pitchFamily="34" charset="0"/>
              <a:buChar char="•"/>
            </a:pPr>
            <a:r>
              <a:rPr lang="en-US" sz="1400" b="1" dirty="0"/>
              <a:t>Hearing: </a:t>
            </a:r>
            <a:r>
              <a:rPr lang="en-US" sz="1400" b="0" dirty="0"/>
              <a:t>$0 copay for exam, $1,000 every three years for hardware </a:t>
            </a:r>
          </a:p>
          <a:p>
            <a:pPr algn="l"/>
            <a:endParaRPr lang="en-US" sz="1200" dirty="0" err="1"/>
          </a:p>
        </p:txBody>
      </p:sp>
      <p:sp>
        <p:nvSpPr>
          <p:cNvPr id="16" name="TextBox 15">
            <a:extLst>
              <a:ext uri="{FF2B5EF4-FFF2-40B4-BE49-F238E27FC236}">
                <a16:creationId xmlns:a16="http://schemas.microsoft.com/office/drawing/2014/main" id="{837731D1-E53B-8530-669F-34DB9F982C69}"/>
              </a:ext>
            </a:extLst>
          </p:cNvPr>
          <p:cNvSpPr txBox="1"/>
          <p:nvPr/>
        </p:nvSpPr>
        <p:spPr>
          <a:xfrm>
            <a:off x="345281" y="3557625"/>
            <a:ext cx="4597218" cy="1890043"/>
          </a:xfrm>
          <a:prstGeom prst="rect">
            <a:avLst/>
          </a:prstGeom>
          <a:noFill/>
          <a:ln w="28575">
            <a:solidFill>
              <a:schemeClr val="accent4">
                <a:lumMod val="75000"/>
              </a:schemeClr>
            </a:solidFill>
          </a:ln>
        </p:spPr>
        <p:txBody>
          <a:bodyPr wrap="none" tIns="90000" bIns="90000" rtlCol="0">
            <a:noAutofit/>
          </a:bodyPr>
          <a:lstStyle/>
          <a:p>
            <a:pPr marL="0" indent="0">
              <a:buFont typeface="Arial" panose="020B0604020202020204" pitchFamily="34" charset="0"/>
              <a:buNone/>
            </a:pPr>
            <a:r>
              <a:rPr lang="en-US" sz="1400" b="1" dirty="0">
                <a:solidFill>
                  <a:schemeClr val="accent4">
                    <a:lumMod val="75000"/>
                  </a:schemeClr>
                </a:solidFill>
              </a:rPr>
              <a:t>Additional benefits</a:t>
            </a:r>
          </a:p>
          <a:p>
            <a:pPr marL="171450" indent="-171450">
              <a:buFont typeface="Arial" panose="020B0604020202020204" pitchFamily="34" charset="0"/>
              <a:buChar char="•"/>
            </a:pPr>
            <a:r>
              <a:rPr lang="en-US" sz="1400" b="0" dirty="0">
                <a:solidFill>
                  <a:schemeClr val="tx1"/>
                </a:solidFill>
              </a:rPr>
              <a:t>Acupuncture: </a:t>
            </a:r>
            <a:r>
              <a:rPr lang="en-US" sz="1400" dirty="0"/>
              <a:t>12</a:t>
            </a:r>
            <a:r>
              <a:rPr lang="en-US" sz="1400" b="0" dirty="0">
                <a:solidFill>
                  <a:schemeClr val="tx1"/>
                </a:solidFill>
              </a:rPr>
              <a:t> visits/year</a:t>
            </a:r>
          </a:p>
          <a:p>
            <a:pPr marL="171450" indent="-171450">
              <a:buFont typeface="Arial" panose="020B0604020202020204" pitchFamily="34" charset="0"/>
              <a:buChar char="•"/>
            </a:pPr>
            <a:r>
              <a:rPr lang="en-US" sz="1400" b="0" dirty="0">
                <a:solidFill>
                  <a:schemeClr val="tx1"/>
                </a:solidFill>
              </a:rPr>
              <a:t>Routine podiatry: six visits/year</a:t>
            </a:r>
          </a:p>
          <a:p>
            <a:pPr marL="171450" indent="-171450">
              <a:buFont typeface="Arial" panose="020B0604020202020204" pitchFamily="34" charset="0"/>
              <a:buChar char="•"/>
            </a:pPr>
            <a:r>
              <a:rPr lang="en-US" sz="1400" b="0" dirty="0">
                <a:solidFill>
                  <a:schemeClr val="tx1"/>
                </a:solidFill>
              </a:rPr>
              <a:t>Transportation to medical care: </a:t>
            </a:r>
            <a:r>
              <a:rPr lang="en-US" sz="1400" dirty="0"/>
              <a:t>11</a:t>
            </a:r>
            <a:r>
              <a:rPr lang="en-US" sz="1400" b="0" dirty="0">
                <a:solidFill>
                  <a:schemeClr val="tx1"/>
                </a:solidFill>
              </a:rPr>
              <a:t> round trips/year</a:t>
            </a:r>
          </a:p>
          <a:p>
            <a:pPr marL="171450" indent="-171450">
              <a:buFont typeface="Arial" panose="020B0604020202020204" pitchFamily="34" charset="0"/>
              <a:buChar char="•"/>
            </a:pPr>
            <a:r>
              <a:rPr lang="en-US" sz="1400" b="0" dirty="0">
                <a:solidFill>
                  <a:schemeClr val="tx1"/>
                </a:solidFill>
              </a:rPr>
              <a:t>Gym membership—</a:t>
            </a:r>
            <a:r>
              <a:rPr lang="en-US" sz="1400" b="0" dirty="0" err="1">
                <a:solidFill>
                  <a:schemeClr val="tx1"/>
                </a:solidFill>
              </a:rPr>
              <a:t>SilverSneakers</a:t>
            </a:r>
            <a:r>
              <a:rPr lang="en-US" sz="1400" b="0" dirty="0">
                <a:solidFill>
                  <a:schemeClr val="tx1"/>
                </a:solidFill>
              </a:rPr>
              <a:t>®</a:t>
            </a:r>
          </a:p>
          <a:p>
            <a:pPr marL="171450" indent="-171450">
              <a:buFont typeface="Arial" panose="020B0604020202020204" pitchFamily="34" charset="0"/>
              <a:buChar char="•"/>
            </a:pPr>
            <a:r>
              <a:rPr lang="en-US" sz="1400" b="0" dirty="0">
                <a:solidFill>
                  <a:schemeClr val="tx1"/>
                </a:solidFill>
              </a:rPr>
              <a:t>Telehealth</a:t>
            </a:r>
          </a:p>
          <a:p>
            <a:pPr marL="171450" indent="-171450">
              <a:buFont typeface="Arial" panose="020B0604020202020204" pitchFamily="34" charset="0"/>
              <a:buChar char="•"/>
            </a:pPr>
            <a:r>
              <a:rPr lang="en-US" sz="1400" b="0" dirty="0">
                <a:solidFill>
                  <a:schemeClr val="tx1"/>
                </a:solidFill>
              </a:rPr>
              <a:t>24/7 Nurse Hotline</a:t>
            </a:r>
          </a:p>
          <a:p>
            <a:pPr marL="171450" indent="-171450">
              <a:buFont typeface="Arial" panose="020B0604020202020204" pitchFamily="34" charset="0"/>
              <a:buChar char="•"/>
            </a:pPr>
            <a:r>
              <a:rPr lang="en-US" sz="1400" b="0" dirty="0">
                <a:solidFill>
                  <a:schemeClr val="tx1"/>
                </a:solidFill>
              </a:rPr>
              <a:t>Home delivered meals after a hospital stay</a:t>
            </a:r>
          </a:p>
        </p:txBody>
      </p:sp>
      <p:pic>
        <p:nvPicPr>
          <p:cNvPr id="7" name="Picture 6" descr="A blue circle with arrows around a person with a heart&#10;&#10;Description automatically generated">
            <a:extLst>
              <a:ext uri="{FF2B5EF4-FFF2-40B4-BE49-F238E27FC236}">
                <a16:creationId xmlns:a16="http://schemas.microsoft.com/office/drawing/2014/main" id="{7ABAC93A-581D-25FA-3918-B85F9B5D2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277" y="1981245"/>
            <a:ext cx="3737483" cy="3737483"/>
          </a:xfrm>
          <a:prstGeom prst="rect">
            <a:avLst/>
          </a:prstGeom>
        </p:spPr>
      </p:pic>
    </p:spTree>
    <p:custDataLst>
      <p:tags r:id="rId1"/>
    </p:custDataLst>
    <p:extLst>
      <p:ext uri="{BB962C8B-B14F-4D97-AF65-F5344CB8AC3E}">
        <p14:creationId xmlns:p14="http://schemas.microsoft.com/office/powerpoint/2010/main" val="1347346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VNS Health EasyCare Plus (HMO D-SNP)</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3" name="TextBox 2">
            <a:extLst>
              <a:ext uri="{FF2B5EF4-FFF2-40B4-BE49-F238E27FC236}">
                <a16:creationId xmlns:a16="http://schemas.microsoft.com/office/drawing/2014/main" id="{7C167245-F05D-0051-0C38-3FABD52AA684}"/>
              </a:ext>
            </a:extLst>
          </p:cNvPr>
          <p:cNvSpPr txBox="1"/>
          <p:nvPr/>
        </p:nvSpPr>
        <p:spPr>
          <a:xfrm>
            <a:off x="7466504" y="1170551"/>
            <a:ext cx="3979942" cy="421019"/>
          </a:xfrm>
          <a:prstGeom prst="rect">
            <a:avLst/>
          </a:prstGeom>
          <a:solidFill>
            <a:schemeClr val="accent2"/>
          </a:solidFill>
        </p:spPr>
        <p:txBody>
          <a:bodyPr wrap="none" tIns="90000" bIns="90000" rtlCol="0">
            <a:normAutofit/>
          </a:bodyPr>
          <a:lstStyle/>
          <a:p>
            <a:pPr algn="l"/>
            <a:r>
              <a:rPr lang="en-US" sz="1400" b="1" dirty="0">
                <a:solidFill>
                  <a:schemeClr val="bg2"/>
                </a:solidFill>
              </a:rPr>
              <a:t>Over-the-Counter (OTC) Card ($225/monthly)</a:t>
            </a:r>
          </a:p>
        </p:txBody>
      </p:sp>
      <p:sp>
        <p:nvSpPr>
          <p:cNvPr id="10" name="TextBox 9">
            <a:extLst>
              <a:ext uri="{FF2B5EF4-FFF2-40B4-BE49-F238E27FC236}">
                <a16:creationId xmlns:a16="http://schemas.microsoft.com/office/drawing/2014/main" id="{14E9521B-EE0C-3EA9-FD76-908BD800428D}"/>
              </a:ext>
            </a:extLst>
          </p:cNvPr>
          <p:cNvSpPr txBox="1"/>
          <p:nvPr/>
        </p:nvSpPr>
        <p:spPr>
          <a:xfrm>
            <a:off x="5069766" y="1712783"/>
            <a:ext cx="6376680" cy="416719"/>
          </a:xfrm>
          <a:prstGeom prst="rect">
            <a:avLst/>
          </a:prstGeom>
          <a:solidFill>
            <a:schemeClr val="accent1"/>
          </a:solidFill>
        </p:spPr>
        <p:txBody>
          <a:bodyPr wrap="none" tIns="90000" bIns="90000" rtlCol="0">
            <a:normAutofit/>
          </a:bodyPr>
          <a:lstStyle/>
          <a:p>
            <a:pPr algn="l"/>
            <a:r>
              <a:rPr lang="en-US" sz="1400" b="1" dirty="0">
                <a:solidFill>
                  <a:schemeClr val="bg2"/>
                </a:solidFill>
              </a:rPr>
              <a:t>Flex Card ($350/year) to help pay for utilities, dental, hearings, and vision</a:t>
            </a:r>
          </a:p>
        </p:txBody>
      </p:sp>
      <p:sp>
        <p:nvSpPr>
          <p:cNvPr id="11" name="TextBox 10">
            <a:extLst>
              <a:ext uri="{FF2B5EF4-FFF2-40B4-BE49-F238E27FC236}">
                <a16:creationId xmlns:a16="http://schemas.microsoft.com/office/drawing/2014/main" id="{8FFE3838-CCBB-7759-625C-F195B3DEFEBA}"/>
              </a:ext>
            </a:extLst>
          </p:cNvPr>
          <p:cNvSpPr txBox="1"/>
          <p:nvPr/>
        </p:nvSpPr>
        <p:spPr>
          <a:xfrm>
            <a:off x="345281" y="1157265"/>
            <a:ext cx="5841635" cy="416719"/>
          </a:xfrm>
          <a:prstGeom prst="rect">
            <a:avLst/>
          </a:prstGeom>
          <a:noFill/>
          <a:ln w="28575">
            <a:solidFill>
              <a:schemeClr val="tx2"/>
            </a:solidFill>
          </a:ln>
        </p:spPr>
        <p:txBody>
          <a:bodyPr wrap="none" tIns="90000" bIns="90000" rtlCol="0">
            <a:normAutofit/>
          </a:bodyPr>
          <a:lstStyle/>
          <a:p>
            <a:pPr marR="0" lvl="0" algn="l" defTabSz="914400" rtl="0" eaLnBrk="1" fontAlgn="auto" latinLnBrk="0" hangingPunct="1">
              <a:lnSpc>
                <a:spcPct val="100000"/>
              </a:lnSpc>
              <a:spcBef>
                <a:spcPts val="0"/>
              </a:spcBef>
              <a:spcAft>
                <a:spcPts val="0"/>
              </a:spcAft>
              <a:buClrTx/>
              <a:buSzTx/>
              <a:tabLst/>
              <a:defRPr/>
            </a:pPr>
            <a:r>
              <a:rPr lang="en-US" sz="1400" b="0" i="0" kern="1200" dirty="0">
                <a:solidFill>
                  <a:schemeClr val="tx1"/>
                </a:solidFill>
                <a:effectLst/>
                <a:latin typeface="+mn-lt"/>
                <a:ea typeface="+mn-ea"/>
                <a:cs typeface="+mn-cs"/>
              </a:rPr>
              <a:t>$0 Monthly plan premium (Part C), primary care copay, specialist copay</a:t>
            </a:r>
          </a:p>
        </p:txBody>
      </p:sp>
      <p:sp>
        <p:nvSpPr>
          <p:cNvPr id="13" name="TextBox 12">
            <a:extLst>
              <a:ext uri="{FF2B5EF4-FFF2-40B4-BE49-F238E27FC236}">
                <a16:creationId xmlns:a16="http://schemas.microsoft.com/office/drawing/2014/main" id="{560CDCD5-6EE8-8322-47CA-76B67F300982}"/>
              </a:ext>
            </a:extLst>
          </p:cNvPr>
          <p:cNvSpPr txBox="1"/>
          <p:nvPr/>
        </p:nvSpPr>
        <p:spPr>
          <a:xfrm>
            <a:off x="345281" y="1712783"/>
            <a:ext cx="3979942" cy="415452"/>
          </a:xfrm>
          <a:prstGeom prst="rect">
            <a:avLst/>
          </a:prstGeom>
          <a:noFill/>
          <a:ln w="28575">
            <a:solidFill>
              <a:schemeClr val="tx2"/>
            </a:solidFill>
          </a:ln>
        </p:spPr>
        <p:txBody>
          <a:bodyPr wrap="none" tIns="90000" bIns="90000" rtlCol="0">
            <a:normAutofit/>
          </a:bodyPr>
          <a:lstStyle/>
          <a:p>
            <a:r>
              <a:rPr lang="en-US" sz="1400" b="0" i="0" kern="1200" dirty="0">
                <a:solidFill>
                  <a:schemeClr val="tx1"/>
                </a:solidFill>
                <a:effectLst/>
                <a:latin typeface="+mn-lt"/>
                <a:ea typeface="+mn-ea"/>
                <a:cs typeface="+mn-cs"/>
              </a:rPr>
              <a:t>Prescription drug coverage (Part D) as low as $0</a:t>
            </a:r>
          </a:p>
          <a:p>
            <a:pPr algn="l"/>
            <a:endParaRPr lang="en-US" sz="1200" dirty="0" err="1"/>
          </a:p>
        </p:txBody>
      </p:sp>
      <p:sp>
        <p:nvSpPr>
          <p:cNvPr id="15" name="TextBox 14">
            <a:extLst>
              <a:ext uri="{FF2B5EF4-FFF2-40B4-BE49-F238E27FC236}">
                <a16:creationId xmlns:a16="http://schemas.microsoft.com/office/drawing/2014/main" id="{6DE3EB0D-F8DA-007D-EC58-20732C2600D1}"/>
              </a:ext>
            </a:extLst>
          </p:cNvPr>
          <p:cNvSpPr txBox="1"/>
          <p:nvPr/>
        </p:nvSpPr>
        <p:spPr>
          <a:xfrm>
            <a:off x="345281" y="2434800"/>
            <a:ext cx="5716646" cy="848615"/>
          </a:xfrm>
          <a:prstGeom prst="rect">
            <a:avLst/>
          </a:prstGeom>
          <a:noFill/>
          <a:ln w="19050">
            <a:solidFill>
              <a:schemeClr val="tx2"/>
            </a:solidFill>
          </a:ln>
        </p:spPr>
        <p:txBody>
          <a:bodyPr wrap="none" tIns="90000" bIns="90000" rtlCol="0">
            <a:normAutofit/>
          </a:bodyPr>
          <a:lstStyle/>
          <a:p>
            <a:pPr marL="171450" indent="-171450">
              <a:buFont typeface="Arial" panose="020B0604020202020204" pitchFamily="34" charset="0"/>
              <a:buChar char="•"/>
            </a:pPr>
            <a:r>
              <a:rPr lang="en-US" sz="1400" b="1" dirty="0">
                <a:solidFill>
                  <a:schemeClr val="tx2"/>
                </a:solidFill>
              </a:rPr>
              <a:t>Dental: </a:t>
            </a:r>
            <a:r>
              <a:rPr lang="en-US" sz="1400" b="0" dirty="0">
                <a:solidFill>
                  <a:schemeClr val="tx1"/>
                </a:solidFill>
              </a:rPr>
              <a:t>$2,750/year for comprehensive dental care </a:t>
            </a:r>
          </a:p>
          <a:p>
            <a:pPr marL="171450" indent="-171450">
              <a:buFont typeface="Arial" panose="020B0604020202020204" pitchFamily="34" charset="0"/>
              <a:buChar char="•"/>
            </a:pPr>
            <a:r>
              <a:rPr lang="en-US" sz="1400" b="1" dirty="0">
                <a:solidFill>
                  <a:schemeClr val="tx2"/>
                </a:solidFill>
              </a:rPr>
              <a:t>Vision: </a:t>
            </a:r>
            <a:r>
              <a:rPr lang="en-US" sz="1400" b="0" dirty="0">
                <a:solidFill>
                  <a:schemeClr val="tx1"/>
                </a:solidFill>
              </a:rPr>
              <a:t>$0 copay exam, $200/year for eyewear </a:t>
            </a:r>
          </a:p>
          <a:p>
            <a:pPr marL="171450" indent="-171450">
              <a:buFont typeface="Arial" panose="020B0604020202020204" pitchFamily="34" charset="0"/>
              <a:buChar char="•"/>
            </a:pPr>
            <a:r>
              <a:rPr lang="en-US" sz="1400" b="1" dirty="0">
                <a:solidFill>
                  <a:schemeClr val="tx2"/>
                </a:solidFill>
              </a:rPr>
              <a:t>Hearing: </a:t>
            </a:r>
            <a:r>
              <a:rPr lang="en-US" sz="1400" b="0" dirty="0">
                <a:solidFill>
                  <a:schemeClr val="tx1"/>
                </a:solidFill>
              </a:rPr>
              <a:t>$0 copay for exam, $1,400 every three years for hardware </a:t>
            </a:r>
          </a:p>
          <a:p>
            <a:pPr algn="l"/>
            <a:endParaRPr lang="en-US" sz="1200" dirty="0" err="1"/>
          </a:p>
        </p:txBody>
      </p:sp>
      <p:sp>
        <p:nvSpPr>
          <p:cNvPr id="16" name="TextBox 15">
            <a:extLst>
              <a:ext uri="{FF2B5EF4-FFF2-40B4-BE49-F238E27FC236}">
                <a16:creationId xmlns:a16="http://schemas.microsoft.com/office/drawing/2014/main" id="{837731D1-E53B-8530-669F-34DB9F982C69}"/>
              </a:ext>
            </a:extLst>
          </p:cNvPr>
          <p:cNvSpPr txBox="1"/>
          <p:nvPr/>
        </p:nvSpPr>
        <p:spPr>
          <a:xfrm>
            <a:off x="345281" y="3557625"/>
            <a:ext cx="4597218" cy="1890043"/>
          </a:xfrm>
          <a:prstGeom prst="rect">
            <a:avLst/>
          </a:prstGeom>
          <a:noFill/>
          <a:ln w="28575">
            <a:solidFill>
              <a:schemeClr val="accent4">
                <a:lumMod val="75000"/>
              </a:schemeClr>
            </a:solidFill>
          </a:ln>
        </p:spPr>
        <p:txBody>
          <a:bodyPr wrap="none" tIns="90000" bIns="90000" rtlCol="0">
            <a:noAutofit/>
          </a:bodyPr>
          <a:lstStyle/>
          <a:p>
            <a:pPr marL="0" indent="0">
              <a:buFont typeface="Arial" panose="020B0604020202020204" pitchFamily="34" charset="0"/>
              <a:buNone/>
            </a:pPr>
            <a:r>
              <a:rPr lang="en-US" sz="1400" b="1" dirty="0">
                <a:solidFill>
                  <a:schemeClr val="accent4">
                    <a:lumMod val="75000"/>
                  </a:schemeClr>
                </a:solidFill>
              </a:rPr>
              <a:t>Additional benefits</a:t>
            </a:r>
          </a:p>
          <a:p>
            <a:pPr marL="171450" indent="-171450">
              <a:buFont typeface="Arial" panose="020B0604020202020204" pitchFamily="34" charset="0"/>
              <a:buChar char="•"/>
            </a:pPr>
            <a:r>
              <a:rPr lang="en-US" sz="1400" b="0" dirty="0">
                <a:solidFill>
                  <a:schemeClr val="tx1"/>
                </a:solidFill>
              </a:rPr>
              <a:t>Acupuncture: 30 visits/year</a:t>
            </a:r>
          </a:p>
          <a:p>
            <a:pPr marL="171450" indent="-171450">
              <a:buFont typeface="Arial" panose="020B0604020202020204" pitchFamily="34" charset="0"/>
              <a:buChar char="•"/>
            </a:pPr>
            <a:r>
              <a:rPr lang="en-US" sz="1400" b="0" dirty="0">
                <a:solidFill>
                  <a:schemeClr val="tx1"/>
                </a:solidFill>
              </a:rPr>
              <a:t>Routine podiatry: six visits/year</a:t>
            </a:r>
          </a:p>
          <a:p>
            <a:pPr marL="171450" indent="-171450">
              <a:buFont typeface="Arial" panose="020B0604020202020204" pitchFamily="34" charset="0"/>
              <a:buChar char="•"/>
            </a:pPr>
            <a:r>
              <a:rPr lang="en-US" sz="1400" b="0" dirty="0">
                <a:solidFill>
                  <a:schemeClr val="tx1"/>
                </a:solidFill>
              </a:rPr>
              <a:t>Transportation to medical care: seven round trips/year</a:t>
            </a:r>
          </a:p>
          <a:p>
            <a:pPr marL="171450" indent="-171450">
              <a:buFont typeface="Arial" panose="020B0604020202020204" pitchFamily="34" charset="0"/>
              <a:buChar char="•"/>
            </a:pPr>
            <a:r>
              <a:rPr lang="en-US" sz="1400" b="0" dirty="0">
                <a:solidFill>
                  <a:schemeClr val="tx1"/>
                </a:solidFill>
              </a:rPr>
              <a:t>Gym membership—</a:t>
            </a:r>
            <a:r>
              <a:rPr lang="en-US" sz="1400" b="0" dirty="0" err="1">
                <a:solidFill>
                  <a:schemeClr val="tx1"/>
                </a:solidFill>
              </a:rPr>
              <a:t>SilverSneakers</a:t>
            </a:r>
            <a:r>
              <a:rPr lang="en-US" sz="1400" b="0" dirty="0">
                <a:solidFill>
                  <a:schemeClr val="tx1"/>
                </a:solidFill>
              </a:rPr>
              <a:t>®</a:t>
            </a:r>
          </a:p>
          <a:p>
            <a:pPr marL="171450" indent="-171450">
              <a:buFont typeface="Arial" panose="020B0604020202020204" pitchFamily="34" charset="0"/>
              <a:buChar char="•"/>
            </a:pPr>
            <a:r>
              <a:rPr lang="en-US" sz="1400" b="0" dirty="0">
                <a:solidFill>
                  <a:schemeClr val="tx1"/>
                </a:solidFill>
              </a:rPr>
              <a:t>Telehealth</a:t>
            </a:r>
          </a:p>
          <a:p>
            <a:pPr marL="171450" indent="-171450">
              <a:buFont typeface="Arial" panose="020B0604020202020204" pitchFamily="34" charset="0"/>
              <a:buChar char="•"/>
            </a:pPr>
            <a:r>
              <a:rPr lang="en-US" sz="1400" b="0" dirty="0">
                <a:solidFill>
                  <a:schemeClr val="tx1"/>
                </a:solidFill>
              </a:rPr>
              <a:t>24/7 Nurse Hotline</a:t>
            </a:r>
          </a:p>
          <a:p>
            <a:pPr marL="171450" indent="-171450">
              <a:buFont typeface="Arial" panose="020B0604020202020204" pitchFamily="34" charset="0"/>
              <a:buChar char="•"/>
            </a:pPr>
            <a:r>
              <a:rPr lang="en-US" sz="1400" b="0" dirty="0">
                <a:solidFill>
                  <a:schemeClr val="tx1"/>
                </a:solidFill>
              </a:rPr>
              <a:t>Home delivered meals after a hospital stay</a:t>
            </a:r>
          </a:p>
        </p:txBody>
      </p:sp>
      <p:pic>
        <p:nvPicPr>
          <p:cNvPr id="18" name="Picture 17" descr="A couple of people holding hands&#10;&#10;Description automatically generated">
            <a:extLst>
              <a:ext uri="{FF2B5EF4-FFF2-40B4-BE49-F238E27FC236}">
                <a16:creationId xmlns:a16="http://schemas.microsoft.com/office/drawing/2014/main" id="{6546FB6D-916F-5188-05FD-C6CC2B284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956" y="1811459"/>
            <a:ext cx="4087322" cy="4087322"/>
          </a:xfrm>
          <a:prstGeom prst="rect">
            <a:avLst/>
          </a:prstGeom>
        </p:spPr>
      </p:pic>
    </p:spTree>
    <p:custDataLst>
      <p:tags r:id="rId1"/>
    </p:custDataLst>
    <p:extLst>
      <p:ext uri="{BB962C8B-B14F-4D97-AF65-F5344CB8AC3E}">
        <p14:creationId xmlns:p14="http://schemas.microsoft.com/office/powerpoint/2010/main" val="1768135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029464" y="310989"/>
            <a:ext cx="8501289" cy="484188"/>
          </a:xfrm>
        </p:spPr>
        <p:txBody>
          <a:bodyPr/>
          <a:lstStyle/>
          <a:p>
            <a:r>
              <a:rPr lang="en-US" sz="2800" dirty="0"/>
              <a:t>VNS Health Total (HMO D-SNP)</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3" name="TextBox 2">
            <a:extLst>
              <a:ext uri="{FF2B5EF4-FFF2-40B4-BE49-F238E27FC236}">
                <a16:creationId xmlns:a16="http://schemas.microsoft.com/office/drawing/2014/main" id="{7C167245-F05D-0051-0C38-3FABD52AA684}"/>
              </a:ext>
            </a:extLst>
          </p:cNvPr>
          <p:cNvSpPr txBox="1"/>
          <p:nvPr/>
        </p:nvSpPr>
        <p:spPr>
          <a:xfrm>
            <a:off x="6453428" y="1150279"/>
            <a:ext cx="4993018" cy="421019"/>
          </a:xfrm>
          <a:prstGeom prst="rect">
            <a:avLst/>
          </a:prstGeom>
          <a:solidFill>
            <a:schemeClr val="accent2"/>
          </a:solidFill>
        </p:spPr>
        <p:txBody>
          <a:bodyPr wrap="none" tIns="90000" bIns="90000" rtlCol="0">
            <a:normAutofit/>
          </a:bodyPr>
          <a:lstStyle/>
          <a:p>
            <a:pPr algn="l"/>
            <a:r>
              <a:rPr lang="en-US" sz="1400" b="1" dirty="0">
                <a:solidFill>
                  <a:schemeClr val="bg2"/>
                </a:solidFill>
              </a:rPr>
              <a:t>Over-the-Counter (OTC) and </a:t>
            </a:r>
            <a:r>
              <a:rPr lang="en-US" sz="1400" b="1" dirty="0" err="1">
                <a:solidFill>
                  <a:schemeClr val="bg2"/>
                </a:solidFill>
              </a:rPr>
              <a:t>GroceryCard</a:t>
            </a:r>
            <a:r>
              <a:rPr lang="en-US" sz="1400" b="1" dirty="0">
                <a:solidFill>
                  <a:schemeClr val="bg2"/>
                </a:solidFill>
              </a:rPr>
              <a:t> ($225/monthly)</a:t>
            </a:r>
          </a:p>
        </p:txBody>
      </p:sp>
      <p:sp>
        <p:nvSpPr>
          <p:cNvPr id="10" name="TextBox 9">
            <a:extLst>
              <a:ext uri="{FF2B5EF4-FFF2-40B4-BE49-F238E27FC236}">
                <a16:creationId xmlns:a16="http://schemas.microsoft.com/office/drawing/2014/main" id="{14E9521B-EE0C-3EA9-FD76-908BD800428D}"/>
              </a:ext>
            </a:extLst>
          </p:cNvPr>
          <p:cNvSpPr txBox="1"/>
          <p:nvPr/>
        </p:nvSpPr>
        <p:spPr>
          <a:xfrm>
            <a:off x="5069766" y="1718094"/>
            <a:ext cx="6376680" cy="416719"/>
          </a:xfrm>
          <a:prstGeom prst="rect">
            <a:avLst/>
          </a:prstGeom>
          <a:solidFill>
            <a:schemeClr val="accent1"/>
          </a:solidFill>
        </p:spPr>
        <p:txBody>
          <a:bodyPr wrap="none" tIns="90000" bIns="90000" rtlCol="0">
            <a:normAutofit/>
          </a:bodyPr>
          <a:lstStyle/>
          <a:p>
            <a:pPr algn="l"/>
            <a:r>
              <a:rPr lang="en-US" sz="1400" b="1" dirty="0">
                <a:solidFill>
                  <a:schemeClr val="bg2"/>
                </a:solidFill>
              </a:rPr>
              <a:t>Flex Card ($760/year) to help pay for utilities, dental, hearings, and vision</a:t>
            </a:r>
          </a:p>
        </p:txBody>
      </p:sp>
      <p:sp>
        <p:nvSpPr>
          <p:cNvPr id="11" name="TextBox 10">
            <a:extLst>
              <a:ext uri="{FF2B5EF4-FFF2-40B4-BE49-F238E27FC236}">
                <a16:creationId xmlns:a16="http://schemas.microsoft.com/office/drawing/2014/main" id="{8FFE3838-CCBB-7759-625C-F195B3DEFEBA}"/>
              </a:ext>
            </a:extLst>
          </p:cNvPr>
          <p:cNvSpPr txBox="1"/>
          <p:nvPr/>
        </p:nvSpPr>
        <p:spPr>
          <a:xfrm>
            <a:off x="345281" y="1157265"/>
            <a:ext cx="5841635" cy="416719"/>
          </a:xfrm>
          <a:prstGeom prst="rect">
            <a:avLst/>
          </a:prstGeom>
          <a:noFill/>
          <a:ln w="28575">
            <a:solidFill>
              <a:schemeClr val="tx2"/>
            </a:solidFill>
          </a:ln>
        </p:spPr>
        <p:txBody>
          <a:bodyPr wrap="none" tIns="90000" bIns="90000" rtlCol="0">
            <a:normAutofit/>
          </a:bodyPr>
          <a:lstStyle/>
          <a:p>
            <a:pPr marR="0" lvl="0" algn="l" defTabSz="914400" rtl="0" eaLnBrk="1" fontAlgn="auto" latinLnBrk="0" hangingPunct="1">
              <a:lnSpc>
                <a:spcPct val="100000"/>
              </a:lnSpc>
              <a:spcBef>
                <a:spcPts val="0"/>
              </a:spcBef>
              <a:spcAft>
                <a:spcPts val="0"/>
              </a:spcAft>
              <a:buClrTx/>
              <a:buSzTx/>
              <a:tabLst/>
              <a:defRPr/>
            </a:pPr>
            <a:r>
              <a:rPr lang="en-US" sz="1400" b="0" i="0" kern="1200" dirty="0">
                <a:solidFill>
                  <a:schemeClr val="tx1"/>
                </a:solidFill>
                <a:effectLst/>
                <a:latin typeface="+mn-lt"/>
                <a:ea typeface="+mn-ea"/>
                <a:cs typeface="+mn-cs"/>
              </a:rPr>
              <a:t>$0 Monthly plan premium (Part C), primary care copay, specialist copay</a:t>
            </a:r>
          </a:p>
        </p:txBody>
      </p:sp>
      <p:sp>
        <p:nvSpPr>
          <p:cNvPr id="13" name="TextBox 12">
            <a:extLst>
              <a:ext uri="{FF2B5EF4-FFF2-40B4-BE49-F238E27FC236}">
                <a16:creationId xmlns:a16="http://schemas.microsoft.com/office/drawing/2014/main" id="{560CDCD5-6EE8-8322-47CA-76B67F300982}"/>
              </a:ext>
            </a:extLst>
          </p:cNvPr>
          <p:cNvSpPr txBox="1"/>
          <p:nvPr/>
        </p:nvSpPr>
        <p:spPr>
          <a:xfrm>
            <a:off x="345281" y="1712783"/>
            <a:ext cx="2976820" cy="415452"/>
          </a:xfrm>
          <a:prstGeom prst="rect">
            <a:avLst/>
          </a:prstGeom>
          <a:noFill/>
          <a:ln w="28575">
            <a:solidFill>
              <a:schemeClr val="tx2"/>
            </a:solidFill>
          </a:ln>
        </p:spPr>
        <p:txBody>
          <a:bodyPr wrap="none" tIns="90000" bIns="90000" rtlCol="0">
            <a:normAutofit/>
          </a:bodyPr>
          <a:lstStyle/>
          <a:p>
            <a:r>
              <a:rPr lang="en-US" sz="1400" b="0" i="0" kern="1200" dirty="0">
                <a:solidFill>
                  <a:schemeClr val="tx1"/>
                </a:solidFill>
                <a:effectLst/>
                <a:latin typeface="+mn-lt"/>
                <a:ea typeface="+mn-ea"/>
                <a:cs typeface="+mn-cs"/>
              </a:rPr>
              <a:t>Prescription drug coverage (Part D)</a:t>
            </a:r>
            <a:endParaRPr lang="en-US" sz="1200" dirty="0"/>
          </a:p>
        </p:txBody>
      </p:sp>
      <p:sp>
        <p:nvSpPr>
          <p:cNvPr id="15" name="TextBox 14">
            <a:extLst>
              <a:ext uri="{FF2B5EF4-FFF2-40B4-BE49-F238E27FC236}">
                <a16:creationId xmlns:a16="http://schemas.microsoft.com/office/drawing/2014/main" id="{6DE3EB0D-F8DA-007D-EC58-20732C2600D1}"/>
              </a:ext>
            </a:extLst>
          </p:cNvPr>
          <p:cNvSpPr txBox="1"/>
          <p:nvPr/>
        </p:nvSpPr>
        <p:spPr>
          <a:xfrm>
            <a:off x="345281" y="3038272"/>
            <a:ext cx="5716646" cy="848615"/>
          </a:xfrm>
          <a:prstGeom prst="rect">
            <a:avLst/>
          </a:prstGeom>
          <a:noFill/>
          <a:ln w="19050">
            <a:solidFill>
              <a:schemeClr val="tx2"/>
            </a:solidFill>
          </a:ln>
        </p:spPr>
        <p:txBody>
          <a:bodyPr wrap="none" tIns="90000" bIns="90000" rtlCol="0">
            <a:normAutofit/>
          </a:bodyPr>
          <a:lstStyle/>
          <a:p>
            <a:pPr marL="171450" indent="-171450">
              <a:buFont typeface="Arial" panose="020B0604020202020204" pitchFamily="34" charset="0"/>
              <a:buChar char="•"/>
            </a:pPr>
            <a:r>
              <a:rPr lang="en-US" sz="1400" b="1" dirty="0">
                <a:solidFill>
                  <a:schemeClr val="tx2"/>
                </a:solidFill>
              </a:rPr>
              <a:t>Dental: </a:t>
            </a:r>
            <a:r>
              <a:rPr lang="en-US" sz="1400" b="0" dirty="0">
                <a:solidFill>
                  <a:schemeClr val="tx1"/>
                </a:solidFill>
              </a:rPr>
              <a:t>$</a:t>
            </a:r>
            <a:r>
              <a:rPr lang="en-US" sz="1400" dirty="0"/>
              <a:t>3,000</a:t>
            </a:r>
            <a:r>
              <a:rPr lang="en-US" sz="1400" b="0" dirty="0">
                <a:solidFill>
                  <a:schemeClr val="tx1"/>
                </a:solidFill>
              </a:rPr>
              <a:t>/year for comprehensive dental care </a:t>
            </a:r>
          </a:p>
          <a:p>
            <a:pPr marL="171450" indent="-171450">
              <a:buFont typeface="Arial" panose="020B0604020202020204" pitchFamily="34" charset="0"/>
              <a:buChar char="•"/>
            </a:pPr>
            <a:r>
              <a:rPr lang="en-US" sz="1400" b="1" dirty="0">
                <a:solidFill>
                  <a:schemeClr val="tx2"/>
                </a:solidFill>
              </a:rPr>
              <a:t>Vision: </a:t>
            </a:r>
            <a:r>
              <a:rPr lang="en-US" sz="1400" b="0" dirty="0">
                <a:solidFill>
                  <a:schemeClr val="tx1"/>
                </a:solidFill>
              </a:rPr>
              <a:t>$0 copay exam, $300/year for eyewear </a:t>
            </a:r>
          </a:p>
          <a:p>
            <a:pPr marL="171450" indent="-171450">
              <a:buFont typeface="Arial" panose="020B0604020202020204" pitchFamily="34" charset="0"/>
              <a:buChar char="•"/>
            </a:pPr>
            <a:r>
              <a:rPr lang="en-US" sz="1400" b="1" dirty="0">
                <a:solidFill>
                  <a:schemeClr val="tx2"/>
                </a:solidFill>
              </a:rPr>
              <a:t>Hearing: </a:t>
            </a:r>
            <a:r>
              <a:rPr lang="en-US" sz="1400" b="0" dirty="0">
                <a:solidFill>
                  <a:schemeClr val="tx1"/>
                </a:solidFill>
              </a:rPr>
              <a:t>$0 copay for exam, $1,500 every three years for aids </a:t>
            </a:r>
          </a:p>
          <a:p>
            <a:pPr algn="l"/>
            <a:endParaRPr lang="en-US" sz="1200" dirty="0" err="1"/>
          </a:p>
        </p:txBody>
      </p:sp>
      <p:sp>
        <p:nvSpPr>
          <p:cNvPr id="16" name="TextBox 15">
            <a:extLst>
              <a:ext uri="{FF2B5EF4-FFF2-40B4-BE49-F238E27FC236}">
                <a16:creationId xmlns:a16="http://schemas.microsoft.com/office/drawing/2014/main" id="{837731D1-E53B-8530-669F-34DB9F982C69}"/>
              </a:ext>
            </a:extLst>
          </p:cNvPr>
          <p:cNvSpPr txBox="1"/>
          <p:nvPr/>
        </p:nvSpPr>
        <p:spPr>
          <a:xfrm>
            <a:off x="345281" y="4049329"/>
            <a:ext cx="4597218" cy="1890043"/>
          </a:xfrm>
          <a:prstGeom prst="rect">
            <a:avLst/>
          </a:prstGeom>
          <a:noFill/>
          <a:ln w="28575">
            <a:solidFill>
              <a:schemeClr val="accent4">
                <a:lumMod val="75000"/>
              </a:schemeClr>
            </a:solidFill>
          </a:ln>
        </p:spPr>
        <p:txBody>
          <a:bodyPr wrap="none" tIns="90000" bIns="90000" rtlCol="0">
            <a:noAutofit/>
          </a:bodyPr>
          <a:lstStyle/>
          <a:p>
            <a:pPr marL="0" indent="0">
              <a:buFont typeface="Arial" panose="020B0604020202020204" pitchFamily="34" charset="0"/>
              <a:buNone/>
            </a:pPr>
            <a:r>
              <a:rPr lang="en-US" sz="1400" b="1" dirty="0">
                <a:solidFill>
                  <a:schemeClr val="accent4">
                    <a:lumMod val="75000"/>
                  </a:schemeClr>
                </a:solidFill>
              </a:rPr>
              <a:t>Additional benefits</a:t>
            </a:r>
          </a:p>
          <a:p>
            <a:pPr marL="171450" indent="-171450">
              <a:buFont typeface="Arial" panose="020B0604020202020204" pitchFamily="34" charset="0"/>
              <a:buChar char="•"/>
            </a:pPr>
            <a:r>
              <a:rPr lang="en-US" sz="1400" b="0" dirty="0">
                <a:solidFill>
                  <a:schemeClr val="tx1"/>
                </a:solidFill>
              </a:rPr>
              <a:t>Acupuncture: 30 visits/year</a:t>
            </a:r>
          </a:p>
          <a:p>
            <a:pPr marL="171450" indent="-171450">
              <a:buFont typeface="Arial" panose="020B0604020202020204" pitchFamily="34" charset="0"/>
              <a:buChar char="•"/>
            </a:pPr>
            <a:r>
              <a:rPr lang="en-US" sz="1400" b="0" dirty="0">
                <a:solidFill>
                  <a:schemeClr val="tx1"/>
                </a:solidFill>
              </a:rPr>
              <a:t>Routine podiatry: six visits/year</a:t>
            </a:r>
          </a:p>
          <a:p>
            <a:pPr marL="171450" indent="-171450">
              <a:buFont typeface="Arial" panose="020B0604020202020204" pitchFamily="34" charset="0"/>
              <a:buChar char="•"/>
            </a:pPr>
            <a:r>
              <a:rPr lang="en-US" sz="1400" b="0" dirty="0">
                <a:solidFill>
                  <a:schemeClr val="tx1"/>
                </a:solidFill>
              </a:rPr>
              <a:t>Transportation to medical care: seven round trips/year</a:t>
            </a:r>
          </a:p>
          <a:p>
            <a:pPr marL="171450" indent="-171450">
              <a:buFont typeface="Arial" panose="020B0604020202020204" pitchFamily="34" charset="0"/>
              <a:buChar char="•"/>
            </a:pPr>
            <a:r>
              <a:rPr lang="en-US" sz="1400" b="0" dirty="0">
                <a:solidFill>
                  <a:schemeClr val="tx1"/>
                </a:solidFill>
              </a:rPr>
              <a:t>Gym membership—</a:t>
            </a:r>
            <a:r>
              <a:rPr lang="en-US" sz="1400" b="0" dirty="0" err="1">
                <a:solidFill>
                  <a:schemeClr val="tx1"/>
                </a:solidFill>
              </a:rPr>
              <a:t>SilverSneakers</a:t>
            </a:r>
            <a:r>
              <a:rPr lang="en-US" sz="1400" b="0" dirty="0">
                <a:solidFill>
                  <a:schemeClr val="tx1"/>
                </a:solidFill>
              </a:rPr>
              <a:t>®</a:t>
            </a:r>
          </a:p>
          <a:p>
            <a:pPr marL="171450" indent="-171450">
              <a:buFont typeface="Arial" panose="020B0604020202020204" pitchFamily="34" charset="0"/>
              <a:buChar char="•"/>
            </a:pPr>
            <a:r>
              <a:rPr lang="en-US" sz="1400" b="0" dirty="0">
                <a:solidFill>
                  <a:schemeClr val="tx1"/>
                </a:solidFill>
              </a:rPr>
              <a:t>Telehealth</a:t>
            </a:r>
          </a:p>
          <a:p>
            <a:pPr marL="171450" indent="-171450">
              <a:buFont typeface="Arial" panose="020B0604020202020204" pitchFamily="34" charset="0"/>
              <a:buChar char="•"/>
            </a:pPr>
            <a:r>
              <a:rPr lang="en-US" sz="1400" b="0" dirty="0">
                <a:solidFill>
                  <a:schemeClr val="tx1"/>
                </a:solidFill>
              </a:rPr>
              <a:t>24/7 Nurse Hotline</a:t>
            </a:r>
          </a:p>
          <a:p>
            <a:pPr marL="171450" indent="-171450">
              <a:buFont typeface="Arial" panose="020B0604020202020204" pitchFamily="34" charset="0"/>
              <a:buChar char="•"/>
            </a:pPr>
            <a:r>
              <a:rPr lang="en-US" sz="1400" b="0" dirty="0">
                <a:solidFill>
                  <a:schemeClr val="tx1"/>
                </a:solidFill>
              </a:rPr>
              <a:t>Home delivered meals after a hospital stay</a:t>
            </a:r>
          </a:p>
        </p:txBody>
      </p:sp>
      <p:sp>
        <p:nvSpPr>
          <p:cNvPr id="4" name="TextBox 3">
            <a:extLst>
              <a:ext uri="{FF2B5EF4-FFF2-40B4-BE49-F238E27FC236}">
                <a16:creationId xmlns:a16="http://schemas.microsoft.com/office/drawing/2014/main" id="{7375B6B5-8CF4-3FB9-46ED-95B608503200}"/>
              </a:ext>
            </a:extLst>
          </p:cNvPr>
          <p:cNvSpPr txBox="1"/>
          <p:nvPr/>
        </p:nvSpPr>
        <p:spPr>
          <a:xfrm>
            <a:off x="345281" y="2303507"/>
            <a:ext cx="7805378" cy="572323"/>
          </a:xfrm>
          <a:prstGeom prst="rect">
            <a:avLst/>
          </a:prstGeom>
          <a:solidFill>
            <a:schemeClr val="accent5"/>
          </a:solidFill>
        </p:spPr>
        <p:txBody>
          <a:bodyPr wrap="none" tIns="90000" bIns="90000" rtlCol="0">
            <a:normAutofit lnSpcReduction="10000"/>
          </a:bodyPr>
          <a:lstStyle/>
          <a:p>
            <a:pPr marL="171450" indent="-171450">
              <a:buFont typeface="Arial" panose="020B0604020202020204" pitchFamily="34" charset="0"/>
              <a:buChar char="•"/>
            </a:pPr>
            <a:r>
              <a:rPr lang="en-US" sz="1400" b="1" dirty="0">
                <a:solidFill>
                  <a:schemeClr val="bg2"/>
                </a:solidFill>
              </a:rPr>
              <a:t>Long-Term services and supports (including home health aide, nurse, and social worker)</a:t>
            </a:r>
          </a:p>
          <a:p>
            <a:pPr marL="171450" indent="-171450">
              <a:buFont typeface="Arial" panose="020B0604020202020204" pitchFamily="34" charset="0"/>
              <a:buChar char="•"/>
            </a:pPr>
            <a:r>
              <a:rPr lang="en-US" sz="1400" b="1" dirty="0">
                <a:solidFill>
                  <a:schemeClr val="bg2"/>
                </a:solidFill>
              </a:rPr>
              <a:t>Worldwide coverage—up to $50,000/year for emergency services and urgent care</a:t>
            </a:r>
          </a:p>
          <a:p>
            <a:pPr algn="l"/>
            <a:endParaRPr lang="en-US" sz="1400" dirty="0" err="1"/>
          </a:p>
        </p:txBody>
      </p:sp>
      <p:pic>
        <p:nvPicPr>
          <p:cNvPr id="8" name="Picture 7" descr="A person standing in front of a house&#10;&#10;Description automatically generated">
            <a:extLst>
              <a:ext uri="{FF2B5EF4-FFF2-40B4-BE49-F238E27FC236}">
                <a16:creationId xmlns:a16="http://schemas.microsoft.com/office/drawing/2014/main" id="{97D7C169-9138-84B7-D058-BAF62ED62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692" y="2722451"/>
            <a:ext cx="3304490" cy="3304490"/>
          </a:xfrm>
          <a:prstGeom prst="rect">
            <a:avLst/>
          </a:prstGeom>
        </p:spPr>
      </p:pic>
    </p:spTree>
    <p:custDataLst>
      <p:tags r:id="rId1"/>
    </p:custDataLst>
    <p:extLst>
      <p:ext uri="{BB962C8B-B14F-4D97-AF65-F5344CB8AC3E}">
        <p14:creationId xmlns:p14="http://schemas.microsoft.com/office/powerpoint/2010/main" val="1409470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VNS Health Template">
  <a:themeElements>
    <a:clrScheme name="VNS Health Care 2022">
      <a:dk1>
        <a:srgbClr val="000000"/>
      </a:dk1>
      <a:lt1>
        <a:srgbClr val="FFFFFF"/>
      </a:lt1>
      <a:dk2>
        <a:srgbClr val="003C71"/>
      </a:dk2>
      <a:lt2>
        <a:srgbClr val="FFFFFF"/>
      </a:lt2>
      <a:accent1>
        <a:srgbClr val="00B5E5"/>
      </a:accent1>
      <a:accent2>
        <a:srgbClr val="E5007E"/>
      </a:accent2>
      <a:accent3>
        <a:srgbClr val="00B0B9"/>
      </a:accent3>
      <a:accent4>
        <a:srgbClr val="84BD00"/>
      </a:accent4>
      <a:accent5>
        <a:srgbClr val="FFA300"/>
      </a:accent5>
      <a:accent6>
        <a:srgbClr val="E4002B"/>
      </a:accent6>
      <a:hlink>
        <a:srgbClr val="003C71"/>
      </a:hlink>
      <a:folHlink>
        <a:srgbClr val="00B5E5"/>
      </a:folHlink>
    </a:clrScheme>
    <a:fontScheme name="VNS Health 2022_upd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spPr>
      <a:bodyPr tIns="216000" bIns="216000" rtlCol="0" anchor="t"/>
      <a:lstStyle>
        <a:def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ormAutofit/>
      </a:bodyPr>
      <a:lstStyle>
        <a:defPPr algn="l">
          <a:defRPr sz="1200" dirty="0" err="1" smtClean="0"/>
        </a:defPPr>
      </a:lstStyle>
    </a:txDef>
  </a:objectDefaults>
  <a:extraClrSchemeLst/>
  <a:custClrLst>
    <a:custClr name="Custom Color 1">
      <a:srgbClr val="E5E5E5"/>
    </a:custClr>
    <a:custClr name="Custom Color 2">
      <a:srgbClr val="E5F7FC"/>
    </a:custClr>
    <a:custClr name="Custom Color 3">
      <a:srgbClr val="FCE5F2"/>
    </a:custClr>
    <a:custClr name="Custom Color 4">
      <a:srgbClr val="E5F7F8"/>
    </a:custClr>
    <a:custClr name="Custom Color 5">
      <a:srgbClr val="F2F8E5"/>
    </a:custClr>
    <a:custClr name="Custom Color 6">
      <a:srgbClr val="FFF6E5"/>
    </a:custClr>
    <a:custClr name="Custom Color 7">
      <a:srgbClr val="FCE5E9"/>
    </a:custClr>
    <a:custClr name="BLANK">
      <a:srgbClr val="FFFFFF"/>
    </a:custClr>
    <a:custClr name="BLANK">
      <a:srgbClr val="FFFFFF"/>
    </a:custClr>
    <a:custClr name="BLANK">
      <a:srgbClr val="FFFFFF"/>
    </a:custClr>
    <a:custClr name="Custom Color 11">
      <a:srgbClr val="CCCCCC"/>
    </a:custClr>
    <a:custClr name="Custom Color 12">
      <a:srgbClr val="CCF0FA"/>
    </a:custClr>
    <a:custClr name="Custom Color 13">
      <a:srgbClr val="FACCE5"/>
    </a:custClr>
    <a:custClr name="Custom Color 14">
      <a:srgbClr val="CCEFF1"/>
    </a:custClr>
    <a:custClr name="Custom Color 15">
      <a:srgbClr val="E6F2CC"/>
    </a:custClr>
    <a:custClr name="Custom Color 16">
      <a:srgbClr val="FFEDCC"/>
    </a:custClr>
    <a:custClr name="Custom Color 17">
      <a:srgbClr val="FACCD5"/>
    </a:custClr>
  </a:custClrLst>
  <a:extLst>
    <a:ext uri="{05A4C25C-085E-4340-85A3-A5531E510DB2}">
      <thm15:themeFamily xmlns:thm15="http://schemas.microsoft.com/office/thememl/2012/main" name="Pre-Approved VNS Health Overview Slides_V.8.23" id="{1C0B8068-A392-4FB8-9352-E6E0D5B29FFE}" vid="{0A5B352E-41E8-4A21-9C7B-8F6FC9787B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2EE75ED28D34B8FAD49A679B166E5" ma:contentTypeVersion="3" ma:contentTypeDescription="Create a new document." ma:contentTypeScope="" ma:versionID="53feec609f8de0ae8e4f498dc16455e5">
  <xsd:schema xmlns:xsd="http://www.w3.org/2001/XMLSchema" xmlns:xs="http://www.w3.org/2001/XMLSchema" xmlns:p="http://schemas.microsoft.com/office/2006/metadata/properties" xmlns:ns2="fe286be5-a16c-40b2-bdb7-0c8879e83991" targetNamespace="http://schemas.microsoft.com/office/2006/metadata/properties" ma:root="true" ma:fieldsID="a11dd52d7d0756d5ebe63010e1f231ec" ns2:_="">
    <xsd:import namespace="fe286be5-a16c-40b2-bdb7-0c8879e839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86be5-a16c-40b2-bdb7-0c8879e83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FA1671-5041-417E-BD97-69CE47B90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86be5-a16c-40b2-bdb7-0c8879e83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6ADCA0-9816-4DF5-B524-9A95F9F7F7E4}">
  <ds:schemaRefs>
    <ds:schemaRef ds:uri="http://schemas.microsoft.com/sharepoint/v3/contenttype/forms"/>
  </ds:schemaRefs>
</ds:datastoreItem>
</file>

<file path=customXml/itemProps3.xml><?xml version="1.0" encoding="utf-8"?>
<ds:datastoreItem xmlns:ds="http://schemas.openxmlformats.org/officeDocument/2006/customXml" ds:itemID="{75C30676-9A38-41D4-978F-E4DE1297029C}">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d38bbf00-78ed-4dd8-a065-ba61877b4f50}" enabled="0" method="" siteId="{d38bbf00-78ed-4dd8-a065-ba61877b4f50}" removed="1"/>
</clbl:labelList>
</file>

<file path=docProps/app.xml><?xml version="1.0" encoding="utf-8"?>
<Properties xmlns="http://schemas.openxmlformats.org/officeDocument/2006/extended-properties" xmlns:vt="http://schemas.openxmlformats.org/officeDocument/2006/docPropsVTypes">
  <Template>5. Pre-Approved VNS Health Overview Slides</Template>
  <TotalTime>15443</TotalTime>
  <Words>6102</Words>
  <Application>Microsoft Office PowerPoint</Application>
  <PresentationFormat>Widescreen</PresentationFormat>
  <Paragraphs>778</Paragraphs>
  <Slides>51</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Corbel</vt:lpstr>
      <vt:lpstr>Courier New</vt:lpstr>
      <vt:lpstr>Gellix</vt:lpstr>
      <vt:lpstr>Symbol</vt:lpstr>
      <vt:lpstr>Wingdings</vt:lpstr>
      <vt:lpstr>Wingdings 2</vt:lpstr>
      <vt:lpstr>1_VNS Health Template</vt:lpstr>
      <vt:lpstr>think-cell Slide</vt:lpstr>
      <vt:lpstr>PowerPoint Presentation</vt:lpstr>
      <vt:lpstr>Table of Contents</vt:lpstr>
      <vt:lpstr>PowerPoint Presentation</vt:lpstr>
      <vt:lpstr>Just Some of the Reasons Why We Stand Out</vt:lpstr>
      <vt:lpstr>Core Values</vt:lpstr>
      <vt:lpstr>PowerPoint Presentation</vt:lpstr>
      <vt:lpstr>VNS Health EasyCare (HMO)</vt:lpstr>
      <vt:lpstr>VNS Health EasyCare Plus (HMO D-SNP)</vt:lpstr>
      <vt:lpstr>VNS Health Total (HMO D-SNP)</vt:lpstr>
      <vt:lpstr>VNS Health Medicare Service Area:  New York State</vt:lpstr>
      <vt:lpstr>Medicaid Managed Long-Term Care (MLTC)</vt:lpstr>
      <vt:lpstr>VNS Health Managed Long Term Care (MLTC) Service Area:  New York State</vt:lpstr>
      <vt:lpstr>Ready to Refer to VNS Health MLTC? It’s Easy!</vt:lpstr>
      <vt:lpstr>SelectHealth  VNS Health </vt:lpstr>
      <vt:lpstr>SelectHealth  VNS Health Service Area</vt:lpstr>
      <vt:lpstr>VNS Health Member Sample ID Cards</vt:lpstr>
      <vt:lpstr>PowerPoint Presentation</vt:lpstr>
      <vt:lpstr>Provider Reference Guide</vt:lpstr>
      <vt:lpstr>Website: vnshealthplans.org</vt:lpstr>
      <vt:lpstr>Provider Portal</vt:lpstr>
      <vt:lpstr>Provider Portal View - Dashboard</vt:lpstr>
      <vt:lpstr>Helpful Links and Contacts</vt:lpstr>
      <vt:lpstr>PowerPoint Presentation</vt:lpstr>
      <vt:lpstr>Pharmacy - MedImpact  </vt:lpstr>
      <vt:lpstr>Medication Request Form</vt:lpstr>
      <vt:lpstr>Transportation</vt:lpstr>
      <vt:lpstr>Dental - HealthPlex  </vt:lpstr>
      <vt:lpstr>Carelon Behavioral Health  </vt:lpstr>
      <vt:lpstr>Superior Vision by VersantHealth </vt:lpstr>
      <vt:lpstr>PowerPoint Presentation</vt:lpstr>
      <vt:lpstr>Provider Responsibilities</vt:lpstr>
      <vt:lpstr>PowerPoint Presentation</vt:lpstr>
      <vt:lpstr>Availity </vt:lpstr>
      <vt:lpstr>Billing and Claims Processing</vt:lpstr>
      <vt:lpstr>PowerPoint Presentation</vt:lpstr>
      <vt:lpstr>Process and Timeline </vt:lpstr>
      <vt:lpstr>PowerPoint Presentation</vt:lpstr>
      <vt:lpstr>Grievances and Appeals Decisions</vt:lpstr>
      <vt:lpstr>Appeal Types, Timeframes, and Rules </vt:lpstr>
      <vt:lpstr>Request Requirements </vt:lpstr>
      <vt:lpstr>PowerPoint Presentation</vt:lpstr>
      <vt:lpstr>Fraud, Waste and Abuse (All Plans)</vt:lpstr>
      <vt:lpstr>Fraud, Waste and Abuse (All Plans)</vt:lpstr>
      <vt:lpstr>PowerPoint Presentation</vt:lpstr>
      <vt:lpstr>Quality Improvement Program </vt:lpstr>
      <vt:lpstr>Improving Health Outcomes and Quality Performance</vt:lpstr>
      <vt:lpstr>Quality Chart Collection Project Timelines</vt:lpstr>
      <vt:lpstr>PowerPoint Presentation</vt:lpstr>
      <vt:lpstr>PowerPoint Presentation</vt:lpstr>
      <vt:lpstr>2024 VNS Medicare Advantage Plans</vt:lpstr>
      <vt:lpstr>Helpful Links and Contacts</vt:lpstr>
    </vt:vector>
  </TitlesOfParts>
  <Company>Visiting Nurse Service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Lynna Paulino-Reyes</dc:creator>
  <cp:lastModifiedBy>Sam Viscomi</cp:lastModifiedBy>
  <cp:revision>16</cp:revision>
  <dcterms:created xsi:type="dcterms:W3CDTF">2024-01-29T13:08:02Z</dcterms:created>
  <dcterms:modified xsi:type="dcterms:W3CDTF">2024-05-08T18:59:31Z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0x010100C5D2EE75ED28D34B8FAD49A679B166E5</vt:lpwstr>
  </property>
</Properties>
</file>