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heme/theme2.xml" ContentType="application/vnd.openxmlformats-officedocument.theme+xml"/>
  <Override PartName="/ppt/tags/tag21.xml" ContentType="application/vnd.openxmlformats-officedocument.presentationml.tags+xml"/>
  <Override PartName="/ppt/tags/tag22.xml" ContentType="application/vnd.openxmlformats-officedocument.presentationml.tags+xml"/>
  <Override PartName="/ppt/notesSlides/notesSlide1.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notesSlides/notesSlide2.xml" ContentType="application/vnd.openxmlformats-officedocument.presentationml.notesSlide+xml"/>
  <Override PartName="/ppt/tags/tag27.xml" ContentType="application/vnd.openxmlformats-officedocument.presentationml.tags+xml"/>
  <Override PartName="/ppt/notesSlides/notesSlide3.xml" ContentType="application/vnd.openxmlformats-officedocument.presentationml.notesSlide+xml"/>
  <Override PartName="/ppt/tags/tag28.xml" ContentType="application/vnd.openxmlformats-officedocument.presentationml.tags+xml"/>
  <Override PartName="/ppt/notesSlides/notesSlide4.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notesSlides/notesSlide5.xml" ContentType="application/vnd.openxmlformats-officedocument.presentationml.notesSlide+xml"/>
  <Override PartName="/ppt/comments/modernComment_1DB_2F30C81A.xml" ContentType="application/vnd.ms-powerpoint.comments+xml"/>
  <Override PartName="/ppt/tags/tag31.xml" ContentType="application/vnd.openxmlformats-officedocument.presentationml.tags+xml"/>
  <Override PartName="/ppt/notesSlides/notesSlide6.xml" ContentType="application/vnd.openxmlformats-officedocument.presentationml.notesSlide+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comments/modernComment_684_3D3B4334.xml" ContentType="application/vnd.ms-powerpoint.comments+xml"/>
  <Override PartName="/ppt/tags/tag39.xml" ContentType="application/vnd.openxmlformats-officedocument.presentationml.tags+xml"/>
  <Override PartName="/ppt/tags/tag40.xml" ContentType="application/vnd.openxmlformats-officedocument.presentationml.tags+xml"/>
  <Override PartName="/ppt/comments/modernComment_643_2820E1EA.xml" ContentType="application/vnd.ms-powerpoint.comments+xml"/>
  <Override PartName="/ppt/tags/tag41.xml" ContentType="application/vnd.openxmlformats-officedocument.presentationml.tags+xml"/>
  <Override PartName="/ppt/comments/modernComment_679_6C95CFE6.xml" ContentType="application/vnd.ms-powerpoint.comments+xml"/>
  <Override PartName="/ppt/tags/tag42.xml" ContentType="application/vnd.openxmlformats-officedocument.presentationml.tags+xml"/>
  <Override PartName="/ppt/comments/modernComment_67B_990E24A5.xml" ContentType="application/vnd.ms-powerpoint.comments+xml"/>
  <Override PartName="/ppt/notesSlides/notesSlide8.xml" ContentType="application/vnd.openxmlformats-officedocument.presentationml.notesSlide+xml"/>
  <Override PartName="/ppt/comments/modernComment_678_6ABBE857.xml" ContentType="application/vnd.ms-powerpoint.comments+xml"/>
  <Override PartName="/ppt/tags/tag43.xml" ContentType="application/vnd.openxmlformats-officedocument.presentationml.tags+xml"/>
  <Override PartName="/ppt/comments/modernComment_690_6A90E94F.xml" ContentType="application/vnd.ms-powerpoint.comments+xml"/>
  <Override PartName="/ppt/tags/tag44.xml" ContentType="application/vnd.openxmlformats-officedocument.presentationml.tags+xml"/>
  <Override PartName="/ppt/tags/tag45.xml" ContentType="application/vnd.openxmlformats-officedocument.presentationml.tags+xml"/>
  <Override PartName="/ppt/notesSlides/notesSlide9.xml" ContentType="application/vnd.openxmlformats-officedocument.presentationml.notesSlide+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comments/modernComment_672_6A0D0117.xml" ContentType="application/vnd.ms-powerpoint.comments+xml"/>
  <Override PartName="/ppt/tags/tag50.xml" ContentType="application/vnd.openxmlformats-officedocument.presentationml.tags+xml"/>
  <Override PartName="/ppt/comments/modernComment_682_8D76AF68.xml" ContentType="application/vnd.ms-powerpoint.comments+xml"/>
  <Override PartName="/ppt/tags/tag51.xml" ContentType="application/vnd.openxmlformats-officedocument.presentationml.tags+xml"/>
  <Override PartName="/ppt/comments/modernComment_683_9D4AD569.xml" ContentType="application/vnd.ms-powerpoint.comment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comments/modernComment_68D_78767182.xml" ContentType="application/vnd.ms-powerpoint.comments+xml"/>
  <Override PartName="/ppt/comments/modernComment_68E_3FBD1F92.xml" ContentType="application/vnd.ms-powerpoint.comments+xml"/>
  <Override PartName="/ppt/tags/tag60.xml" ContentType="application/vnd.openxmlformats-officedocument.presentationml.tags+xml"/>
  <Override PartName="/ppt/comments/modernComment_68F_FB1E6B40.xml" ContentType="application/vnd.ms-powerpoint.comment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6" Type="http://schemas.microsoft.com/office/2020/02/relationships/classificationlabels" Target="docMetadata/LabelInfo.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65"/>
  </p:notesMasterIdLst>
  <p:sldIdLst>
    <p:sldId id="520" r:id="rId5"/>
    <p:sldId id="691" r:id="rId6"/>
    <p:sldId id="1581" r:id="rId7"/>
    <p:sldId id="564" r:id="rId8"/>
    <p:sldId id="1612" r:id="rId9"/>
    <p:sldId id="690" r:id="rId10"/>
    <p:sldId id="1090" r:id="rId11"/>
    <p:sldId id="1621" r:id="rId12"/>
    <p:sldId id="1634" r:id="rId13"/>
    <p:sldId id="612" r:id="rId14"/>
    <p:sldId id="1580" r:id="rId15"/>
    <p:sldId id="1671" r:id="rId16"/>
    <p:sldId id="1620" r:id="rId17"/>
    <p:sldId id="475" r:id="rId18"/>
    <p:sldId id="1660" r:id="rId19"/>
    <p:sldId id="1623" r:id="rId20"/>
    <p:sldId id="1624" r:id="rId21"/>
    <p:sldId id="1598" r:id="rId22"/>
    <p:sldId id="1599" r:id="rId23"/>
    <p:sldId id="1627" r:id="rId24"/>
    <p:sldId id="1611" r:id="rId25"/>
    <p:sldId id="1629" r:id="rId26"/>
    <p:sldId id="1630" r:id="rId27"/>
    <p:sldId id="1676" r:id="rId28"/>
    <p:sldId id="1668" r:id="rId29"/>
    <p:sldId id="1633" r:id="rId30"/>
    <p:sldId id="1603" r:id="rId31"/>
    <p:sldId id="1657" r:id="rId32"/>
    <p:sldId id="1659" r:id="rId33"/>
    <p:sldId id="1663" r:id="rId34"/>
    <p:sldId id="1656" r:id="rId35"/>
    <p:sldId id="1680" r:id="rId36"/>
    <p:sldId id="1662" r:id="rId37"/>
    <p:sldId id="1639" r:id="rId38"/>
    <p:sldId id="1640" r:id="rId39"/>
    <p:sldId id="1642" r:id="rId40"/>
    <p:sldId id="1643" r:id="rId41"/>
    <p:sldId id="1664" r:id="rId42"/>
    <p:sldId id="1685" r:id="rId43"/>
    <p:sldId id="1649" r:id="rId44"/>
    <p:sldId id="1650" r:id="rId45"/>
    <p:sldId id="1591" r:id="rId46"/>
    <p:sldId id="1666" r:id="rId47"/>
    <p:sldId id="1667" r:id="rId48"/>
    <p:sldId id="1646" r:id="rId49"/>
    <p:sldId id="1669" r:id="rId50"/>
    <p:sldId id="1670" r:id="rId51"/>
    <p:sldId id="298" r:id="rId52"/>
    <p:sldId id="1673" r:id="rId53"/>
    <p:sldId id="1684" r:id="rId54"/>
    <p:sldId id="1672" r:id="rId55"/>
    <p:sldId id="1626" r:id="rId56"/>
    <p:sldId id="1628" r:id="rId57"/>
    <p:sldId id="1675" r:id="rId58"/>
    <p:sldId id="1677" r:id="rId59"/>
    <p:sldId id="1678" r:id="rId60"/>
    <p:sldId id="1679" r:id="rId61"/>
    <p:sldId id="1681" r:id="rId62"/>
    <p:sldId id="1682" r:id="rId63"/>
    <p:sldId id="1683"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8E56E13-8252-4CF6-7E76-710C5CD67A22}" name="Amy Margolis" initials="AM" userId="S::36410@vnsny.org::2a0dcd01-7776-4a0a-9e2a-1f8f7df14d1b" providerId="AD"/>
  <p188:author id="{4FA94C32-0733-D9B7-55AB-708DE14421AC}" name="Anna Kuzmicki" initials="AK" userId="S::35166@vnshealth.org::e2c7a808-1e2c-420b-ba8e-2446600ff643" providerId="AD"/>
  <p188:author id="{F8F8C43C-8CD3-91B7-B9F9-8653F41D0EFE}" name="Sam Viscomi" initials="SV" userId="S::502964@vnshealth.org::271a53a5-cb4e-4fa7-89a2-39c0da9a7122" providerId="AD"/>
  <p188:author id="{3FC63045-C0BC-4968-36A2-2A82723D265F}" name="Lynna Paulino-Reyes" initials="LPR" userId="S::503227@vnshealth.org::65b847f1-9cac-4f7f-8910-07687599746f" providerId="AD"/>
  <p188:author id="{8797A067-2EC7-7E3A-79CC-094D00DAF176}" name="Ashleigh Bello" initials="AB" userId="S::501456@vnshealth.org::b150ff7e-1a7b-44d6-8dd2-587790286360" providerId="AD"/>
  <p188:author id="{53C46391-21A0-5DEE-A17E-8B98DCFF77E0}" name="Angie Chen" initials="AC" userId="S::501303@vnshealth.org::4bfbd551-77ea-48e6-838a-5ead414c7209"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CS" initials="CMS" lastIdx="17" clrIdx="0"/>
  <p:cmAuthor id="1" name="Ashleigh Bello" initials="AB" lastIdx="15" clrIdx="1">
    <p:extLst>
      <p:ext uri="{19B8F6BF-5375-455C-9EA6-DF929625EA0E}">
        <p15:presenceInfo xmlns:p15="http://schemas.microsoft.com/office/powerpoint/2012/main" userId="S::501456@vnshealth.org::b150ff7e-1a7b-44d6-8dd2-58779028636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696"/>
    <a:srgbClr val="FF3399"/>
    <a:srgbClr val="FF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89542" autoAdjust="0"/>
  </p:normalViewPr>
  <p:slideViewPr>
    <p:cSldViewPr snapToGrid="0">
      <p:cViewPr varScale="1">
        <p:scale>
          <a:sx n="97" d="100"/>
          <a:sy n="97" d="100"/>
        </p:scale>
        <p:origin x="60" y="188"/>
      </p:cViewPr>
      <p:guideLst>
        <p:guide orient="horz" pos="2160"/>
        <p:guide pos="3840"/>
      </p:guideLst>
    </p:cSldViewPr>
  </p:slideViewPr>
  <p:notesTextViewPr>
    <p:cViewPr>
      <p:scale>
        <a:sx n="3" d="2"/>
        <a:sy n="3" d="2"/>
      </p:scale>
      <p:origin x="0" y="0"/>
    </p:cViewPr>
  </p:notesTextViewPr>
  <p:notesViewPr>
    <p:cSldViewPr snapToGrid="0">
      <p:cViewPr varScale="1">
        <p:scale>
          <a:sx n="86" d="100"/>
          <a:sy n="86" d="100"/>
        </p:scale>
        <p:origin x="-3846" y="46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8/10/relationships/authors" Target="authors.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commentAuthors" Target="commentAuthor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omments/modernComment_1DB_2F30C81A.xml><?xml version="1.0" encoding="utf-8"?>
<p188:cmLst xmlns:a="http://schemas.openxmlformats.org/drawingml/2006/main" xmlns:r="http://schemas.openxmlformats.org/officeDocument/2006/relationships" xmlns:p188="http://schemas.microsoft.com/office/powerpoint/2018/8/main">
  <p188:cm id="{EEE15413-4971-4599-B08C-2239BB1A7848}" authorId="{3FC63045-C0BC-4968-36A2-2A82723D265F}" created="2024-03-06T21:45:46.908">
    <pc:sldMkLst xmlns:pc="http://schemas.microsoft.com/office/powerpoint/2013/main/command">
      <pc:docMk/>
      <pc:sldMk cId="791726106" sldId="475"/>
    </pc:sldMkLst>
    <p188:replyLst>
      <p188:reply id="{859BA352-6F8E-4E78-83E7-34ADEC90E3A0}" authorId="{3FC63045-C0BC-4968-36A2-2A82723D265F}" created="2024-03-07T18:50:42.511">
        <p188:txBody>
          <a:bodyPr/>
          <a:lstStyle/>
          <a:p>
            <a:r>
              <a:rPr lang="en-US"/>
              <a:t>https://www.vnshealthplans.org/service-areas/</a:t>
            </a:r>
          </a:p>
        </p188:txBody>
      </p188:reply>
      <p188:reply id="{8B7EBBC1-08D0-4657-83EE-CB5144616CF7}" authorId="{3FC63045-C0BC-4968-36A2-2A82723D265F}" created="2024-03-07T18:50:57.078">
        <p188:txBody>
          <a:bodyPr/>
          <a:lstStyle/>
          <a:p>
            <a:r>
              <a:rPr lang="en-US"/>
              <a:t>These counties are the same for all 3 plans.
</a:t>
            </a:r>
          </a:p>
        </p188:txBody>
      </p188:reply>
    </p188:replyLst>
    <p188:txBody>
      <a:bodyPr/>
      <a:lstStyle/>
      <a:p>
        <a:r>
          <a:rPr lang="en-US"/>
          <a:t>Confirm county for easycare and plus.</a:t>
        </a:r>
      </a:p>
    </p188:txBody>
  </p188:cm>
</p188:cmLst>
</file>

<file path=ppt/comments/modernComment_643_2820E1EA.xml><?xml version="1.0" encoding="utf-8"?>
<p188:cmLst xmlns:a="http://schemas.openxmlformats.org/drawingml/2006/main" xmlns:r="http://schemas.openxmlformats.org/officeDocument/2006/relationships" xmlns:p188="http://schemas.microsoft.com/office/powerpoint/2018/8/main">
  <p188:cm id="{CA104432-4EDC-4242-8577-F27E1E12FFA9}" authorId="{3FC63045-C0BC-4968-36A2-2A82723D265F}" created="2024-03-07T19:58:48.152">
    <pc:sldMkLst xmlns:pc="http://schemas.microsoft.com/office/powerpoint/2013/main/command">
      <pc:docMk/>
      <pc:sldMk cId="673243626" sldId="1603"/>
    </pc:sldMkLst>
    <p188:replyLst>
      <p188:reply id="{310996FF-461A-4F72-92F6-237422DA34D3}" authorId="{3FC63045-C0BC-4968-36A2-2A82723D265F}" created="2024-03-08T23:36:06.487">
        <p188:txBody>
          <a:bodyPr/>
          <a:lstStyle/>
          <a:p>
            <a:r>
              <a:rPr lang="en-US"/>
              <a:t>Artis confirmed and added SH.</a:t>
            </a:r>
          </a:p>
        </p188:txBody>
      </p188:reply>
    </p188:replyLst>
    <p188:txBody>
      <a:bodyPr/>
      <a:lstStyle/>
      <a:p>
        <a:r>
          <a:rPr lang="en-US"/>
          <a:t>Sent.</a:t>
        </a:r>
      </a:p>
    </p188:txBody>
  </p188:cm>
</p188:cmLst>
</file>

<file path=ppt/comments/modernComment_672_6A0D0117.xml><?xml version="1.0" encoding="utf-8"?>
<p188:cmLst xmlns:a="http://schemas.openxmlformats.org/drawingml/2006/main" xmlns:r="http://schemas.openxmlformats.org/officeDocument/2006/relationships" xmlns:p188="http://schemas.microsoft.com/office/powerpoint/2018/8/main">
  <p188:cm id="{C3E3ACBE-A4C7-4903-9219-865F332F8990}" authorId="{3FC63045-C0BC-4968-36A2-2A82723D265F}" created="2024-03-06T22:45:14.954">
    <pc:sldMkLst xmlns:pc="http://schemas.microsoft.com/office/powerpoint/2013/main/command">
      <pc:docMk/>
      <pc:sldMk cId="1779237143" sldId="1650"/>
    </pc:sldMkLst>
    <p188:replyLst>
      <p188:reply id="{20855D37-CF72-4B34-A370-90D62B67DD72}" authorId="{3FC63045-C0BC-4968-36A2-2A82723D265F}" created="2024-03-06T22:45:25.797">
        <p188:txBody>
          <a:bodyPr/>
          <a:lstStyle/>
          <a:p>
            <a:r>
              <a:rPr lang="en-US"/>
              <a:t>For HHAX
</a:t>
            </a:r>
          </a:p>
        </p188:txBody>
      </p188:reply>
      <p188:reply id="{225F66D0-DD75-4057-ADDE-A2F9CA0D4742}" authorId="{3FC63045-C0BC-4968-36A2-2A82723D265F}" created="2024-03-06T22:45:41.658">
        <p188:txBody>
          <a:bodyPr/>
          <a:lstStyle/>
          <a:p>
            <a:r>
              <a:rPr lang="en-US"/>
              <a:t>Request process to kelly for auth updates.</a:t>
            </a:r>
          </a:p>
        </p188:txBody>
      </p188:reply>
      <p188:reply id="{FD69DF72-E869-40BB-98C0-B46EF01E2C4C}" authorId="{3FC63045-C0BC-4968-36A2-2A82723D265F}" created="2024-03-08T23:47:58.283">
        <p188:txBody>
          <a:bodyPr/>
          <a:lstStyle/>
          <a:p>
            <a:r>
              <a:rPr lang="en-US"/>
              <a:t>Sent to Kelly.</a:t>
            </a:r>
          </a:p>
        </p188:txBody>
      </p188:reply>
      <p188:reply id="{CFC883D5-8319-4AE5-82C3-5EE6CAD64AE6}" authorId="{3FC63045-C0BC-4968-36A2-2A82723D265F}" created="2024-03-08T23:48:15.598">
        <p188:txBody>
          <a:bodyPr/>
          <a:lstStyle/>
          <a:p>
            <a:r>
              <a:rPr lang="en-US"/>
              <a:t>And Kay</a:t>
            </a:r>
          </a:p>
        </p188:txBody>
      </p188:reply>
      <p188:reply id="{93840C5F-0B6A-4E68-BDE1-F15818FF82D2}" authorId="{3FC63045-C0BC-4968-36A2-2A82723D265F}" created="2024-03-09T00:01:31.935">
        <p188:txBody>
          <a:bodyPr/>
          <a:lstStyle/>
          <a:p>
            <a:r>
              <a:rPr lang="en-US"/>
              <a:t>Missing phone, fax and emails if any as well as any forms providers need to complete.</a:t>
            </a:r>
          </a:p>
        </p188:txBody>
      </p188:reply>
      <p188:reply id="{151677BB-0419-49F7-8445-8F14CC9E0527}" authorId="{3FC63045-C0BC-4968-36A2-2A82723D265F}" created="2024-03-09T00:03:50.508">
        <p188:txBody>
          <a:bodyPr/>
          <a:lstStyle/>
          <a:p>
            <a:r>
              <a:rPr lang="en-US"/>
              <a:t>Kay confirmed.</a:t>
            </a:r>
          </a:p>
        </p188:txBody>
      </p188:reply>
    </p188:replyLst>
    <p188:txBody>
      <a:bodyPr/>
      <a:lstStyle/>
      <a:p>
        <a:r>
          <a:rPr lang="en-US"/>
          <a:t>Highlight codes and process.</a:t>
        </a:r>
      </a:p>
    </p188:txBody>
  </p188:cm>
</p188:cmLst>
</file>

<file path=ppt/comments/modernComment_678_6ABBE857.xml><?xml version="1.0" encoding="utf-8"?>
<p188:cmLst xmlns:a="http://schemas.openxmlformats.org/drawingml/2006/main" xmlns:r="http://schemas.openxmlformats.org/officeDocument/2006/relationships" xmlns:p188="http://schemas.microsoft.com/office/powerpoint/2018/8/main">
  <p188:cm id="{080B24F0-2898-4180-ACED-CA0E1D8FA4E1}" authorId="{3FC63045-C0BC-4968-36A2-2A82723D265F}" created="2024-03-06T19:22:11.389">
    <pc:sldMkLst xmlns:pc="http://schemas.microsoft.com/office/powerpoint/2013/main/command">
      <pc:docMk/>
      <pc:sldMk cId="1790699607" sldId="1656"/>
    </pc:sldMkLst>
    <p188:replyLst>
      <p188:reply id="{ED5B1E49-C2C6-4E8A-AD2E-596D4F46739F}" authorId="{3FC63045-C0BC-4968-36A2-2A82723D265F}" created="2024-03-07T16:45:38.365">
        <p188:txBody>
          <a:bodyPr/>
          <a:lstStyle/>
          <a:p>
            <a:r>
              <a:rPr lang="en-US"/>
              <a:t>Thoughts on this slide?</a:t>
            </a:r>
          </a:p>
        </p188:txBody>
      </p188:reply>
    </p188:replyLst>
    <p188:txBody>
      <a:bodyPr/>
      <a:lstStyle/>
      <a:p>
        <a:r>
          <a:rPr lang="en-US"/>
          <a:t>Will change this slide to detail Home Care: Personal Care Services</a:t>
        </a:r>
      </a:p>
    </p188:txBody>
  </p188:cm>
</p188:cmLst>
</file>

<file path=ppt/comments/modernComment_679_6C95CFE6.xml><?xml version="1.0" encoding="utf-8"?>
<p188:cmLst xmlns:a="http://schemas.openxmlformats.org/drawingml/2006/main" xmlns:r="http://schemas.openxmlformats.org/officeDocument/2006/relationships" xmlns:p188="http://schemas.microsoft.com/office/powerpoint/2018/8/main">
  <p188:cm id="{3CE38E27-8859-46C1-9A92-BE635326CCBC}" authorId="{3FC63045-C0BC-4968-36A2-2A82723D265F}" created="2024-03-06T22:33:33.230">
    <pc:sldMkLst xmlns:pc="http://schemas.microsoft.com/office/powerpoint/2013/main/command">
      <pc:docMk/>
      <pc:sldMk cId="1821757414" sldId="1657"/>
    </pc:sldMkLst>
    <p188:replyLst>
      <p188:reply id="{98BA8E57-D608-46CA-8E54-3FE2153F9933}" authorId="{3FC63045-C0BC-4968-36A2-2A82723D265F}" created="2024-03-08T23:41:49.114">
        <p188:txBody>
          <a:bodyPr/>
          <a:lstStyle/>
          <a:p>
            <a:r>
              <a:rPr lang="en-US"/>
              <a:t>Kelly provided her internal slides, and I have reviewed against my slide.</a:t>
            </a:r>
          </a:p>
        </p188:txBody>
      </p188:reply>
    </p188:replyLst>
    <p188:txBody>
      <a:bodyPr/>
      <a:lstStyle/>
      <a:p>
        <a:r>
          <a:rPr lang="en-US"/>
          <a:t>Kelly has a form that requires completion for certain items.  Have Kelly review for confirmation.</a:t>
        </a:r>
      </a:p>
    </p188:txBody>
  </p188:cm>
</p188:cmLst>
</file>

<file path=ppt/comments/modernComment_67B_990E24A5.xml><?xml version="1.0" encoding="utf-8"?>
<p188:cmLst xmlns:a="http://schemas.openxmlformats.org/drawingml/2006/main" xmlns:r="http://schemas.openxmlformats.org/officeDocument/2006/relationships" xmlns:p188="http://schemas.microsoft.com/office/powerpoint/2018/8/main">
  <p188:cm id="{EB65D4AB-2A9D-495D-9787-350005145C44}" authorId="{3FC63045-C0BC-4968-36A2-2A82723D265F}" created="2024-03-09T00:37:15.566">
    <pc:sldMkLst xmlns:pc="http://schemas.microsoft.com/office/powerpoint/2013/main/command">
      <pc:docMk/>
      <pc:sldMk cId="2567840933" sldId="1659"/>
    </pc:sldMkLst>
    <p188:txBody>
      <a:bodyPr/>
      <a:lstStyle/>
      <a:p>
        <a:r>
          <a:rPr lang="en-US"/>
          <a:t>Need more info on where the providers go to submit ticket and call or fax.</a:t>
        </a:r>
      </a:p>
    </p188:txBody>
  </p188:cm>
</p188:cmLst>
</file>

<file path=ppt/comments/modernComment_682_8D76AF68.xml><?xml version="1.0" encoding="utf-8"?>
<p188:cmLst xmlns:a="http://schemas.openxmlformats.org/drawingml/2006/main" xmlns:r="http://schemas.openxmlformats.org/officeDocument/2006/relationships" xmlns:p188="http://schemas.microsoft.com/office/powerpoint/2018/8/main">
  <p188:cm id="{D23A8A5B-C8EC-4475-8828-F370B83B5471}" authorId="{3FC63045-C0BC-4968-36A2-2A82723D265F}" created="2024-03-06T22:17:46.265">
    <pc:sldMkLst xmlns:pc="http://schemas.microsoft.com/office/powerpoint/2013/main/command">
      <pc:docMk/>
      <pc:sldMk cId="2373365608" sldId="1629"/>
    </pc:sldMkLst>
    <p188:replyLst>
      <p188:reply id="{A7A424DE-C532-4259-8B06-9376E9E33F1A}" authorId="{3FC63045-C0BC-4968-36A2-2A82723D265F}" created="2024-03-08T23:44:49.194">
        <p188:txBody>
          <a:bodyPr/>
          <a:lstStyle/>
          <a:p>
            <a:r>
              <a:rPr lang="en-US"/>
              <a:t>Anna confirmed.</a:t>
            </a:r>
          </a:p>
        </p188:txBody>
      </p188:reply>
    </p188:replyLst>
    <p188:txBody>
      <a:bodyPr/>
      <a:lstStyle/>
      <a:p>
        <a:r>
          <a:rPr lang="en-US"/>
          <a:t>Confirm with Anna Kominski, director of GA.</a:t>
        </a:r>
      </a:p>
    </p188:txBody>
  </p188:cm>
  <p188:cm id="{97AAA2B8-FE0F-4387-98FB-3B79CD8C96AA}" authorId="{4FA94C32-0733-D9B7-55AB-708DE14421AC}" created="2024-03-07T21:29:59.111">
    <ac:txMkLst xmlns:ac="http://schemas.microsoft.com/office/drawing/2013/main/command">
      <pc:docMk xmlns:pc="http://schemas.microsoft.com/office/powerpoint/2013/main/command"/>
      <pc:sldMk xmlns:pc="http://schemas.microsoft.com/office/powerpoint/2013/main/command" cId="2373365608" sldId="1666"/>
      <ac:graphicFrameMk id="3" creationId="{1FB44DF6-6D74-51C4-D5B3-5B39FB99972C}"/>
      <ac:tblMk/>
      <ac:tcMk rowId="3064228252" colId="1271845275"/>
      <ac:txMk cp="153" len="6">
        <ac:context len="1094" hash="2522168722"/>
      </ac:txMk>
    </ac:txMkLst>
    <p188:pos x="7063717" y="603184"/>
    <p188:txBody>
      <a:bodyPr/>
      <a:lstStyle/>
      <a:p>
        <a:r>
          <a:rPr lang="en-US"/>
          <a:t>This was changed to appeals. Reconsiderations mean two different things under Medicare and Medicaid.</a:t>
        </a:r>
      </a:p>
    </p188:txBody>
  </p188:cm>
</p188:cmLst>
</file>

<file path=ppt/comments/modernComment_683_9D4AD569.xml><?xml version="1.0" encoding="utf-8"?>
<p188:cmLst xmlns:a="http://schemas.openxmlformats.org/drawingml/2006/main" xmlns:r="http://schemas.openxmlformats.org/officeDocument/2006/relationships" xmlns:p188="http://schemas.microsoft.com/office/powerpoint/2018/8/main">
  <p188:cm id="{CB8AF3A7-ACE0-4E63-A6D7-6AAA6B0266F3}" authorId="{3FC63045-C0BC-4968-36A2-2A82723D265F}" created="2024-03-08T23:44:57.573">
    <pc:sldMkLst xmlns:pc="http://schemas.microsoft.com/office/powerpoint/2013/main/command">
      <pc:docMk/>
      <pc:sldMk cId="2638927209" sldId="1667"/>
    </pc:sldMkLst>
    <p188:txBody>
      <a:bodyPr/>
      <a:lstStyle/>
      <a:p>
        <a:r>
          <a:rPr lang="en-US"/>
          <a:t>Anna confirmed.</a:t>
        </a:r>
      </a:p>
    </p188:txBody>
  </p188:cm>
</p188:cmLst>
</file>

<file path=ppt/comments/modernComment_684_3D3B4334.xml><?xml version="1.0" encoding="utf-8"?>
<p188:cmLst xmlns:a="http://schemas.openxmlformats.org/drawingml/2006/main" xmlns:r="http://schemas.openxmlformats.org/officeDocument/2006/relationships" xmlns:p188="http://schemas.microsoft.com/office/powerpoint/2018/8/main">
  <p188:cm id="{0C19FEA3-58D5-4579-AEEA-3738969651B1}" authorId="{3FC63045-C0BC-4968-36A2-2A82723D265F}" created="2024-03-08T23:35:42.597">
    <pc:sldMkLst xmlns:pc="http://schemas.microsoft.com/office/powerpoint/2013/main/command">
      <pc:docMk/>
      <pc:sldMk cId="1027294004" sldId="1668"/>
    </pc:sldMkLst>
    <p188:txBody>
      <a:bodyPr/>
      <a:lstStyle/>
      <a:p>
        <a:r>
          <a:rPr lang="en-US"/>
          <a:t>Suki confirmed.</a:t>
        </a:r>
      </a:p>
    </p188:txBody>
  </p188:cm>
  <p188:cm id="{3B0D832E-625E-4DDC-8C1E-68D4824A0061}" authorId="{F8F8C43C-8CD3-91B7-B9F9-8653F41D0EFE}" created="2024-04-10T14:56:44.751">
    <ac:txMkLst xmlns:ac="http://schemas.microsoft.com/office/drawing/2013/main/command">
      <pc:docMk xmlns:pc="http://schemas.microsoft.com/office/powerpoint/2013/main/command"/>
      <pc:sldMk xmlns:pc="http://schemas.microsoft.com/office/powerpoint/2013/main/command" cId="1027294004" sldId="1668"/>
      <ac:graphicFrameMk id="5" creationId="{B4CD85CA-B475-0A2B-A3CB-1B0F2B17956F}"/>
      <ac:tblMk/>
      <ac:tcMk rowId="2063104961" colId="3906430864"/>
      <ac:txMk cp="40" len="12">
        <ac:context len="502" hash="2829819357"/>
      </ac:txMk>
    </ac:txMkLst>
    <p188:pos x="6216869" y="240179"/>
    <p188:txBody>
      <a:bodyPr/>
      <a:lstStyle/>
      <a:p>
        <a:r>
          <a:rPr lang="en-US"/>
          <a:t>Don't see the form here</a:t>
        </a:r>
      </a:p>
    </p188:txBody>
  </p188:cm>
</p188:cmLst>
</file>

<file path=ppt/comments/modernComment_68D_78767182.xml><?xml version="1.0" encoding="utf-8"?>
<p188:cmLst xmlns:a="http://schemas.openxmlformats.org/drawingml/2006/main" xmlns:r="http://schemas.openxmlformats.org/officeDocument/2006/relationships" xmlns:p188="http://schemas.microsoft.com/office/powerpoint/2018/8/main">
  <p188:cm id="{F95E3B83-9ED4-4E38-9A98-EF4C2F7E914D}" authorId="{3FC63045-C0BC-4968-36A2-2A82723D265F}" created="2024-03-06T22:33:33.230">
    <pc:sldMkLst xmlns:pc="http://schemas.microsoft.com/office/powerpoint/2013/main/command">
      <pc:docMk/>
      <pc:sldMk cId="1821757414" sldId="1657"/>
    </pc:sldMkLst>
    <p188:replyLst>
      <p188:reply id="{98BA8E57-D608-46CA-8E54-3FE2153F9933}" authorId="{3FC63045-C0BC-4968-36A2-2A82723D265F}" created="2024-03-08T23:41:49.114">
        <p188:txBody>
          <a:bodyPr/>
          <a:lstStyle/>
          <a:p>
            <a:r>
              <a:rPr lang="en-US"/>
              <a:t>Kelly provided her internal slides, and I have reviewed against my slide.</a:t>
            </a:r>
          </a:p>
        </p188:txBody>
      </p188:reply>
    </p188:replyLst>
    <p188:txBody>
      <a:bodyPr/>
      <a:lstStyle/>
      <a:p>
        <a:r>
          <a:rPr lang="en-US"/>
          <a:t>Kelly has a form that requires completion for certain items.  Have Kelly review for confirmation.</a:t>
        </a:r>
      </a:p>
    </p188:txBody>
  </p188:cm>
</p188:cmLst>
</file>

<file path=ppt/comments/modernComment_68E_3FBD1F92.xml><?xml version="1.0" encoding="utf-8"?>
<p188:cmLst xmlns:a="http://schemas.openxmlformats.org/drawingml/2006/main" xmlns:r="http://schemas.openxmlformats.org/officeDocument/2006/relationships" xmlns:p188="http://schemas.microsoft.com/office/powerpoint/2018/8/main">
  <p188:cm id="{3613DA2C-B2A2-4189-A862-F691EB20302E}" authorId="{3FC63045-C0BC-4968-36A2-2A82723D265F}" created="2024-03-06T19:22:11.389">
    <pc:sldMkLst xmlns:pc="http://schemas.microsoft.com/office/powerpoint/2013/main/command">
      <pc:docMk/>
      <pc:sldMk cId="1790699607" sldId="1656"/>
    </pc:sldMkLst>
    <p188:replyLst>
      <p188:reply id="{ED5B1E49-C2C6-4E8A-AD2E-596D4F46739F}" authorId="{3FC63045-C0BC-4968-36A2-2A82723D265F}" created="2024-03-07T16:45:38.365">
        <p188:txBody>
          <a:bodyPr/>
          <a:lstStyle/>
          <a:p>
            <a:r>
              <a:rPr lang="en-US"/>
              <a:t>Thoughts on this slide?</a:t>
            </a:r>
          </a:p>
        </p188:txBody>
      </p188:reply>
    </p188:replyLst>
    <p188:txBody>
      <a:bodyPr/>
      <a:lstStyle/>
      <a:p>
        <a:r>
          <a:rPr lang="en-US"/>
          <a:t>Will change this slide to detail Home Care: Personal Care Services</a:t>
        </a:r>
      </a:p>
    </p188:txBody>
  </p188:cm>
</p188:cmLst>
</file>

<file path=ppt/comments/modernComment_68F_FB1E6B40.xml><?xml version="1.0" encoding="utf-8"?>
<p188:cmLst xmlns:a="http://schemas.openxmlformats.org/drawingml/2006/main" xmlns:r="http://schemas.openxmlformats.org/officeDocument/2006/relationships" xmlns:p188="http://schemas.microsoft.com/office/powerpoint/2018/8/main">
  <p188:cm id="{C1FA824C-FF30-4880-BE7A-74D7F2DBCC65}" authorId="{3FC63045-C0BC-4968-36A2-2A82723D265F}" created="2024-03-06T22:38:32.509">
    <ac:deMkLst xmlns:ac="http://schemas.microsoft.com/office/drawing/2013/main/command">
      <pc:docMk xmlns:pc="http://schemas.microsoft.com/office/powerpoint/2013/main/command"/>
      <pc:sldMk xmlns:pc="http://schemas.microsoft.com/office/powerpoint/2013/main/command" cId="4213074752" sldId="1679"/>
      <ac:graphicFrameMk id="3" creationId="{1FB44DF6-6D74-51C4-D5B3-5B39FB99972C}"/>
    </ac:deMkLst>
    <p188:replyLst>
      <p188:reply id="{2A6C7242-6A79-40EF-A3B1-2B1465DD1649}" authorId="{3FC63045-C0BC-4968-36A2-2A82723D265F}" created="2024-03-07T16:45:14.048">
        <p188:txBody>
          <a:bodyPr/>
          <a:lstStyle/>
          <a:p>
            <a:r>
              <a:rPr lang="en-US"/>
              <a:t>How do we name slide 28 and 29?</a:t>
            </a:r>
          </a:p>
        </p188:txBody>
      </p188:reply>
    </p188:replyLst>
    <p188:txBody>
      <a:bodyPr/>
      <a:lstStyle/>
      <a:p>
        <a:r>
          <a:rPr lang="en-US"/>
          <a:t>Combine NH and SNF.</a:t>
        </a:r>
      </a:p>
    </p188:txBody>
  </p188:cm>
</p188:cmLst>
</file>

<file path=ppt/comments/modernComment_690_6A90E94F.xml><?xml version="1.0" encoding="utf-8"?>
<p188:cmLst xmlns:a="http://schemas.openxmlformats.org/drawingml/2006/main" xmlns:r="http://schemas.openxmlformats.org/officeDocument/2006/relationships" xmlns:p188="http://schemas.microsoft.com/office/powerpoint/2018/8/main">
  <p188:cm id="{DC312EBE-43AD-4D38-B121-85AFFBDC8FBE}" authorId="{3FC63045-C0BC-4968-36A2-2A82723D265F}" created="2024-03-06T22:38:32.509">
    <ac:deMkLst xmlns:ac="http://schemas.microsoft.com/office/drawing/2013/main/command">
      <pc:docMk xmlns:pc="http://schemas.microsoft.com/office/powerpoint/2013/main/command"/>
      <pc:sldMk xmlns:pc="http://schemas.microsoft.com/office/powerpoint/2013/main/command" cId="1787881807" sldId="1680"/>
      <ac:graphicFrameMk id="3" creationId="{1FB44DF6-6D74-51C4-D5B3-5B39FB99972C}"/>
    </ac:deMkLst>
    <p188:replyLst>
      <p188:reply id="{2A6C7242-6A79-40EF-A3B1-2B1465DD1649}" authorId="{3FC63045-C0BC-4968-36A2-2A82723D265F}" created="2024-03-07T16:45:14.048">
        <p188:txBody>
          <a:bodyPr/>
          <a:lstStyle/>
          <a:p>
            <a:r>
              <a:rPr lang="en-US"/>
              <a:t>How do we name slide 28 and 29?</a:t>
            </a:r>
          </a:p>
        </p188:txBody>
      </p188:reply>
    </p188:replyLst>
    <p188:txBody>
      <a:bodyPr/>
      <a:lstStyle/>
      <a:p>
        <a:r>
          <a:rPr lang="en-US"/>
          <a:t>Combine NH and SNF.</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BF7A5C6-490D-4331-A5C8-0D7222A9A201}" type="datetimeFigureOut">
              <a:rPr lang="en-US" smtClean="0"/>
              <a:t>4/2/2024</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861E56-E6E7-472B-A11F-791BC9942F07}" type="slidenum">
              <a:rPr lang="en-US" smtClean="0"/>
              <a:t>‹#›</a:t>
            </a:fld>
            <a:endParaRPr lang="en-US" dirty="0"/>
          </a:p>
        </p:txBody>
      </p:sp>
    </p:spTree>
    <p:extLst>
      <p:ext uri="{BB962C8B-B14F-4D97-AF65-F5344CB8AC3E}">
        <p14:creationId xmlns:p14="http://schemas.microsoft.com/office/powerpoint/2010/main" val="344946820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90000"/>
              </a:lnSpc>
            </a:pPr>
            <a:endParaRPr lang="en-US" altLang="en-US" dirty="0"/>
          </a:p>
          <a:p>
            <a:pPr algn="l"/>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1510594-31F9-4E10-9AB8-98090C0062C1}"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98398300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Arial" panose="020B0604020202020204" pitchFamily="34" charset="0"/>
              <a:buNone/>
              <a:tabLst>
                <a:tab pos="457200" algn="l"/>
              </a:tabLst>
            </a:pPr>
            <a:r>
              <a:rPr lang="en-US" sz="1200" b="1" kern="100" dirty="0">
                <a:effectLst/>
                <a:latin typeface="Arial" panose="020B0604020202020204" pitchFamily="34" charset="0"/>
                <a:ea typeface="Arial" panose="020B0604020202020204" pitchFamily="34" charset="0"/>
                <a:cs typeface="Arial" panose="020B0604020202020204" pitchFamily="34" charset="0"/>
              </a:rPr>
              <a:t>This slide is NOT pre-programmed into this PowerPoint file. Programmed slide special features do not apply.</a:t>
            </a:r>
          </a:p>
          <a:p>
            <a:pPr marL="0" lvl="0" indent="0">
              <a:lnSpc>
                <a:spcPct val="107000"/>
              </a:lnSpc>
              <a:spcAft>
                <a:spcPts val="800"/>
              </a:spcAft>
              <a:buFont typeface="Arial" panose="020B0604020202020204" pitchFamily="34" charset="0"/>
              <a:buNone/>
              <a:tabLst>
                <a:tab pos="457200" algn="l"/>
              </a:tabLst>
            </a:pPr>
            <a:endParaRPr lang="en-US" sz="1200" kern="100" dirty="0">
              <a:effectLst/>
              <a:latin typeface="Arial" panose="020B0604020202020204" pitchFamily="34" charset="0"/>
              <a:ea typeface="Arial" panose="020B06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tabLst>
                <a:tab pos="457200" algn="l"/>
              </a:tabLst>
            </a:pPr>
            <a:r>
              <a:rPr lang="en-US" sz="1200" kern="100" dirty="0">
                <a:effectLst/>
                <a:latin typeface="Arial" panose="020B0604020202020204" pitchFamily="34" charset="0"/>
                <a:ea typeface="Arial" panose="020B0604020202020204" pitchFamily="34" charset="0"/>
                <a:cs typeface="Arial" panose="020B0604020202020204" pitchFamily="34" charset="0"/>
              </a:rPr>
              <a:t>Most elements on this slide are editable, moveable and can be deleted.</a:t>
            </a:r>
          </a:p>
          <a:p>
            <a:pPr marL="285750" lvl="0" indent="-285750">
              <a:lnSpc>
                <a:spcPct val="107000"/>
              </a:lnSpc>
              <a:spcAft>
                <a:spcPts val="800"/>
              </a:spcAft>
              <a:buFont typeface="Arial" panose="020B0604020202020204" pitchFamily="34" charset="0"/>
              <a:buChar char="•"/>
              <a:tabLst>
                <a:tab pos="457200" algn="l"/>
              </a:tabLst>
            </a:pPr>
            <a:r>
              <a:rPr lang="en-US" sz="1200" kern="100" dirty="0">
                <a:effectLst/>
                <a:latin typeface="Arial" panose="020B0604020202020204" pitchFamily="34" charset="0"/>
                <a:ea typeface="Arial" panose="020B0604020202020204" pitchFamily="34" charset="0"/>
                <a:cs typeface="Arial" panose="020B0604020202020204" pitchFamily="34" charset="0"/>
              </a:rPr>
              <a:t>Please adhere to brand guidelines and instructions to ensure consistency.</a:t>
            </a:r>
          </a:p>
          <a:p>
            <a:pPr>
              <a:lnSpc>
                <a:spcPct val="107000"/>
              </a:lnSpc>
              <a:spcAft>
                <a:spcPts val="800"/>
              </a:spcAft>
            </a:pPr>
            <a:endParaRPr lang="en-US" sz="1200" kern="100" dirty="0">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US" sz="1200" b="1" kern="100" dirty="0">
                <a:effectLst/>
                <a:latin typeface="Arial" panose="020B0604020202020204" pitchFamily="34" charset="0"/>
                <a:ea typeface="Arial" panose="020B0604020202020204" pitchFamily="34" charset="0"/>
                <a:cs typeface="Arial" panose="020B0604020202020204" pitchFamily="34" charset="0"/>
              </a:rPr>
              <a:t>To copy the NY map onto other slides: </a:t>
            </a:r>
            <a:r>
              <a:rPr lang="en-US" sz="1200" b="0" kern="100" dirty="0">
                <a:effectLst/>
                <a:latin typeface="Arial" panose="020B0604020202020204" pitchFamily="34" charset="0"/>
                <a:ea typeface="Arial" panose="020B0604020202020204" pitchFamily="34" charset="0"/>
                <a:cs typeface="Arial" panose="020B0604020202020204" pitchFamily="34" charset="0"/>
              </a:rPr>
              <a:t>Click on the NY map section you require </a:t>
            </a:r>
            <a:r>
              <a:rPr lang="en-US" sz="1200" b="1" kern="100" dirty="0">
                <a:effectLst/>
                <a:latin typeface="Arial" panose="020B0604020202020204" pitchFamily="34" charset="0"/>
                <a:ea typeface="Arial" panose="020B0604020202020204" pitchFamily="34" charset="0"/>
                <a:cs typeface="Arial" panose="020B0604020202020204" pitchFamily="34" charset="0"/>
              </a:rPr>
              <a:t>&gt; </a:t>
            </a:r>
            <a:r>
              <a:rPr lang="en-US" sz="1200" kern="100" dirty="0">
                <a:effectLst/>
                <a:latin typeface="Arial" panose="020B0604020202020204" pitchFamily="34" charset="0"/>
                <a:ea typeface="Arial" panose="020B0604020202020204" pitchFamily="34" charset="0"/>
                <a:cs typeface="Arial" panose="020B0604020202020204" pitchFamily="34" charset="0"/>
              </a:rPr>
              <a:t>‘Copy’ and ‘Paste’ onto correct slide. </a:t>
            </a:r>
          </a:p>
          <a:p>
            <a:pPr marL="171450" indent="-171450">
              <a:lnSpc>
                <a:spcPct val="107000"/>
              </a:lnSpc>
              <a:spcAft>
                <a:spcPts val="800"/>
              </a:spcAft>
              <a:buFont typeface="Arial" panose="020B0604020202020204" pitchFamily="34" charset="0"/>
              <a:buChar char="•"/>
            </a:pPr>
            <a:r>
              <a:rPr lang="en-US" sz="1200" kern="100" dirty="0">
                <a:effectLst/>
                <a:latin typeface="Arial" panose="020B0604020202020204" pitchFamily="34" charset="0"/>
                <a:ea typeface="Arial" panose="020B0604020202020204" pitchFamily="34" charset="0"/>
                <a:cs typeface="Arial" panose="020B0604020202020204" pitchFamily="34" charset="0"/>
              </a:rPr>
              <a:t>Can double click into grouping to select a specific region to recolor.</a:t>
            </a:r>
          </a:p>
          <a:p>
            <a:pPr>
              <a:lnSpc>
                <a:spcPct val="107000"/>
              </a:lnSpc>
              <a:spcAft>
                <a:spcPts val="800"/>
              </a:spcAft>
            </a:pPr>
            <a:endParaRPr lang="en-GB" sz="1200" kern="100" dirty="0">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US" sz="1200" b="1" kern="100" dirty="0">
                <a:effectLst/>
                <a:latin typeface="Arial" panose="020B0604020202020204" pitchFamily="34" charset="0"/>
                <a:ea typeface="Arial" panose="020B0604020202020204" pitchFamily="34" charset="0"/>
                <a:cs typeface="Arial" panose="020B0604020202020204" pitchFamily="34" charset="0"/>
              </a:rPr>
              <a:t>To add a footer: </a:t>
            </a:r>
            <a:r>
              <a:rPr lang="en-US" sz="1200" kern="100" dirty="0">
                <a:effectLst/>
                <a:latin typeface="Arial" panose="020B0604020202020204" pitchFamily="34" charset="0"/>
                <a:ea typeface="Arial" panose="020B0604020202020204" pitchFamily="34" charset="0"/>
                <a:cs typeface="Arial" panose="020B0604020202020204" pitchFamily="34" charset="0"/>
              </a:rPr>
              <a:t>Click in the footer placeholder and start typing. Please make sure your footer text remains within this text box for consistency. </a:t>
            </a:r>
            <a:endParaRPr lang="en-GB" sz="1200" kern="1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200" b="1" kern="100" dirty="0">
                <a:effectLst/>
                <a:latin typeface="Arial" panose="020B0604020202020204" pitchFamily="34" charset="0"/>
                <a:ea typeface="Arial" panose="020B0604020202020204" pitchFamily="34" charset="0"/>
                <a:cs typeface="Arial" panose="020B0604020202020204" pitchFamily="34" charset="0"/>
              </a:rPr>
              <a:t>If deleted or missing:</a:t>
            </a:r>
            <a:r>
              <a:rPr lang="en-US" sz="1200" kern="100" dirty="0">
                <a:effectLst/>
                <a:latin typeface="Arial" panose="020B0604020202020204" pitchFamily="34" charset="0"/>
                <a:ea typeface="Arial" panose="020B0604020202020204" pitchFamily="34" charset="0"/>
                <a:cs typeface="Arial" panose="020B0604020202020204" pitchFamily="34" charset="0"/>
              </a:rPr>
              <a:t> right click on thumbnail and ‘reset’ slide to bring text box back.</a:t>
            </a:r>
            <a:endParaRPr lang="en-GB" sz="1200" kern="100" dirty="0">
              <a:effectLst/>
              <a:latin typeface="Arial" panose="020B0604020202020204" pitchFamily="34" charset="0"/>
              <a:ea typeface="Arial" panose="020B0604020202020204" pitchFamily="34" charset="0"/>
              <a:cs typeface="Arial" panose="020B0604020202020204" pitchFamily="34" charset="0"/>
            </a:endParaRPr>
          </a:p>
          <a:p>
            <a:endParaRPr lang="en-US" dirty="0"/>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200" b="1" kern="100" dirty="0">
                <a:effectLst/>
                <a:latin typeface="Arial" panose="020B0604020202020204" pitchFamily="34" charset="0"/>
                <a:ea typeface="Arial" panose="020B0604020202020204" pitchFamily="34" charset="0"/>
                <a:cs typeface="Arial" panose="020B0604020202020204" pitchFamily="34" charset="0"/>
              </a:rPr>
              <a:t>This slide CANNOT be reset to its original slide format after editing, as with programmed slides. </a:t>
            </a:r>
            <a:br>
              <a:rPr lang="en-US" sz="1200" b="1" kern="100" dirty="0">
                <a:effectLst/>
                <a:latin typeface="Arial" panose="020B0604020202020204" pitchFamily="34" charset="0"/>
                <a:ea typeface="Arial" panose="020B0604020202020204" pitchFamily="34" charset="0"/>
                <a:cs typeface="Arial" panose="020B0604020202020204" pitchFamily="34" charset="0"/>
              </a:rPr>
            </a:br>
            <a:r>
              <a:rPr lang="en-US" sz="1200" b="1" kern="100" dirty="0">
                <a:effectLst/>
                <a:latin typeface="Arial" panose="020B0604020202020204" pitchFamily="34" charset="0"/>
                <a:ea typeface="Arial" panose="020B0604020202020204" pitchFamily="34" charset="0"/>
                <a:cs typeface="Arial" panose="020B0604020202020204" pitchFamily="34" charset="0"/>
              </a:rPr>
              <a:t>To return back to the original formatting:</a:t>
            </a:r>
            <a:r>
              <a:rPr lang="en-US" sz="1200" kern="100" dirty="0">
                <a:effectLst/>
                <a:latin typeface="Arial" panose="020B0604020202020204" pitchFamily="34" charset="0"/>
                <a:ea typeface="Arial" panose="020B0604020202020204" pitchFamily="34" charset="0"/>
                <a:cs typeface="Arial" panose="020B0604020202020204" pitchFamily="34" charset="0"/>
              </a:rPr>
              <a:t> Select the original slide from the file download &gt; ‘Copy’ the slide &gt; ‘Paste’ &gt; ‘Use destination theme’.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2B38D-6DC7-472E-A2CD-13999FF3BB74}" type="slidenum">
              <a:rPr kumimoji="0" lang="en-US" sz="1200" b="0" i="0" u="none" strike="noStrike" kern="1200" cap="none" spc="0" normalizeH="0" baseline="0" noProof="0" smtClean="0">
                <a:ln>
                  <a:noFill/>
                </a:ln>
                <a:solidFill>
                  <a:prstClr val="black"/>
                </a:solidFill>
                <a:effectLst/>
                <a:uLnTx/>
                <a:uFillTx/>
                <a:latin typeface="Arial"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en-US" sz="1200" b="0" i="0" u="none" strike="noStrike" kern="1200" cap="none" spc="0" normalizeH="0" baseline="0" noProof="0" dirty="0">
              <a:ln>
                <a:noFill/>
              </a:ln>
              <a:solidFill>
                <a:prstClr val="black"/>
              </a:solidFill>
              <a:effectLst/>
              <a:uLnTx/>
              <a:uFillTx/>
              <a:latin typeface="Arial" panose="020F0502020204030204"/>
              <a:ea typeface="+mn-ea"/>
              <a:cs typeface="+mn-cs"/>
            </a:endParaRPr>
          </a:p>
        </p:txBody>
      </p:sp>
    </p:spTree>
    <p:extLst>
      <p:ext uri="{BB962C8B-B14F-4D97-AF65-F5344CB8AC3E}">
        <p14:creationId xmlns:p14="http://schemas.microsoft.com/office/powerpoint/2010/main" val="970001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Aft>
                <a:spcPts val="600"/>
              </a:spcAft>
              <a:buClr>
                <a:srgbClr val="00B6DE"/>
              </a:buClr>
            </a:pPr>
            <a:r>
              <a:rPr lang="en-US" altLang="en-US" dirty="0"/>
              <a:t>Portal Link:</a:t>
            </a:r>
          </a:p>
          <a:p>
            <a:pPr>
              <a:spcAft>
                <a:spcPts val="600"/>
              </a:spcAft>
              <a:buClr>
                <a:srgbClr val="00B6DE"/>
              </a:buClr>
            </a:pPr>
            <a:endParaRPr lang="en-US" altLang="en-US" dirty="0"/>
          </a:p>
          <a:p>
            <a:pPr>
              <a:spcAft>
                <a:spcPts val="600"/>
              </a:spcAft>
              <a:buClr>
                <a:srgbClr val="00B6DE"/>
              </a:buClr>
            </a:pPr>
            <a:endParaRPr lang="en-US" altLang="en-US" dirty="0"/>
          </a:p>
          <a:p>
            <a:pPr>
              <a:spcAft>
                <a:spcPts val="600"/>
              </a:spcAft>
              <a:buClr>
                <a:srgbClr val="00B6DE"/>
              </a:buClr>
            </a:pPr>
            <a:r>
              <a:rPr lang="en-US" altLang="en-US" dirty="0"/>
              <a:t>www.vnsny.org/for-healthcare-professionals/physician-web-portal/hchb-provider-link/</a:t>
            </a:r>
          </a:p>
          <a:p>
            <a:pPr>
              <a:spcAft>
                <a:spcPts val="600"/>
              </a:spcAft>
              <a:buClr>
                <a:srgbClr val="00B6DE"/>
              </a:buClr>
            </a:pPr>
            <a:endParaRPr lang="en-US" altLang="en-US" dirty="0"/>
          </a:p>
          <a:p>
            <a:endParaRPr lang="en-GB" dirty="0"/>
          </a:p>
        </p:txBody>
      </p:sp>
      <p:sp>
        <p:nvSpPr>
          <p:cNvPr id="4" name="Slide Number Placeholder 3"/>
          <p:cNvSpPr>
            <a:spLocks noGrp="1"/>
          </p:cNvSpPr>
          <p:nvPr>
            <p:ph type="sldNum" sz="quarter" idx="5"/>
          </p:nvPr>
        </p:nvSpPr>
        <p:spPr/>
        <p:txBody>
          <a:bodyPr/>
          <a:lstStyle/>
          <a:p>
            <a:fld id="{E1510594-31F9-4E10-9AB8-98090C0062C1}" type="slidenum">
              <a:rPr lang="en-US" smtClean="0"/>
              <a:pPr/>
              <a:t>10</a:t>
            </a:fld>
            <a:endParaRPr lang="en-US" dirty="0"/>
          </a:p>
        </p:txBody>
      </p:sp>
    </p:spTree>
    <p:extLst>
      <p:ext uri="{BB962C8B-B14F-4D97-AF65-F5344CB8AC3E}">
        <p14:creationId xmlns:p14="http://schemas.microsoft.com/office/powerpoint/2010/main" val="22525086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Arial" panose="020B0604020202020204" pitchFamily="34" charset="0"/>
              <a:buNone/>
              <a:tabLst>
                <a:tab pos="457200" algn="l"/>
              </a:tabLst>
            </a:pPr>
            <a:r>
              <a:rPr lang="en-US" sz="1200" b="1" kern="100" dirty="0">
                <a:effectLst/>
                <a:latin typeface="Arial" panose="020B0604020202020204" pitchFamily="34" charset="0"/>
                <a:ea typeface="Arial" panose="020B0604020202020204" pitchFamily="34" charset="0"/>
                <a:cs typeface="Arial" panose="020B0604020202020204" pitchFamily="34" charset="0"/>
              </a:rPr>
              <a:t>This slide is NOT pre-programmed into this PowerPoint file. Programmed slide special features do not apply.</a:t>
            </a:r>
          </a:p>
          <a:p>
            <a:pPr marL="0" lvl="0" indent="0">
              <a:lnSpc>
                <a:spcPct val="107000"/>
              </a:lnSpc>
              <a:spcAft>
                <a:spcPts val="800"/>
              </a:spcAft>
              <a:buFont typeface="Arial" panose="020B0604020202020204" pitchFamily="34" charset="0"/>
              <a:buNone/>
              <a:tabLst>
                <a:tab pos="457200" algn="l"/>
              </a:tabLst>
            </a:pPr>
            <a:endParaRPr lang="en-US" sz="1200" kern="100" dirty="0">
              <a:effectLst/>
              <a:latin typeface="Arial" panose="020B0604020202020204" pitchFamily="34" charset="0"/>
              <a:ea typeface="Arial" panose="020B06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tabLst>
                <a:tab pos="457200" algn="l"/>
              </a:tabLst>
            </a:pPr>
            <a:r>
              <a:rPr lang="en-US" sz="1200" kern="100" dirty="0">
                <a:effectLst/>
                <a:latin typeface="Arial" panose="020B0604020202020204" pitchFamily="34" charset="0"/>
                <a:ea typeface="Arial" panose="020B0604020202020204" pitchFamily="34" charset="0"/>
                <a:cs typeface="Arial" panose="020B0604020202020204" pitchFamily="34" charset="0"/>
              </a:rPr>
              <a:t>Most elements on this slide are editable, moveable and can be deleted.</a:t>
            </a:r>
          </a:p>
          <a:p>
            <a:pPr marL="285750" lvl="0" indent="-285750">
              <a:lnSpc>
                <a:spcPct val="107000"/>
              </a:lnSpc>
              <a:spcAft>
                <a:spcPts val="800"/>
              </a:spcAft>
              <a:buFont typeface="Arial" panose="020B0604020202020204" pitchFamily="34" charset="0"/>
              <a:buChar char="•"/>
              <a:tabLst>
                <a:tab pos="457200" algn="l"/>
              </a:tabLst>
            </a:pPr>
            <a:r>
              <a:rPr lang="en-US" sz="1200" kern="100" dirty="0">
                <a:effectLst/>
                <a:latin typeface="Arial" panose="020B0604020202020204" pitchFamily="34" charset="0"/>
                <a:ea typeface="Arial" panose="020B0604020202020204" pitchFamily="34" charset="0"/>
                <a:cs typeface="Arial" panose="020B0604020202020204" pitchFamily="34" charset="0"/>
              </a:rPr>
              <a:t>Please adhere to brand guidelines and instructions to ensure consistency.</a:t>
            </a:r>
          </a:p>
          <a:p>
            <a:pPr>
              <a:lnSpc>
                <a:spcPct val="107000"/>
              </a:lnSpc>
              <a:spcAft>
                <a:spcPts val="800"/>
              </a:spcAft>
            </a:pPr>
            <a:endParaRPr lang="en-US" sz="1200" kern="100" dirty="0">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US" sz="1200" b="1" kern="100" dirty="0">
                <a:effectLst/>
                <a:latin typeface="Arial" panose="020B0604020202020204" pitchFamily="34" charset="0"/>
                <a:ea typeface="Arial" panose="020B0604020202020204" pitchFamily="34" charset="0"/>
                <a:cs typeface="Arial" panose="020B0604020202020204" pitchFamily="34" charset="0"/>
              </a:rPr>
              <a:t>To copy the NY map onto other slides: </a:t>
            </a:r>
            <a:r>
              <a:rPr lang="en-US" sz="1200" b="0" kern="100" dirty="0">
                <a:effectLst/>
                <a:latin typeface="Arial" panose="020B0604020202020204" pitchFamily="34" charset="0"/>
                <a:ea typeface="Arial" panose="020B0604020202020204" pitchFamily="34" charset="0"/>
                <a:cs typeface="Arial" panose="020B0604020202020204" pitchFamily="34" charset="0"/>
              </a:rPr>
              <a:t>Click on the NY map section you require </a:t>
            </a:r>
            <a:r>
              <a:rPr lang="en-US" sz="1200" b="1" kern="100" dirty="0">
                <a:effectLst/>
                <a:latin typeface="Arial" panose="020B0604020202020204" pitchFamily="34" charset="0"/>
                <a:ea typeface="Arial" panose="020B0604020202020204" pitchFamily="34" charset="0"/>
                <a:cs typeface="Arial" panose="020B0604020202020204" pitchFamily="34" charset="0"/>
              </a:rPr>
              <a:t>&gt; </a:t>
            </a:r>
            <a:r>
              <a:rPr lang="en-US" sz="1200" kern="100" dirty="0">
                <a:effectLst/>
                <a:latin typeface="Arial" panose="020B0604020202020204" pitchFamily="34" charset="0"/>
                <a:ea typeface="Arial" panose="020B0604020202020204" pitchFamily="34" charset="0"/>
                <a:cs typeface="Arial" panose="020B0604020202020204" pitchFamily="34" charset="0"/>
              </a:rPr>
              <a:t>‘Copy’ and ‘Paste’ onto correct slide. </a:t>
            </a:r>
          </a:p>
          <a:p>
            <a:pPr marL="171450" indent="-171450">
              <a:lnSpc>
                <a:spcPct val="107000"/>
              </a:lnSpc>
              <a:spcAft>
                <a:spcPts val="800"/>
              </a:spcAft>
              <a:buFont typeface="Arial" panose="020B0604020202020204" pitchFamily="34" charset="0"/>
              <a:buChar char="•"/>
            </a:pPr>
            <a:r>
              <a:rPr lang="en-US" sz="1200" kern="100" dirty="0">
                <a:effectLst/>
                <a:latin typeface="Arial" panose="020B0604020202020204" pitchFamily="34" charset="0"/>
                <a:ea typeface="Arial" panose="020B0604020202020204" pitchFamily="34" charset="0"/>
                <a:cs typeface="Arial" panose="020B0604020202020204" pitchFamily="34" charset="0"/>
              </a:rPr>
              <a:t>Can double click into grouping to select a specific region to recolor.</a:t>
            </a:r>
          </a:p>
          <a:p>
            <a:pPr>
              <a:lnSpc>
                <a:spcPct val="107000"/>
              </a:lnSpc>
              <a:spcAft>
                <a:spcPts val="800"/>
              </a:spcAft>
            </a:pPr>
            <a:endParaRPr lang="en-GB" sz="1200" kern="100" dirty="0">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US" sz="1200" b="1" kern="100" dirty="0">
                <a:effectLst/>
                <a:latin typeface="Arial" panose="020B0604020202020204" pitchFamily="34" charset="0"/>
                <a:ea typeface="Arial" panose="020B0604020202020204" pitchFamily="34" charset="0"/>
                <a:cs typeface="Arial" panose="020B0604020202020204" pitchFamily="34" charset="0"/>
              </a:rPr>
              <a:t>To add a footer: </a:t>
            </a:r>
            <a:r>
              <a:rPr lang="en-US" sz="1200" kern="100" dirty="0">
                <a:effectLst/>
                <a:latin typeface="Arial" panose="020B0604020202020204" pitchFamily="34" charset="0"/>
                <a:ea typeface="Arial" panose="020B0604020202020204" pitchFamily="34" charset="0"/>
                <a:cs typeface="Arial" panose="020B0604020202020204" pitchFamily="34" charset="0"/>
              </a:rPr>
              <a:t>Click in the footer placeholder and start typing. Please make sure your footer text remains within this text box for consistency. </a:t>
            </a:r>
            <a:endParaRPr lang="en-GB" sz="1200" kern="1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200" b="1" kern="100" dirty="0">
                <a:effectLst/>
                <a:latin typeface="Arial" panose="020B0604020202020204" pitchFamily="34" charset="0"/>
                <a:ea typeface="Arial" panose="020B0604020202020204" pitchFamily="34" charset="0"/>
                <a:cs typeface="Arial" panose="020B0604020202020204" pitchFamily="34" charset="0"/>
              </a:rPr>
              <a:t>If deleted or missing:</a:t>
            </a:r>
            <a:r>
              <a:rPr lang="en-US" sz="1200" kern="100" dirty="0">
                <a:effectLst/>
                <a:latin typeface="Arial" panose="020B0604020202020204" pitchFamily="34" charset="0"/>
                <a:ea typeface="Arial" panose="020B0604020202020204" pitchFamily="34" charset="0"/>
                <a:cs typeface="Arial" panose="020B0604020202020204" pitchFamily="34" charset="0"/>
              </a:rPr>
              <a:t> right click on thumbnail and ‘reset’ slide to bring text box back.</a:t>
            </a:r>
            <a:endParaRPr lang="en-GB" sz="1200" kern="100" dirty="0">
              <a:effectLst/>
              <a:latin typeface="Arial" panose="020B0604020202020204" pitchFamily="34" charset="0"/>
              <a:ea typeface="Arial" panose="020B0604020202020204" pitchFamily="34" charset="0"/>
              <a:cs typeface="Arial" panose="020B0604020202020204" pitchFamily="34" charset="0"/>
            </a:endParaRPr>
          </a:p>
          <a:p>
            <a:endParaRPr lang="en-US" dirty="0"/>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200" b="1" kern="100" dirty="0">
                <a:effectLst/>
                <a:latin typeface="Arial" panose="020B0604020202020204" pitchFamily="34" charset="0"/>
                <a:ea typeface="Arial" panose="020B0604020202020204" pitchFamily="34" charset="0"/>
                <a:cs typeface="Arial" panose="020B0604020202020204" pitchFamily="34" charset="0"/>
              </a:rPr>
              <a:t>This slide CANNOT be reset to its original slide format after editing, as with programmed slides. </a:t>
            </a:r>
            <a:br>
              <a:rPr lang="en-US" sz="1200" b="1" kern="100" dirty="0">
                <a:effectLst/>
                <a:latin typeface="Arial" panose="020B0604020202020204" pitchFamily="34" charset="0"/>
                <a:ea typeface="Arial" panose="020B0604020202020204" pitchFamily="34" charset="0"/>
                <a:cs typeface="Arial" panose="020B0604020202020204" pitchFamily="34" charset="0"/>
              </a:rPr>
            </a:br>
            <a:r>
              <a:rPr lang="en-US" sz="1200" b="1" kern="100" dirty="0">
                <a:effectLst/>
                <a:latin typeface="Arial" panose="020B0604020202020204" pitchFamily="34" charset="0"/>
                <a:ea typeface="Arial" panose="020B0604020202020204" pitchFamily="34" charset="0"/>
                <a:cs typeface="Arial" panose="020B0604020202020204" pitchFamily="34" charset="0"/>
              </a:rPr>
              <a:t>To return back to the original formatting:</a:t>
            </a:r>
            <a:r>
              <a:rPr lang="en-US" sz="1200" kern="100" dirty="0">
                <a:effectLst/>
                <a:latin typeface="Arial" panose="020B0604020202020204" pitchFamily="34" charset="0"/>
                <a:ea typeface="Arial" panose="020B0604020202020204" pitchFamily="34" charset="0"/>
                <a:cs typeface="Arial" panose="020B0604020202020204" pitchFamily="34" charset="0"/>
              </a:rPr>
              <a:t> Select the original slide from the file download &gt; ‘Copy’ the slide &gt; ‘Paste’ &gt; ‘Use destination theme’.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2B38D-6DC7-472E-A2CD-13999FF3BB74}" type="slidenum">
              <a:rPr kumimoji="0" lang="en-US" sz="1200" b="0" i="0" u="none" strike="noStrike" kern="1200" cap="none" spc="0" normalizeH="0" baseline="0" noProof="0" smtClean="0">
                <a:ln>
                  <a:noFill/>
                </a:ln>
                <a:solidFill>
                  <a:prstClr val="black"/>
                </a:solidFill>
                <a:effectLst/>
                <a:uLnTx/>
                <a:uFillTx/>
                <a:latin typeface="Arial"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dirty="0">
              <a:ln>
                <a:noFill/>
              </a:ln>
              <a:solidFill>
                <a:prstClr val="black"/>
              </a:solidFill>
              <a:effectLst/>
              <a:uLnTx/>
              <a:uFillTx/>
              <a:latin typeface="Arial" panose="020F0502020204030204"/>
              <a:ea typeface="+mn-ea"/>
              <a:cs typeface="+mn-cs"/>
            </a:endParaRPr>
          </a:p>
        </p:txBody>
      </p:sp>
    </p:spTree>
    <p:extLst>
      <p:ext uri="{BB962C8B-B14F-4D97-AF65-F5344CB8AC3E}">
        <p14:creationId xmlns:p14="http://schemas.microsoft.com/office/powerpoint/2010/main" val="37203711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spcAft>
                <a:spcPts val="800"/>
              </a:spcAft>
              <a:buFont typeface="Arial" panose="020B0604020202020204" pitchFamily="34" charset="0"/>
              <a:buNone/>
              <a:tabLst>
                <a:tab pos="457200" algn="l"/>
              </a:tabLst>
            </a:pPr>
            <a:r>
              <a:rPr lang="en-US" sz="1200" b="1" kern="100" dirty="0">
                <a:effectLst/>
                <a:latin typeface="Arial" panose="020B0604020202020204" pitchFamily="34" charset="0"/>
                <a:ea typeface="Arial" panose="020B0604020202020204" pitchFamily="34" charset="0"/>
                <a:cs typeface="Arial" panose="020B0604020202020204" pitchFamily="34" charset="0"/>
              </a:rPr>
              <a:t>This slide is NOT pre-programmed into this PowerPoint file. Programmed slide special features do not apply.</a:t>
            </a:r>
          </a:p>
          <a:p>
            <a:pPr marL="0" lvl="0" indent="0">
              <a:lnSpc>
                <a:spcPct val="107000"/>
              </a:lnSpc>
              <a:spcAft>
                <a:spcPts val="800"/>
              </a:spcAft>
              <a:buFont typeface="Arial" panose="020B0604020202020204" pitchFamily="34" charset="0"/>
              <a:buNone/>
              <a:tabLst>
                <a:tab pos="457200" algn="l"/>
              </a:tabLst>
            </a:pPr>
            <a:endParaRPr lang="en-US" sz="1200" kern="100" dirty="0">
              <a:effectLst/>
              <a:latin typeface="Arial" panose="020B0604020202020204" pitchFamily="34" charset="0"/>
              <a:ea typeface="Arial" panose="020B0604020202020204" pitchFamily="34" charset="0"/>
              <a:cs typeface="Arial" panose="020B0604020202020204" pitchFamily="34" charset="0"/>
            </a:endParaRPr>
          </a:p>
          <a:p>
            <a:pPr marL="285750" lvl="0" indent="-285750">
              <a:lnSpc>
                <a:spcPct val="107000"/>
              </a:lnSpc>
              <a:spcAft>
                <a:spcPts val="800"/>
              </a:spcAft>
              <a:buFont typeface="Arial" panose="020B0604020202020204" pitchFamily="34" charset="0"/>
              <a:buChar char="•"/>
              <a:tabLst>
                <a:tab pos="457200" algn="l"/>
              </a:tabLst>
            </a:pPr>
            <a:r>
              <a:rPr lang="en-US" sz="1200" kern="100" dirty="0">
                <a:effectLst/>
                <a:latin typeface="Arial" panose="020B0604020202020204" pitchFamily="34" charset="0"/>
                <a:ea typeface="Arial" panose="020B0604020202020204" pitchFamily="34" charset="0"/>
                <a:cs typeface="Arial" panose="020B0604020202020204" pitchFamily="34" charset="0"/>
              </a:rPr>
              <a:t>Most elements on this slide are editable, moveable and can be deleted.</a:t>
            </a:r>
          </a:p>
          <a:p>
            <a:pPr marL="285750" lvl="0" indent="-285750">
              <a:lnSpc>
                <a:spcPct val="107000"/>
              </a:lnSpc>
              <a:spcAft>
                <a:spcPts val="800"/>
              </a:spcAft>
              <a:buFont typeface="Arial" panose="020B0604020202020204" pitchFamily="34" charset="0"/>
              <a:buChar char="•"/>
              <a:tabLst>
                <a:tab pos="457200" algn="l"/>
              </a:tabLst>
            </a:pPr>
            <a:r>
              <a:rPr lang="en-US" sz="1200" kern="100" dirty="0">
                <a:effectLst/>
                <a:latin typeface="Arial" panose="020B0604020202020204" pitchFamily="34" charset="0"/>
                <a:ea typeface="Arial" panose="020B0604020202020204" pitchFamily="34" charset="0"/>
                <a:cs typeface="Arial" panose="020B0604020202020204" pitchFamily="34" charset="0"/>
              </a:rPr>
              <a:t>Please adhere to brand guidelines and instructions to ensure consistency.</a:t>
            </a:r>
          </a:p>
          <a:p>
            <a:pPr>
              <a:lnSpc>
                <a:spcPct val="107000"/>
              </a:lnSpc>
              <a:spcAft>
                <a:spcPts val="800"/>
              </a:spcAft>
            </a:pPr>
            <a:endParaRPr lang="en-US" sz="1200" kern="100" dirty="0">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US" sz="1200" b="1" kern="100" dirty="0">
                <a:effectLst/>
                <a:latin typeface="Arial" panose="020B0604020202020204" pitchFamily="34" charset="0"/>
                <a:ea typeface="Arial" panose="020B0604020202020204" pitchFamily="34" charset="0"/>
                <a:cs typeface="Arial" panose="020B0604020202020204" pitchFamily="34" charset="0"/>
              </a:rPr>
              <a:t>To copy the NY map onto other slides: </a:t>
            </a:r>
            <a:r>
              <a:rPr lang="en-US" sz="1200" b="0" kern="100" dirty="0">
                <a:effectLst/>
                <a:latin typeface="Arial" panose="020B0604020202020204" pitchFamily="34" charset="0"/>
                <a:ea typeface="Arial" panose="020B0604020202020204" pitchFamily="34" charset="0"/>
                <a:cs typeface="Arial" panose="020B0604020202020204" pitchFamily="34" charset="0"/>
              </a:rPr>
              <a:t>Click on the NY map section you require </a:t>
            </a:r>
            <a:r>
              <a:rPr lang="en-US" sz="1200" b="1" kern="100" dirty="0">
                <a:effectLst/>
                <a:latin typeface="Arial" panose="020B0604020202020204" pitchFamily="34" charset="0"/>
                <a:ea typeface="Arial" panose="020B0604020202020204" pitchFamily="34" charset="0"/>
                <a:cs typeface="Arial" panose="020B0604020202020204" pitchFamily="34" charset="0"/>
              </a:rPr>
              <a:t>&gt; </a:t>
            </a:r>
            <a:r>
              <a:rPr lang="en-US" sz="1200" kern="100" dirty="0">
                <a:effectLst/>
                <a:latin typeface="Arial" panose="020B0604020202020204" pitchFamily="34" charset="0"/>
                <a:ea typeface="Arial" panose="020B0604020202020204" pitchFamily="34" charset="0"/>
                <a:cs typeface="Arial" panose="020B0604020202020204" pitchFamily="34" charset="0"/>
              </a:rPr>
              <a:t>‘Copy’ and ‘Paste’ onto correct slide. </a:t>
            </a:r>
          </a:p>
          <a:p>
            <a:pPr marL="171450" indent="-171450">
              <a:lnSpc>
                <a:spcPct val="107000"/>
              </a:lnSpc>
              <a:spcAft>
                <a:spcPts val="800"/>
              </a:spcAft>
              <a:buFont typeface="Arial" panose="020B0604020202020204" pitchFamily="34" charset="0"/>
              <a:buChar char="•"/>
            </a:pPr>
            <a:r>
              <a:rPr lang="en-US" sz="1200" kern="100" dirty="0">
                <a:effectLst/>
                <a:latin typeface="Arial" panose="020B0604020202020204" pitchFamily="34" charset="0"/>
                <a:ea typeface="Arial" panose="020B0604020202020204" pitchFamily="34" charset="0"/>
                <a:cs typeface="Arial" panose="020B0604020202020204" pitchFamily="34" charset="0"/>
              </a:rPr>
              <a:t>Can double click into grouping to select a specific region to recolor.</a:t>
            </a:r>
          </a:p>
          <a:p>
            <a:pPr>
              <a:lnSpc>
                <a:spcPct val="107000"/>
              </a:lnSpc>
              <a:spcAft>
                <a:spcPts val="800"/>
              </a:spcAft>
            </a:pPr>
            <a:endParaRPr lang="en-GB" sz="1200" kern="100" dirty="0">
              <a:effectLst/>
              <a:latin typeface="Arial" panose="020B0604020202020204" pitchFamily="34" charset="0"/>
              <a:ea typeface="Arial" panose="020B0604020202020204" pitchFamily="34" charset="0"/>
              <a:cs typeface="Arial" panose="020B0604020202020204" pitchFamily="34" charset="0"/>
            </a:endParaRPr>
          </a:p>
          <a:p>
            <a:pPr>
              <a:lnSpc>
                <a:spcPct val="107000"/>
              </a:lnSpc>
              <a:spcAft>
                <a:spcPts val="800"/>
              </a:spcAft>
            </a:pPr>
            <a:r>
              <a:rPr lang="en-US" sz="1200" b="1" kern="100" dirty="0">
                <a:effectLst/>
                <a:latin typeface="Arial" panose="020B0604020202020204" pitchFamily="34" charset="0"/>
                <a:ea typeface="Arial" panose="020B0604020202020204" pitchFamily="34" charset="0"/>
                <a:cs typeface="Arial" panose="020B0604020202020204" pitchFamily="34" charset="0"/>
              </a:rPr>
              <a:t>To add a footer: </a:t>
            </a:r>
            <a:r>
              <a:rPr lang="en-US" sz="1200" kern="100" dirty="0">
                <a:effectLst/>
                <a:latin typeface="Arial" panose="020B0604020202020204" pitchFamily="34" charset="0"/>
                <a:ea typeface="Arial" panose="020B0604020202020204" pitchFamily="34" charset="0"/>
                <a:cs typeface="Arial" panose="020B0604020202020204" pitchFamily="34" charset="0"/>
              </a:rPr>
              <a:t>Click in the footer placeholder and start typing. Please make sure your footer text remains within this text box for consistency. </a:t>
            </a:r>
            <a:endParaRPr lang="en-GB" sz="1200" kern="100" dirty="0">
              <a:effectLst/>
              <a:latin typeface="Arial" panose="020B0604020202020204" pitchFamily="34" charset="0"/>
              <a:ea typeface="Arial" panose="020B060402020202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US" sz="1200" b="1" kern="100" dirty="0">
                <a:effectLst/>
                <a:latin typeface="Arial" panose="020B0604020202020204" pitchFamily="34" charset="0"/>
                <a:ea typeface="Arial" panose="020B0604020202020204" pitchFamily="34" charset="0"/>
                <a:cs typeface="Arial" panose="020B0604020202020204" pitchFamily="34" charset="0"/>
              </a:rPr>
              <a:t>If deleted or missing:</a:t>
            </a:r>
            <a:r>
              <a:rPr lang="en-US" sz="1200" kern="100" dirty="0">
                <a:effectLst/>
                <a:latin typeface="Arial" panose="020B0604020202020204" pitchFamily="34" charset="0"/>
                <a:ea typeface="Arial" panose="020B0604020202020204" pitchFamily="34" charset="0"/>
                <a:cs typeface="Arial" panose="020B0604020202020204" pitchFamily="34" charset="0"/>
              </a:rPr>
              <a:t> right click on thumbnail and ‘reset’ slide to bring text box back.</a:t>
            </a:r>
            <a:endParaRPr lang="en-GB" sz="1200" kern="100" dirty="0">
              <a:effectLst/>
              <a:latin typeface="Arial" panose="020B0604020202020204" pitchFamily="34" charset="0"/>
              <a:ea typeface="Arial" panose="020B0604020202020204" pitchFamily="34" charset="0"/>
              <a:cs typeface="Arial" panose="020B0604020202020204" pitchFamily="34" charset="0"/>
            </a:endParaRPr>
          </a:p>
          <a:p>
            <a:endParaRPr lang="en-US" dirty="0"/>
          </a:p>
          <a:p>
            <a:pPr marL="0" marR="0" lvl="0" indent="0" algn="l" defTabSz="914400" rtl="0" eaLnBrk="1" fontAlgn="auto" latinLnBrk="0" hangingPunct="1">
              <a:lnSpc>
                <a:spcPct val="107000"/>
              </a:lnSpc>
              <a:spcBef>
                <a:spcPts val="0"/>
              </a:spcBef>
              <a:spcAft>
                <a:spcPts val="800"/>
              </a:spcAft>
              <a:buClrTx/>
              <a:buSzTx/>
              <a:buFont typeface="Symbol" panose="05050102010706020507" pitchFamily="18" charset="2"/>
              <a:buNone/>
              <a:tabLst/>
              <a:defRPr/>
            </a:pPr>
            <a:r>
              <a:rPr lang="en-US" sz="1200" b="1" kern="100" dirty="0">
                <a:effectLst/>
                <a:latin typeface="Arial" panose="020B0604020202020204" pitchFamily="34" charset="0"/>
                <a:ea typeface="Arial" panose="020B0604020202020204" pitchFamily="34" charset="0"/>
                <a:cs typeface="Arial" panose="020B0604020202020204" pitchFamily="34" charset="0"/>
              </a:rPr>
              <a:t>This slide CANNOT be reset to its original slide format after editing, as with programmed slides. </a:t>
            </a:r>
            <a:br>
              <a:rPr lang="en-US" sz="1200" b="1" kern="100" dirty="0">
                <a:effectLst/>
                <a:latin typeface="Arial" panose="020B0604020202020204" pitchFamily="34" charset="0"/>
                <a:ea typeface="Arial" panose="020B0604020202020204" pitchFamily="34" charset="0"/>
                <a:cs typeface="Arial" panose="020B0604020202020204" pitchFamily="34" charset="0"/>
              </a:rPr>
            </a:br>
            <a:r>
              <a:rPr lang="en-US" sz="1200" b="1" kern="100" dirty="0">
                <a:effectLst/>
                <a:latin typeface="Arial" panose="020B0604020202020204" pitchFamily="34" charset="0"/>
                <a:ea typeface="Arial" panose="020B0604020202020204" pitchFamily="34" charset="0"/>
                <a:cs typeface="Arial" panose="020B0604020202020204" pitchFamily="34" charset="0"/>
              </a:rPr>
              <a:t>To return back to the original formatting:</a:t>
            </a:r>
            <a:r>
              <a:rPr lang="en-US" sz="1200" kern="100" dirty="0">
                <a:effectLst/>
                <a:latin typeface="Arial" panose="020B0604020202020204" pitchFamily="34" charset="0"/>
                <a:ea typeface="Arial" panose="020B0604020202020204" pitchFamily="34" charset="0"/>
                <a:cs typeface="Arial" panose="020B0604020202020204" pitchFamily="34" charset="0"/>
              </a:rPr>
              <a:t> Select the original slide from the file download &gt; ‘Copy’ the slide &gt; ‘Paste’ &gt; ‘Use destination theme’.</a:t>
            </a:r>
          </a:p>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32B38D-6DC7-472E-A2CD-13999FF3BB74}" type="slidenum">
              <a:rPr kumimoji="0" lang="en-US" sz="1200" b="0" i="0" u="none" strike="noStrike" kern="1200" cap="none" spc="0" normalizeH="0" baseline="0" noProof="0" smtClean="0">
                <a:ln>
                  <a:noFill/>
                </a:ln>
                <a:solidFill>
                  <a:prstClr val="black"/>
                </a:solidFill>
                <a:effectLst/>
                <a:uLnTx/>
                <a:uFillTx/>
                <a:latin typeface="Arial"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dirty="0">
              <a:ln>
                <a:noFill/>
              </a:ln>
              <a:solidFill>
                <a:prstClr val="black"/>
              </a:solidFill>
              <a:effectLst/>
              <a:uLnTx/>
              <a:uFillTx/>
              <a:latin typeface="Arial" panose="020F0502020204030204"/>
              <a:ea typeface="+mn-ea"/>
              <a:cs typeface="+mn-cs"/>
            </a:endParaRPr>
          </a:p>
        </p:txBody>
      </p:sp>
    </p:spTree>
    <p:extLst>
      <p:ext uri="{BB962C8B-B14F-4D97-AF65-F5344CB8AC3E}">
        <p14:creationId xmlns:p14="http://schemas.microsoft.com/office/powerpoint/2010/main" val="970001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DE8497A0-2F0E-9106-040E-137C61965E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04364770-0363-3F9B-0075-4C3CEB81CE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Next, we will review the contracted supplemental benefits vendors.</a:t>
            </a:r>
          </a:p>
        </p:txBody>
      </p:sp>
      <p:sp>
        <p:nvSpPr>
          <p:cNvPr id="121860" name="Slide Number Placeholder 3">
            <a:extLst>
              <a:ext uri="{FF2B5EF4-FFF2-40B4-BE49-F238E27FC236}">
                <a16:creationId xmlns:a16="http://schemas.microsoft.com/office/drawing/2014/main" id="{69D7972D-4B22-7906-4AE0-CAC10E4EA6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fld id="{920DBF1F-86BB-4436-BF1B-C0F75C0F27A1}" type="slidenum">
              <a:rPr lang="en-US" altLang="en-US" smtClean="0">
                <a:latin typeface="Calibri" panose="020F0502020204030204" pitchFamily="34" charset="0"/>
              </a:rPr>
              <a:pPr/>
              <a:t>16</a:t>
            </a:fld>
            <a:endParaRPr lang="en-US" altLang="en-US">
              <a:latin typeface="Calibri" panose="020F0502020204030204" pitchFamily="34" charset="0"/>
            </a:endParaRPr>
          </a:p>
        </p:txBody>
      </p:sp>
    </p:spTree>
    <p:extLst>
      <p:ext uri="{BB962C8B-B14F-4D97-AF65-F5344CB8AC3E}">
        <p14:creationId xmlns:p14="http://schemas.microsoft.com/office/powerpoint/2010/main" val="17146050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DE8497A0-2F0E-9106-040E-137C61965E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04364770-0363-3F9B-0075-4C3CEB81CE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Next, we will review the contracted supplemental benefits vendors.</a:t>
            </a:r>
          </a:p>
        </p:txBody>
      </p:sp>
      <p:sp>
        <p:nvSpPr>
          <p:cNvPr id="121860" name="Slide Number Placeholder 3">
            <a:extLst>
              <a:ext uri="{FF2B5EF4-FFF2-40B4-BE49-F238E27FC236}">
                <a16:creationId xmlns:a16="http://schemas.microsoft.com/office/drawing/2014/main" id="{69D7972D-4B22-7906-4AE0-CAC10E4EA6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fld id="{920DBF1F-86BB-4436-BF1B-C0F75C0F27A1}" type="slidenum">
              <a:rPr lang="en-US" altLang="en-US" smtClean="0">
                <a:latin typeface="Calibri" panose="020F0502020204030204" pitchFamily="34" charset="0"/>
              </a:rPr>
              <a:pPr/>
              <a:t>23</a:t>
            </a:fld>
            <a:endParaRPr lang="en-US" altLang="en-US">
              <a:latin typeface="Calibri" panose="020F050202020403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DE8497A0-2F0E-9106-040E-137C61965E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04364770-0363-3F9B-0075-4C3CEB81CE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Next, we will review the contracted supplemental benefits vendors.</a:t>
            </a:r>
          </a:p>
        </p:txBody>
      </p:sp>
      <p:sp>
        <p:nvSpPr>
          <p:cNvPr id="121860" name="Slide Number Placeholder 3">
            <a:extLst>
              <a:ext uri="{FF2B5EF4-FFF2-40B4-BE49-F238E27FC236}">
                <a16:creationId xmlns:a16="http://schemas.microsoft.com/office/drawing/2014/main" id="{69D7972D-4B22-7906-4AE0-CAC10E4EA6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fld id="{920DBF1F-86BB-4436-BF1B-C0F75C0F27A1}" type="slidenum">
              <a:rPr lang="en-US" altLang="en-US" smtClean="0">
                <a:latin typeface="Calibri" panose="020F0502020204030204" pitchFamily="34" charset="0"/>
              </a:rPr>
              <a:pPr/>
              <a:t>30</a:t>
            </a:fld>
            <a:endParaRPr lang="en-US" altLang="en-US">
              <a:latin typeface="Calibri" panose="020F0502020204030204" pitchFamily="34" charset="0"/>
            </a:endParaRPr>
          </a:p>
        </p:txBody>
      </p:sp>
    </p:spTree>
    <p:extLst>
      <p:ext uri="{BB962C8B-B14F-4D97-AF65-F5344CB8AC3E}">
        <p14:creationId xmlns:p14="http://schemas.microsoft.com/office/powerpoint/2010/main" val="300338272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a:extLst>
              <a:ext uri="{FF2B5EF4-FFF2-40B4-BE49-F238E27FC236}">
                <a16:creationId xmlns:a16="http://schemas.microsoft.com/office/drawing/2014/main" id="{DE8497A0-2F0E-9106-040E-137C61965E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a:extLst>
              <a:ext uri="{FF2B5EF4-FFF2-40B4-BE49-F238E27FC236}">
                <a16:creationId xmlns:a16="http://schemas.microsoft.com/office/drawing/2014/main" id="{04364770-0363-3F9B-0075-4C3CEB81CEFA}"/>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a:t>Next, we will review the contracted supplemental benefits vendors.</a:t>
            </a:r>
          </a:p>
        </p:txBody>
      </p:sp>
      <p:sp>
        <p:nvSpPr>
          <p:cNvPr id="121860" name="Slide Number Placeholder 3">
            <a:extLst>
              <a:ext uri="{FF2B5EF4-FFF2-40B4-BE49-F238E27FC236}">
                <a16:creationId xmlns:a16="http://schemas.microsoft.com/office/drawing/2014/main" id="{69D7972D-4B22-7906-4AE0-CAC10E4EA67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fld id="{920DBF1F-86BB-4436-BF1B-C0F75C0F27A1}" type="slidenum">
              <a:rPr lang="en-US" altLang="en-US" smtClean="0">
                <a:latin typeface="Calibri" panose="020F0502020204030204" pitchFamily="34" charset="0"/>
              </a:rPr>
              <a:pPr/>
              <a:t>36</a:t>
            </a:fld>
            <a:endParaRPr lang="en-US" altLang="en-US">
              <a:latin typeface="Calibri" panose="020F0502020204030204" pitchFamily="34" charset="0"/>
            </a:endParaRPr>
          </a:p>
        </p:txBody>
      </p:sp>
    </p:spTree>
    <p:extLst>
      <p:ext uri="{BB962C8B-B14F-4D97-AF65-F5344CB8AC3E}">
        <p14:creationId xmlns:p14="http://schemas.microsoft.com/office/powerpoint/2010/main" val="3259291042"/>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8.svg"/><Relationship Id="rId3" Type="http://schemas.openxmlformats.org/officeDocument/2006/relationships/image" Target="../media/image2.png"/><Relationship Id="rId7" Type="http://schemas.openxmlformats.org/officeDocument/2006/relationships/image" Target="../media/image7.png"/><Relationship Id="rId2" Type="http://schemas.openxmlformats.org/officeDocument/2006/relationships/slideMaster" Target="../slideMasters/slideMaster1.xml"/><Relationship Id="rId1" Type="http://schemas.openxmlformats.org/officeDocument/2006/relationships/tags" Target="../tags/tag3.xml"/><Relationship Id="rId6" Type="http://schemas.openxmlformats.org/officeDocument/2006/relationships/image" Target="../media/image6.svg"/><Relationship Id="rId5" Type="http://schemas.openxmlformats.org/officeDocument/2006/relationships/image" Target="../media/image5.png"/><Relationship Id="rId4" Type="http://schemas.openxmlformats.org/officeDocument/2006/relationships/image" Target="../media/image3.svg"/><Relationship Id="rId9" Type="http://schemas.openxmlformats.org/officeDocument/2006/relationships/image" Target="../media/image9.png"/></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3.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4.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5.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16.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7.xml"/><Relationship Id="rId5" Type="http://schemas.openxmlformats.org/officeDocument/2006/relationships/image" Target="../media/image17.png"/><Relationship Id="rId4" Type="http://schemas.openxmlformats.org/officeDocument/2006/relationships/image" Target="../media/image3.svg"/></Relationships>
</file>

<file path=ppt/slideLayouts/_rels/slideLayout1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image" Target="../media/image9.png"/><Relationship Id="rId7" Type="http://schemas.openxmlformats.org/officeDocument/2006/relationships/image" Target="../media/image19.svg"/><Relationship Id="rId2" Type="http://schemas.openxmlformats.org/officeDocument/2006/relationships/slideMaster" Target="../slideMasters/slideMaster1.xml"/><Relationship Id="rId1" Type="http://schemas.openxmlformats.org/officeDocument/2006/relationships/tags" Target="../tags/tag18.xml"/><Relationship Id="rId6" Type="http://schemas.openxmlformats.org/officeDocument/2006/relationships/image" Target="../media/image2.png"/><Relationship Id="rId5" Type="http://schemas.openxmlformats.org/officeDocument/2006/relationships/image" Target="../media/image18.svg"/><Relationship Id="rId4" Type="http://schemas.openxmlformats.org/officeDocument/2006/relationships/image" Target="../media/image7.png"/><Relationship Id="rId9" Type="http://schemas.openxmlformats.org/officeDocument/2006/relationships/image" Target="../media/image20.svg"/></Relationships>
</file>

<file path=ppt/slideLayouts/_rels/slideLayout16.xml.rels><?xml version="1.0" encoding="UTF-8" standalone="yes"?>
<Relationships xmlns="http://schemas.openxmlformats.org/package/2006/relationships"><Relationship Id="rId8" Type="http://schemas.openxmlformats.org/officeDocument/2006/relationships/image" Target="../media/image12.svg"/><Relationship Id="rId3" Type="http://schemas.openxmlformats.org/officeDocument/2006/relationships/slideMaster" Target="../slideMasters/slideMaster1.xml"/><Relationship Id="rId7" Type="http://schemas.openxmlformats.org/officeDocument/2006/relationships/image" Target="../media/image11.png"/><Relationship Id="rId12" Type="http://schemas.openxmlformats.org/officeDocument/2006/relationships/image" Target="../media/image20.svg"/><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image" Target="../media/image21.png"/><Relationship Id="rId11" Type="http://schemas.openxmlformats.org/officeDocument/2006/relationships/image" Target="../media/image5.png"/><Relationship Id="rId5" Type="http://schemas.openxmlformats.org/officeDocument/2006/relationships/image" Target="../media/image1.emf"/><Relationship Id="rId10" Type="http://schemas.openxmlformats.org/officeDocument/2006/relationships/image" Target="../media/image19.svg"/><Relationship Id="rId4" Type="http://schemas.openxmlformats.org/officeDocument/2006/relationships/oleObject" Target="../embeddings/oleObject3.bin"/><Relationship Id="rId9" Type="http://schemas.openxmlformats.org/officeDocument/2006/relationships/image" Target="../media/image2.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3.svg"/><Relationship Id="rId3" Type="http://schemas.openxmlformats.org/officeDocument/2006/relationships/slideMaster" Target="../slideMasters/slideMaster1.xml"/><Relationship Id="rId7" Type="http://schemas.openxmlformats.org/officeDocument/2006/relationships/image" Target="../media/image2.png"/><Relationship Id="rId12" Type="http://schemas.openxmlformats.org/officeDocument/2006/relationships/image" Target="../media/image12.sv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10.png"/><Relationship Id="rId11" Type="http://schemas.openxmlformats.org/officeDocument/2006/relationships/image" Target="../media/image11.png"/><Relationship Id="rId5" Type="http://schemas.openxmlformats.org/officeDocument/2006/relationships/image" Target="../media/image1.emf"/><Relationship Id="rId10" Type="http://schemas.openxmlformats.org/officeDocument/2006/relationships/image" Target="../media/image6.svg"/><Relationship Id="rId4" Type="http://schemas.openxmlformats.org/officeDocument/2006/relationships/oleObject" Target="../embeddings/oleObject2.bin"/><Relationship Id="rId9"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6.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image" Target="../media/image4.png"/><Relationship Id="rId7" Type="http://schemas.openxmlformats.org/officeDocument/2006/relationships/image" Target="../media/image15.svg"/><Relationship Id="rId2" Type="http://schemas.openxmlformats.org/officeDocument/2006/relationships/slideMaster" Target="../slideMasters/slideMaster1.xml"/><Relationship Id="rId1" Type="http://schemas.openxmlformats.org/officeDocument/2006/relationships/tags" Target="../tags/tag7.xml"/><Relationship Id="rId6" Type="http://schemas.openxmlformats.org/officeDocument/2006/relationships/image" Target="../media/image7.png"/><Relationship Id="rId5" Type="http://schemas.openxmlformats.org/officeDocument/2006/relationships/image" Target="../media/image14.svg"/><Relationship Id="rId4" Type="http://schemas.openxmlformats.org/officeDocument/2006/relationships/image" Target="../media/image13.png"/><Relationship Id="rId9" Type="http://schemas.openxmlformats.org/officeDocument/2006/relationships/image" Target="../media/image3.sv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6.png"/><Relationship Id="rId2" Type="http://schemas.openxmlformats.org/officeDocument/2006/relationships/slideMaster" Target="../slideMasters/slideMaster1.xml"/><Relationship Id="rId1" Type="http://schemas.openxmlformats.org/officeDocument/2006/relationships/tags" Target="../tags/tag8.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2.sv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Master" Target="../slideMasters/slideMaster1.xml"/><Relationship Id="rId1" Type="http://schemas.openxmlformats.org/officeDocument/2006/relationships/tags" Target="../tags/tag9.xml"/><Relationship Id="rId5" Type="http://schemas.openxmlformats.org/officeDocument/2006/relationships/image" Target="../media/image3.svg"/><Relationship Id="rId4" Type="http://schemas.openxmlformats.org/officeDocument/2006/relationships/image" Target="../media/image2.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Master" Target="../slideMasters/slideMaster1.xml"/><Relationship Id="rId1" Type="http://schemas.openxmlformats.org/officeDocument/2006/relationships/tags" Target="../tags/tag10.xml"/><Relationship Id="rId5" Type="http://schemas.openxmlformats.org/officeDocument/2006/relationships/image" Target="../media/image17.png"/><Relationship Id="rId4" Type="http://schemas.openxmlformats.org/officeDocument/2006/relationships/image" Target="../media/image3.svg"/></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1.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1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02C63BD-2563-4C3E-AE50-FD0AFCC146A3}"/>
              </a:ext>
            </a:extLst>
          </p:cNvPr>
          <p:cNvSpPr/>
          <p:nvPr userDrawn="1"/>
        </p:nvSpPr>
        <p:spPr>
          <a:xfrm>
            <a:off x="-12699" y="-11113"/>
            <a:ext cx="12204699" cy="6869113"/>
          </a:xfrm>
          <a:prstGeom prst="rect">
            <a:avLst/>
          </a:prstGeom>
          <a:solidFill>
            <a:schemeClr val="tx2"/>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normAutofit/>
          </a:bodyPr>
          <a:lstStyle/>
          <a:p>
            <a:pPr algn="l">
              <a:spcBef>
                <a:spcPts val="600"/>
              </a:spcBef>
              <a:spcAft>
                <a:spcPts val="600"/>
              </a:spcAft>
            </a:pPr>
            <a:endParaRPr lang="en-US" sz="1600" b="1" dirty="0">
              <a:solidFill>
                <a:schemeClr val="tx2"/>
              </a:solidFill>
            </a:endParaRPr>
          </a:p>
        </p:txBody>
      </p:sp>
      <p:sp>
        <p:nvSpPr>
          <p:cNvPr id="17" name="Text Placeholder 16">
            <a:extLst>
              <a:ext uri="{FF2B5EF4-FFF2-40B4-BE49-F238E27FC236}">
                <a16:creationId xmlns:a16="http://schemas.microsoft.com/office/drawing/2014/main" id="{57089A24-DBD7-4A88-9F77-12FFBB6D6F33}"/>
              </a:ext>
            </a:extLst>
          </p:cNvPr>
          <p:cNvSpPr>
            <a:spLocks noGrp="1"/>
          </p:cNvSpPr>
          <p:nvPr userDrawn="1">
            <p:ph type="body" sz="quarter" idx="10" hasCustomPrompt="1"/>
          </p:nvPr>
        </p:nvSpPr>
        <p:spPr>
          <a:xfrm>
            <a:off x="1533525" y="1295401"/>
            <a:ext cx="9123363" cy="2376488"/>
          </a:xfrm>
        </p:spPr>
        <p:txBody>
          <a:bodyPr anchor="b">
            <a:normAutofit/>
          </a:bodyPr>
          <a:lstStyle>
            <a:lvl1pPr marL="0" indent="0">
              <a:lnSpc>
                <a:spcPct val="100000"/>
              </a:lnSpc>
              <a:spcBef>
                <a:spcPts val="0"/>
              </a:spcBef>
              <a:spcAft>
                <a:spcPts val="0"/>
              </a:spcAft>
              <a:buNone/>
              <a:defRPr sz="5400" b="1" baseline="0">
                <a:solidFill>
                  <a:schemeClr val="bg1"/>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Title Here, Max 3 Lines, Arial, White, Bold, Size 54,</a:t>
            </a:r>
            <a:br>
              <a:rPr lang="en-US" dirty="0"/>
            </a:br>
            <a:r>
              <a:rPr lang="en-US" dirty="0"/>
              <a:t>Title Case</a:t>
            </a:r>
          </a:p>
        </p:txBody>
      </p:sp>
      <p:sp>
        <p:nvSpPr>
          <p:cNvPr id="19" name="Text Placeholder 18">
            <a:extLst>
              <a:ext uri="{FF2B5EF4-FFF2-40B4-BE49-F238E27FC236}">
                <a16:creationId xmlns:a16="http://schemas.microsoft.com/office/drawing/2014/main" id="{DC844719-D539-418A-8C27-0300ACB79575}"/>
              </a:ext>
            </a:extLst>
          </p:cNvPr>
          <p:cNvSpPr>
            <a:spLocks noGrp="1"/>
          </p:cNvSpPr>
          <p:nvPr userDrawn="1">
            <p:ph type="body" sz="quarter" idx="11" hasCustomPrompt="1"/>
          </p:nvPr>
        </p:nvSpPr>
        <p:spPr>
          <a:xfrm>
            <a:off x="1533525" y="3887788"/>
            <a:ext cx="9123363" cy="485775"/>
          </a:xfrm>
        </p:spPr>
        <p:txBody>
          <a:bodyPr vert="horz" lIns="91440" tIns="45720" rIns="91440" bIns="45720" rtlCol="0" anchor="t">
            <a:normAutofit/>
          </a:bodyPr>
          <a:lstStyle>
            <a:lvl1pPr marL="0" indent="0">
              <a:lnSpc>
                <a:spcPct val="100000"/>
              </a:lnSpc>
              <a:spcBef>
                <a:spcPts val="0"/>
              </a:spcBef>
              <a:buNone/>
              <a:defRPr lang="en-US" sz="2000" b="1" baseline="0" dirty="0" smtClean="0">
                <a:solidFill>
                  <a:schemeClr val="accent1"/>
                </a:solidFill>
              </a:defRPr>
            </a:lvl1pPr>
            <a:lvl2pPr>
              <a:defRPr lang="en-US" sz="2000" b="1" dirty="0" smtClean="0">
                <a:solidFill>
                  <a:schemeClr val="accent2"/>
                </a:solidFill>
              </a:defRPr>
            </a:lvl2pPr>
            <a:lvl3pPr>
              <a:defRPr lang="en-US" sz="2000" b="1" dirty="0" smtClean="0">
                <a:solidFill>
                  <a:schemeClr val="accent2"/>
                </a:solidFill>
              </a:defRPr>
            </a:lvl3pPr>
            <a:lvl4pPr>
              <a:defRPr lang="en-US" sz="2000" b="1" dirty="0" smtClean="0">
                <a:solidFill>
                  <a:schemeClr val="accent2"/>
                </a:solidFill>
              </a:defRPr>
            </a:lvl4pPr>
            <a:lvl5pPr>
              <a:defRPr lang="en-US" sz="2000" b="1" dirty="0">
                <a:solidFill>
                  <a:schemeClr val="accent2"/>
                </a:solidFill>
              </a:defRPr>
            </a:lvl5pPr>
          </a:lstStyle>
          <a:p>
            <a:pPr marL="228600" lvl="0" indent="-228600"/>
            <a:r>
              <a:rPr lang="en-US" dirty="0"/>
              <a:t>Name or subtitle here, 1 line, Arial, cyan, bold, size 20, sentence case</a:t>
            </a:r>
          </a:p>
        </p:txBody>
      </p:sp>
      <p:pic>
        <p:nvPicPr>
          <p:cNvPr id="15" name="Graphic 14">
            <a:extLst>
              <a:ext uri="{FF2B5EF4-FFF2-40B4-BE49-F238E27FC236}">
                <a16:creationId xmlns:a16="http://schemas.microsoft.com/office/drawing/2014/main" id="{586C99C3-19B0-4FBB-836C-6CE3824076B4}"/>
              </a:ext>
            </a:extLst>
          </p:cNvPr>
          <p:cNvPicPr>
            <a:picLocks noChangeAspect="1"/>
          </p:cNvPicPr>
          <p:nvPr userDrawn="1"/>
        </p:nvPicPr>
        <p:blipFill rotWithShape="1">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rcRect t="49575"/>
          <a:stretch/>
        </p:blipFill>
        <p:spPr>
          <a:xfrm>
            <a:off x="-12699" y="-11113"/>
            <a:ext cx="1628514" cy="1644877"/>
          </a:xfrm>
          <a:prstGeom prst="rect">
            <a:avLst/>
          </a:prstGeom>
        </p:spPr>
      </p:pic>
      <p:sp>
        <p:nvSpPr>
          <p:cNvPr id="3" name="Picture Placeholder 2">
            <a:extLst>
              <a:ext uri="{FF2B5EF4-FFF2-40B4-BE49-F238E27FC236}">
                <a16:creationId xmlns:a16="http://schemas.microsoft.com/office/drawing/2014/main" id="{E1A64D2D-095E-4F44-9312-0D3771045B8A}"/>
              </a:ext>
            </a:extLst>
          </p:cNvPr>
          <p:cNvSpPr>
            <a:spLocks noGrp="1"/>
          </p:cNvSpPr>
          <p:nvPr>
            <p:ph type="pic" sz="quarter" idx="14" hasCustomPrompt="1"/>
          </p:nvPr>
        </p:nvSpPr>
        <p:spPr>
          <a:xfrm>
            <a:off x="1533525" y="5148263"/>
            <a:ext cx="1870075" cy="898525"/>
          </a:xfrm>
        </p:spPr>
        <p:txBody>
          <a:bodyPr anchor="ctr">
            <a:normAutofit/>
          </a:bodyPr>
          <a:lstStyle>
            <a:lvl1pPr marL="0" indent="0" algn="ctr">
              <a:lnSpc>
                <a:spcPct val="100000"/>
              </a:lnSpc>
              <a:spcBef>
                <a:spcPts val="0"/>
              </a:spcBef>
              <a:spcAft>
                <a:spcPts val="0"/>
              </a:spcAft>
              <a:buNone/>
              <a:defRPr sz="1400" i="1">
                <a:solidFill>
                  <a:schemeClr val="bg1"/>
                </a:solidFill>
              </a:defRPr>
            </a:lvl1pPr>
          </a:lstStyle>
          <a:p>
            <a:r>
              <a:rPr lang="en-US" dirty="0"/>
              <a:t>Click here to </a:t>
            </a:r>
            <a:br>
              <a:rPr lang="en-US" dirty="0"/>
            </a:br>
            <a:r>
              <a:rPr lang="en-US" dirty="0"/>
              <a:t>insert partner </a:t>
            </a:r>
            <a:br>
              <a:rPr lang="en-US" dirty="0"/>
            </a:br>
            <a:r>
              <a:rPr lang="en-US" dirty="0"/>
              <a:t>logo here</a:t>
            </a:r>
          </a:p>
        </p:txBody>
      </p:sp>
      <p:sp>
        <p:nvSpPr>
          <p:cNvPr id="13" name="Footer Placeholder 12">
            <a:extLst>
              <a:ext uri="{FF2B5EF4-FFF2-40B4-BE49-F238E27FC236}">
                <a16:creationId xmlns:a16="http://schemas.microsoft.com/office/drawing/2014/main" id="{B1CC3635-FD59-4FFB-BC16-72AA77222350}"/>
              </a:ext>
            </a:extLst>
          </p:cNvPr>
          <p:cNvSpPr>
            <a:spLocks noGrp="1"/>
          </p:cNvSpPr>
          <p:nvPr>
            <p:ph type="ftr" sz="quarter" idx="16"/>
          </p:nvPr>
        </p:nvSpPr>
        <p:spPr/>
        <p:txBody>
          <a:bodyPr/>
          <a:lstStyle>
            <a:lvl1pPr>
              <a:defRPr>
                <a:solidFill>
                  <a:srgbClr val="739AB6"/>
                </a:solidFill>
              </a:defRPr>
            </a:lvl1pPr>
          </a:lstStyle>
          <a:p>
            <a:r>
              <a:rPr lang="en-US" dirty="0"/>
              <a:t>© Copyright 2023 VNS Health. All rights reserved.</a:t>
            </a:r>
          </a:p>
        </p:txBody>
      </p:sp>
      <p:sp>
        <p:nvSpPr>
          <p:cNvPr id="21" name="Date Placeholder 20">
            <a:extLst>
              <a:ext uri="{FF2B5EF4-FFF2-40B4-BE49-F238E27FC236}">
                <a16:creationId xmlns:a16="http://schemas.microsoft.com/office/drawing/2014/main" id="{9954CB26-9F50-4FD0-971F-5B70673429B3}"/>
              </a:ext>
            </a:extLst>
          </p:cNvPr>
          <p:cNvSpPr>
            <a:spLocks noGrp="1"/>
          </p:cNvSpPr>
          <p:nvPr>
            <p:ph type="dt" sz="half" idx="17"/>
          </p:nvPr>
        </p:nvSpPr>
        <p:spPr>
          <a:xfrm>
            <a:off x="1533525" y="4446589"/>
            <a:ext cx="2638800" cy="352749"/>
          </a:xfrm>
        </p:spPr>
        <p:txBody>
          <a:bodyPr anchor="t"/>
          <a:lstStyle>
            <a:lvl1pPr algn="l">
              <a:defRPr sz="1400">
                <a:solidFill>
                  <a:schemeClr val="bg1"/>
                </a:solidFill>
              </a:defRPr>
            </a:lvl1pPr>
          </a:lstStyle>
          <a:p>
            <a:endParaRPr lang="en-US" dirty="0"/>
          </a:p>
        </p:txBody>
      </p:sp>
      <p:pic>
        <p:nvPicPr>
          <p:cNvPr id="27" name="Graphic 26">
            <a:extLst>
              <a:ext uri="{FF2B5EF4-FFF2-40B4-BE49-F238E27FC236}">
                <a16:creationId xmlns:a16="http://schemas.microsoft.com/office/drawing/2014/main" id="{336201BD-EDB5-42E8-8FDF-B92FE3538421}"/>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rot="16200000">
            <a:off x="5189985" y="5278364"/>
            <a:ext cx="1051718" cy="2106660"/>
          </a:xfrm>
          <a:prstGeom prst="rect">
            <a:avLst/>
          </a:prstGeom>
        </p:spPr>
      </p:pic>
      <p:pic>
        <p:nvPicPr>
          <p:cNvPr id="28" name="Graphic 27">
            <a:extLst>
              <a:ext uri="{FF2B5EF4-FFF2-40B4-BE49-F238E27FC236}">
                <a16:creationId xmlns:a16="http://schemas.microsoft.com/office/drawing/2014/main" id="{A4EE6BC6-6899-4E06-B177-7EBC97852345}"/>
              </a:ext>
            </a:extLst>
          </p:cNvPr>
          <p:cNvPicPr>
            <a:picLocks noChangeAspect="1"/>
          </p:cNvPicPr>
          <p:nvPr userDrawn="1"/>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t="49575"/>
          <a:stretch/>
        </p:blipFill>
        <p:spPr>
          <a:xfrm flipH="1">
            <a:off x="9680363" y="-8402"/>
            <a:ext cx="2511726" cy="2536964"/>
          </a:xfrm>
          <a:prstGeom prst="rect">
            <a:avLst/>
          </a:prstGeom>
        </p:spPr>
      </p:pic>
      <p:pic>
        <p:nvPicPr>
          <p:cNvPr id="25" name="Picture 24">
            <a:extLst>
              <a:ext uri="{FF2B5EF4-FFF2-40B4-BE49-F238E27FC236}">
                <a16:creationId xmlns:a16="http://schemas.microsoft.com/office/drawing/2014/main" id="{339226B4-7832-346C-CFD9-9DF660F59CA9}"/>
              </a:ext>
            </a:extLst>
          </p:cNvPr>
          <p:cNvPicPr>
            <a:picLocks noChangeAspect="1"/>
          </p:cNvPicPr>
          <p:nvPr userDrawn="1"/>
        </p:nvPicPr>
        <p:blipFill rotWithShape="1">
          <a:blip r:embed="rId9" cstate="print">
            <a:extLst>
              <a:ext uri="{28A0092B-C50C-407E-A947-70E740481C1C}">
                <a14:useLocalDpi xmlns:a14="http://schemas.microsoft.com/office/drawing/2010/main"/>
              </a:ext>
            </a:extLst>
          </a:blip>
          <a:srcRect/>
          <a:stretch/>
        </p:blipFill>
        <p:spPr>
          <a:xfrm>
            <a:off x="9747250" y="5730875"/>
            <a:ext cx="2025650" cy="739776"/>
          </a:xfrm>
          <a:prstGeom prst="rect">
            <a:avLst/>
          </a:prstGeom>
        </p:spPr>
      </p:pic>
      <p:sp>
        <p:nvSpPr>
          <p:cNvPr id="26" name="Rectangle 25">
            <a:extLst>
              <a:ext uri="{FF2B5EF4-FFF2-40B4-BE49-F238E27FC236}">
                <a16:creationId xmlns:a16="http://schemas.microsoft.com/office/drawing/2014/main" id="{4D3FB485-A17F-6E7E-EF2A-7860723E12E4}"/>
              </a:ext>
            </a:extLst>
          </p:cNvPr>
          <p:cNvSpPr/>
          <p:nvPr userDrawn="1"/>
        </p:nvSpPr>
        <p:spPr>
          <a:xfrm>
            <a:off x="7391400" y="5689600"/>
            <a:ext cx="2352675" cy="911225"/>
          </a:xfrm>
          <a:prstGeom prst="rect">
            <a:avLst/>
          </a:prstGeom>
          <a:gradFill flip="none" rotWithShape="1">
            <a:gsLst>
              <a:gs pos="0">
                <a:schemeClr val="tx2"/>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0E602EE-0036-2481-24C9-68B5925DBBC8}"/>
              </a:ext>
            </a:extLst>
          </p:cNvPr>
          <p:cNvGrpSpPr/>
          <p:nvPr userDrawn="1"/>
        </p:nvGrpSpPr>
        <p:grpSpPr>
          <a:xfrm>
            <a:off x="9035281" y="5780916"/>
            <a:ext cx="613826" cy="614990"/>
            <a:chOff x="12954017" y="7362778"/>
            <a:chExt cx="613826" cy="614990"/>
          </a:xfrm>
        </p:grpSpPr>
        <p:sp>
          <p:nvSpPr>
            <p:cNvPr id="41" name="Freeform: Shape 40">
              <a:extLst>
                <a:ext uri="{FF2B5EF4-FFF2-40B4-BE49-F238E27FC236}">
                  <a16:creationId xmlns:a16="http://schemas.microsoft.com/office/drawing/2014/main" id="{F16B7425-F053-7D41-E1C9-01F215116072}"/>
                </a:ext>
              </a:extLst>
            </p:cNvPr>
            <p:cNvSpPr/>
            <p:nvPr/>
          </p:nvSpPr>
          <p:spPr>
            <a:xfrm>
              <a:off x="12987261" y="7702119"/>
              <a:ext cx="147313" cy="122154"/>
            </a:xfrm>
            <a:custGeom>
              <a:avLst/>
              <a:gdLst>
                <a:gd name="connsiteX0" fmla="*/ 132044 w 147313"/>
                <a:gd name="connsiteY0" fmla="*/ 975 h 122154"/>
                <a:gd name="connsiteX1" fmla="*/ 9934 w 147313"/>
                <a:gd name="connsiteY1" fmla="*/ 57878 h 122154"/>
                <a:gd name="connsiteX2" fmla="*/ -20 w 147313"/>
                <a:gd name="connsiteY2" fmla="*/ 73518 h 122154"/>
                <a:gd name="connsiteX3" fmla="*/ -20 w 147313"/>
                <a:gd name="connsiteY3" fmla="*/ 111427 h 122154"/>
                <a:gd name="connsiteX4" fmla="*/ 10742 w 147313"/>
                <a:gd name="connsiteY4" fmla="*/ 122134 h 122154"/>
                <a:gd name="connsiteX5" fmla="*/ 15220 w 147313"/>
                <a:gd name="connsiteY5" fmla="*/ 121143 h 122154"/>
                <a:gd name="connsiteX6" fmla="*/ 137302 w 147313"/>
                <a:gd name="connsiteY6" fmla="*/ 64193 h 122154"/>
                <a:gd name="connsiteX7" fmla="*/ 147294 w 147313"/>
                <a:gd name="connsiteY7" fmla="*/ 48486 h 122154"/>
                <a:gd name="connsiteX8" fmla="*/ 147294 w 147313"/>
                <a:gd name="connsiteY8" fmla="*/ 10700 h 122154"/>
                <a:gd name="connsiteX9" fmla="*/ 136545 w 147313"/>
                <a:gd name="connsiteY9" fmla="*/ -20 h 122154"/>
                <a:gd name="connsiteX10" fmla="*/ 132044 w 147313"/>
                <a:gd name="connsiteY10" fmla="*/ 975 h 12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13" h="122154">
                  <a:moveTo>
                    <a:pt x="132044" y="975"/>
                  </a:moveTo>
                  <a:lnTo>
                    <a:pt x="9934" y="57878"/>
                  </a:lnTo>
                  <a:cubicBezTo>
                    <a:pt x="3855" y="60710"/>
                    <a:pt x="-29" y="66811"/>
                    <a:pt x="-20" y="73518"/>
                  </a:cubicBezTo>
                  <a:lnTo>
                    <a:pt x="-20" y="111427"/>
                  </a:lnTo>
                  <a:cubicBezTo>
                    <a:pt x="-5" y="117356"/>
                    <a:pt x="4814" y="122150"/>
                    <a:pt x="10742" y="122134"/>
                  </a:cubicBezTo>
                  <a:cubicBezTo>
                    <a:pt x="12289" y="122130"/>
                    <a:pt x="13816" y="121791"/>
                    <a:pt x="15220" y="121143"/>
                  </a:cubicBezTo>
                  <a:lnTo>
                    <a:pt x="137302" y="64193"/>
                  </a:lnTo>
                  <a:cubicBezTo>
                    <a:pt x="143400" y="61341"/>
                    <a:pt x="147295" y="55217"/>
                    <a:pt x="147294" y="48486"/>
                  </a:cubicBezTo>
                  <a:lnTo>
                    <a:pt x="147294" y="10700"/>
                  </a:lnTo>
                  <a:cubicBezTo>
                    <a:pt x="147286" y="4772"/>
                    <a:pt x="142474" y="-28"/>
                    <a:pt x="136545" y="-20"/>
                  </a:cubicBezTo>
                  <a:cubicBezTo>
                    <a:pt x="134990" y="-18"/>
                    <a:pt x="133455" y="322"/>
                    <a:pt x="132044" y="975"/>
                  </a:cubicBezTo>
                  <a:close/>
                </a:path>
              </a:pathLst>
            </a:custGeom>
            <a:solidFill>
              <a:srgbClr val="00B5E2"/>
            </a:solid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D6F1B806-60AF-00F6-597D-C323A96DDA9E}"/>
                </a:ext>
              </a:extLst>
            </p:cNvPr>
            <p:cNvSpPr/>
            <p:nvPr/>
          </p:nvSpPr>
          <p:spPr>
            <a:xfrm>
              <a:off x="13134583" y="7796073"/>
              <a:ext cx="96411" cy="181695"/>
            </a:xfrm>
            <a:custGeom>
              <a:avLst/>
              <a:gdLst>
                <a:gd name="connsiteX0" fmla="*/ 46796 w 96411"/>
                <a:gd name="connsiteY0" fmla="*/ 7110 h 181695"/>
                <a:gd name="connsiteX1" fmla="*/ 1009 w 96411"/>
                <a:gd name="connsiteY1" fmla="*/ 133792 h 181695"/>
                <a:gd name="connsiteX2" fmla="*/ 5077 w 96411"/>
                <a:gd name="connsiteY2" fmla="*/ 151890 h 181695"/>
                <a:gd name="connsiteX3" fmla="*/ 31975 w 96411"/>
                <a:gd name="connsiteY3" fmla="*/ 178560 h 181695"/>
                <a:gd name="connsiteX4" fmla="*/ 47169 w 96411"/>
                <a:gd name="connsiteY4" fmla="*/ 178497 h 181695"/>
                <a:gd name="connsiteX5" fmla="*/ 49644 w 96411"/>
                <a:gd name="connsiteY5" fmla="*/ 174588 h 181695"/>
                <a:gd name="connsiteX6" fmla="*/ 95364 w 96411"/>
                <a:gd name="connsiteY6" fmla="*/ 47905 h 181695"/>
                <a:gd name="connsiteX7" fmla="*/ 91278 w 96411"/>
                <a:gd name="connsiteY7" fmla="*/ 29751 h 181695"/>
                <a:gd name="connsiteX8" fmla="*/ 64465 w 96411"/>
                <a:gd name="connsiteY8" fmla="*/ 3081 h 181695"/>
                <a:gd name="connsiteX9" fmla="*/ 49271 w 96411"/>
                <a:gd name="connsiteY9" fmla="*/ 3173 h 181695"/>
                <a:gd name="connsiteX10" fmla="*/ 46796 w 96411"/>
                <a:gd name="connsiteY10" fmla="*/ 7110 h 18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11" h="181695">
                  <a:moveTo>
                    <a:pt x="46796" y="7110"/>
                  </a:moveTo>
                  <a:lnTo>
                    <a:pt x="1009" y="133792"/>
                  </a:lnTo>
                  <a:cubicBezTo>
                    <a:pt x="-1275" y="140102"/>
                    <a:pt x="312" y="147164"/>
                    <a:pt x="5077" y="151890"/>
                  </a:cubicBezTo>
                  <a:lnTo>
                    <a:pt x="31975" y="178560"/>
                  </a:lnTo>
                  <a:cubicBezTo>
                    <a:pt x="36188" y="182739"/>
                    <a:pt x="42991" y="182711"/>
                    <a:pt x="47169" y="178497"/>
                  </a:cubicBezTo>
                  <a:cubicBezTo>
                    <a:pt x="48269" y="177389"/>
                    <a:pt x="49112" y="176056"/>
                    <a:pt x="49644" y="174588"/>
                  </a:cubicBezTo>
                  <a:lnTo>
                    <a:pt x="95364" y="47905"/>
                  </a:lnTo>
                  <a:cubicBezTo>
                    <a:pt x="97648" y="41574"/>
                    <a:pt x="96055" y="34493"/>
                    <a:pt x="91278" y="29751"/>
                  </a:cubicBezTo>
                  <a:lnTo>
                    <a:pt x="64465" y="3081"/>
                  </a:lnTo>
                  <a:cubicBezTo>
                    <a:pt x="60243" y="-1089"/>
                    <a:pt x="53441" y="-1048"/>
                    <a:pt x="49271" y="3173"/>
                  </a:cubicBezTo>
                  <a:cubicBezTo>
                    <a:pt x="48169" y="4290"/>
                    <a:pt x="47324" y="5633"/>
                    <a:pt x="46796" y="7110"/>
                  </a:cubicBezTo>
                  <a:close/>
                </a:path>
              </a:pathLst>
            </a:custGeom>
            <a:solidFill>
              <a:srgbClr val="E5007E"/>
            </a:solid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142F4AE7-F964-11A9-0470-2EF4BFDAEF31}"/>
                </a:ext>
              </a:extLst>
            </p:cNvPr>
            <p:cNvSpPr/>
            <p:nvPr/>
          </p:nvSpPr>
          <p:spPr>
            <a:xfrm>
              <a:off x="13297373" y="7805146"/>
              <a:ext cx="122459" cy="147342"/>
            </a:xfrm>
            <a:custGeom>
              <a:avLst/>
              <a:gdLst>
                <a:gd name="connsiteX0" fmla="*/ 993 w 122459"/>
                <a:gd name="connsiteY0" fmla="*/ 15382 h 147342"/>
                <a:gd name="connsiteX1" fmla="*/ 58143 w 122459"/>
                <a:gd name="connsiteY1" fmla="*/ 137388 h 147342"/>
                <a:gd name="connsiteX2" fmla="*/ 73802 w 122459"/>
                <a:gd name="connsiteY2" fmla="*/ 147322 h 147342"/>
                <a:gd name="connsiteX3" fmla="*/ 111702 w 122459"/>
                <a:gd name="connsiteY3" fmla="*/ 147218 h 147342"/>
                <a:gd name="connsiteX4" fmla="*/ 122439 w 122459"/>
                <a:gd name="connsiteY4" fmla="*/ 136467 h 147342"/>
                <a:gd name="connsiteX5" fmla="*/ 121427 w 122459"/>
                <a:gd name="connsiteY5" fmla="*/ 131920 h 147342"/>
                <a:gd name="connsiteX6" fmla="*/ 64277 w 122459"/>
                <a:gd name="connsiteY6" fmla="*/ 9943 h 147342"/>
                <a:gd name="connsiteX7" fmla="*/ 48551 w 122459"/>
                <a:gd name="connsiteY7" fmla="*/ -20 h 147342"/>
                <a:gd name="connsiteX8" fmla="*/ 10765 w 122459"/>
                <a:gd name="connsiteY8" fmla="*/ 85 h 147342"/>
                <a:gd name="connsiteX9" fmla="*/ -20 w 122459"/>
                <a:gd name="connsiteY9" fmla="*/ 10788 h 147342"/>
                <a:gd name="connsiteX10" fmla="*/ 993 w 122459"/>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59" h="147342">
                  <a:moveTo>
                    <a:pt x="993" y="15382"/>
                  </a:moveTo>
                  <a:lnTo>
                    <a:pt x="58143" y="137388"/>
                  </a:lnTo>
                  <a:cubicBezTo>
                    <a:pt x="60987" y="143462"/>
                    <a:pt x="67094" y="147337"/>
                    <a:pt x="73802" y="147322"/>
                  </a:cubicBezTo>
                  <a:lnTo>
                    <a:pt x="111702" y="147218"/>
                  </a:lnTo>
                  <a:cubicBezTo>
                    <a:pt x="117636" y="147214"/>
                    <a:pt x="122443" y="142401"/>
                    <a:pt x="122439" y="136467"/>
                  </a:cubicBezTo>
                  <a:cubicBezTo>
                    <a:pt x="122438" y="134895"/>
                    <a:pt x="122092" y="133343"/>
                    <a:pt x="121427" y="131920"/>
                  </a:cubicBezTo>
                  <a:lnTo>
                    <a:pt x="64277" y="9943"/>
                  </a:lnTo>
                  <a:cubicBezTo>
                    <a:pt x="61415" y="3849"/>
                    <a:pt x="55283" y="-36"/>
                    <a:pt x="48551" y="-20"/>
                  </a:cubicBezTo>
                  <a:lnTo>
                    <a:pt x="10765" y="85"/>
                  </a:lnTo>
                  <a:cubicBezTo>
                    <a:pt x="4831" y="62"/>
                    <a:pt x="3" y="4854"/>
                    <a:pt x="-20" y="10788"/>
                  </a:cubicBezTo>
                  <a:cubicBezTo>
                    <a:pt x="-26" y="12375"/>
                    <a:pt x="320" y="13945"/>
                    <a:pt x="993" y="15382"/>
                  </a:cubicBezTo>
                  <a:close/>
                </a:path>
              </a:pathLst>
            </a:custGeom>
            <a:solidFill>
              <a:srgbClr val="00B5E2"/>
            </a:solid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024806B4-10F1-E092-89F1-AF663B3EEF2F}"/>
                </a:ext>
              </a:extLst>
            </p:cNvPr>
            <p:cNvSpPr/>
            <p:nvPr/>
          </p:nvSpPr>
          <p:spPr>
            <a:xfrm>
              <a:off x="13292054" y="7362778"/>
              <a:ext cx="96540" cy="181729"/>
            </a:xfrm>
            <a:custGeom>
              <a:avLst/>
              <a:gdLst>
                <a:gd name="connsiteX0" fmla="*/ 46954 w 96540"/>
                <a:gd name="connsiteY0" fmla="*/ 7104 h 181729"/>
                <a:gd name="connsiteX1" fmla="*/ 1015 w 96540"/>
                <a:gd name="connsiteY1" fmla="*/ 133738 h 181729"/>
                <a:gd name="connsiteX2" fmla="*/ 5054 w 96540"/>
                <a:gd name="connsiteY2" fmla="*/ 151836 h 181729"/>
                <a:gd name="connsiteX3" fmla="*/ 31915 w 96540"/>
                <a:gd name="connsiteY3" fmla="*/ 178582 h 181729"/>
                <a:gd name="connsiteX4" fmla="*/ 47109 w 96540"/>
                <a:gd name="connsiteY4" fmla="*/ 178544 h 181729"/>
                <a:gd name="connsiteX5" fmla="*/ 49593 w 96540"/>
                <a:gd name="connsiteY5" fmla="*/ 174629 h 181729"/>
                <a:gd name="connsiteX6" fmla="*/ 95484 w 96540"/>
                <a:gd name="connsiteY6" fmla="*/ 47947 h 181729"/>
                <a:gd name="connsiteX7" fmla="*/ 91427 w 96540"/>
                <a:gd name="connsiteY7" fmla="*/ 29783 h 181729"/>
                <a:gd name="connsiteX8" fmla="*/ 64642 w 96540"/>
                <a:gd name="connsiteY8" fmla="*/ 3113 h 181729"/>
                <a:gd name="connsiteX9" fmla="*/ 49461 w 96540"/>
                <a:gd name="connsiteY9" fmla="*/ 3135 h 181729"/>
                <a:gd name="connsiteX10" fmla="*/ 46954 w 96540"/>
                <a:gd name="connsiteY10" fmla="*/ 7104 h 18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40" h="181729">
                  <a:moveTo>
                    <a:pt x="46954" y="7104"/>
                  </a:moveTo>
                  <a:lnTo>
                    <a:pt x="1015" y="133738"/>
                  </a:lnTo>
                  <a:cubicBezTo>
                    <a:pt x="-1273" y="140043"/>
                    <a:pt x="302" y="147103"/>
                    <a:pt x="5054" y="151836"/>
                  </a:cubicBezTo>
                  <a:lnTo>
                    <a:pt x="31915" y="178582"/>
                  </a:lnTo>
                  <a:cubicBezTo>
                    <a:pt x="36121" y="182767"/>
                    <a:pt x="42924" y="182750"/>
                    <a:pt x="47109" y="178544"/>
                  </a:cubicBezTo>
                  <a:cubicBezTo>
                    <a:pt x="48212" y="177435"/>
                    <a:pt x="49060" y="176099"/>
                    <a:pt x="49593" y="174629"/>
                  </a:cubicBezTo>
                  <a:lnTo>
                    <a:pt x="95484" y="47947"/>
                  </a:lnTo>
                  <a:cubicBezTo>
                    <a:pt x="97777" y="41618"/>
                    <a:pt x="96195" y="34534"/>
                    <a:pt x="91427" y="29783"/>
                  </a:cubicBezTo>
                  <a:lnTo>
                    <a:pt x="64642" y="3113"/>
                  </a:lnTo>
                  <a:cubicBezTo>
                    <a:pt x="60444" y="-1073"/>
                    <a:pt x="53647" y="-1063"/>
                    <a:pt x="49461" y="3135"/>
                  </a:cubicBezTo>
                  <a:cubicBezTo>
                    <a:pt x="48343" y="4257"/>
                    <a:pt x="47487" y="5612"/>
                    <a:pt x="46954" y="7104"/>
                  </a:cubicBezTo>
                  <a:close/>
                </a:path>
              </a:pathLst>
            </a:custGeom>
            <a:solidFill>
              <a:srgbClr val="E5007E"/>
            </a:solid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62745B06-1E1B-6CBC-1722-13140F2F92F0}"/>
                </a:ext>
              </a:extLst>
            </p:cNvPr>
            <p:cNvSpPr/>
            <p:nvPr/>
          </p:nvSpPr>
          <p:spPr>
            <a:xfrm>
              <a:off x="13103034" y="7388047"/>
              <a:ext cx="122406" cy="147342"/>
            </a:xfrm>
            <a:custGeom>
              <a:avLst/>
              <a:gdLst>
                <a:gd name="connsiteX0" fmla="*/ 992 w 122406"/>
                <a:gd name="connsiteY0" fmla="*/ 15382 h 147342"/>
                <a:gd name="connsiteX1" fmla="*/ 58142 w 122406"/>
                <a:gd name="connsiteY1" fmla="*/ 137388 h 147342"/>
                <a:gd name="connsiteX2" fmla="*/ 73802 w 122406"/>
                <a:gd name="connsiteY2" fmla="*/ 147322 h 147342"/>
                <a:gd name="connsiteX3" fmla="*/ 111711 w 122406"/>
                <a:gd name="connsiteY3" fmla="*/ 147218 h 147342"/>
                <a:gd name="connsiteX4" fmla="*/ 122387 w 122406"/>
                <a:gd name="connsiteY4" fmla="*/ 136425 h 147342"/>
                <a:gd name="connsiteX5" fmla="*/ 121369 w 122406"/>
                <a:gd name="connsiteY5" fmla="*/ 131920 h 147342"/>
                <a:gd name="connsiteX6" fmla="*/ 64219 w 122406"/>
                <a:gd name="connsiteY6" fmla="*/ 9943 h 147342"/>
                <a:gd name="connsiteX7" fmla="*/ 48503 w 122406"/>
                <a:gd name="connsiteY7" fmla="*/ -20 h 147342"/>
                <a:gd name="connsiteX8" fmla="*/ 10718 w 122406"/>
                <a:gd name="connsiteY8" fmla="*/ 85 h 147342"/>
                <a:gd name="connsiteX9" fmla="*/ -20 w 122406"/>
                <a:gd name="connsiteY9" fmla="*/ 10836 h 147342"/>
                <a:gd name="connsiteX10" fmla="*/ 992 w 122406"/>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06" h="147342">
                  <a:moveTo>
                    <a:pt x="992" y="15382"/>
                  </a:moveTo>
                  <a:lnTo>
                    <a:pt x="58142" y="137388"/>
                  </a:lnTo>
                  <a:cubicBezTo>
                    <a:pt x="60985" y="143464"/>
                    <a:pt x="67094" y="147339"/>
                    <a:pt x="73802" y="147322"/>
                  </a:cubicBezTo>
                  <a:lnTo>
                    <a:pt x="111711" y="147218"/>
                  </a:lnTo>
                  <a:cubicBezTo>
                    <a:pt x="117639" y="147185"/>
                    <a:pt x="122419" y="142353"/>
                    <a:pt x="122387" y="136425"/>
                  </a:cubicBezTo>
                  <a:cubicBezTo>
                    <a:pt x="122379" y="134867"/>
                    <a:pt x="122031" y="133330"/>
                    <a:pt x="121369" y="131920"/>
                  </a:cubicBezTo>
                  <a:lnTo>
                    <a:pt x="64219" y="9943"/>
                  </a:lnTo>
                  <a:cubicBezTo>
                    <a:pt x="61366" y="3847"/>
                    <a:pt x="55235" y="-40"/>
                    <a:pt x="48503" y="-20"/>
                  </a:cubicBezTo>
                  <a:lnTo>
                    <a:pt x="10718" y="85"/>
                  </a:lnTo>
                  <a:cubicBezTo>
                    <a:pt x="4783" y="89"/>
                    <a:pt x="-24" y="4902"/>
                    <a:pt x="-20" y="10836"/>
                  </a:cubicBezTo>
                  <a:cubicBezTo>
                    <a:pt x="-19" y="12407"/>
                    <a:pt x="327" y="13959"/>
                    <a:pt x="992" y="15382"/>
                  </a:cubicBezTo>
                  <a:close/>
                </a:path>
              </a:pathLst>
            </a:custGeom>
            <a:solidFill>
              <a:srgbClr val="00B5E2"/>
            </a:solid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FD62D6DF-3ED9-1E28-5AC9-3023539A3046}"/>
                </a:ext>
              </a:extLst>
            </p:cNvPr>
            <p:cNvSpPr/>
            <p:nvPr/>
          </p:nvSpPr>
          <p:spPr>
            <a:xfrm>
              <a:off x="12954017" y="7544175"/>
              <a:ext cx="181560" cy="97012"/>
            </a:xfrm>
            <a:custGeom>
              <a:avLst/>
              <a:gdLst>
                <a:gd name="connsiteX0" fmla="*/ 6992 w 181560"/>
                <a:gd name="connsiteY0" fmla="*/ 49354 h 97012"/>
                <a:gd name="connsiteX1" fmla="*/ 133398 w 181560"/>
                <a:gd name="connsiteY1" fmla="*/ 95931 h 97012"/>
                <a:gd name="connsiteX2" fmla="*/ 151495 w 181560"/>
                <a:gd name="connsiteY2" fmla="*/ 91978 h 97012"/>
                <a:gd name="connsiteX3" fmla="*/ 178375 w 181560"/>
                <a:gd name="connsiteY3" fmla="*/ 65251 h 97012"/>
                <a:gd name="connsiteX4" fmla="*/ 178418 w 181560"/>
                <a:gd name="connsiteY4" fmla="*/ 50070 h 97012"/>
                <a:gd name="connsiteX5" fmla="*/ 174508 w 181560"/>
                <a:gd name="connsiteY5" fmla="*/ 47563 h 97012"/>
                <a:gd name="connsiteX6" fmla="*/ 48102 w 181560"/>
                <a:gd name="connsiteY6" fmla="*/ 1043 h 97012"/>
                <a:gd name="connsiteX7" fmla="*/ 29928 w 181560"/>
                <a:gd name="connsiteY7" fmla="*/ 5015 h 97012"/>
                <a:gd name="connsiteX8" fmla="*/ 3134 w 181560"/>
                <a:gd name="connsiteY8" fmla="*/ 31685 h 97012"/>
                <a:gd name="connsiteX9" fmla="*/ 3114 w 181560"/>
                <a:gd name="connsiteY9" fmla="*/ 46866 h 97012"/>
                <a:gd name="connsiteX10" fmla="*/ 6992 w 181560"/>
                <a:gd name="connsiteY10" fmla="*/ 49354 h 9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60" h="97012">
                  <a:moveTo>
                    <a:pt x="6992" y="49354"/>
                  </a:moveTo>
                  <a:lnTo>
                    <a:pt x="133398" y="95931"/>
                  </a:lnTo>
                  <a:cubicBezTo>
                    <a:pt x="139685" y="98247"/>
                    <a:pt x="146745" y="96704"/>
                    <a:pt x="151495" y="91978"/>
                  </a:cubicBezTo>
                  <a:lnTo>
                    <a:pt x="178375" y="65251"/>
                  </a:lnTo>
                  <a:cubicBezTo>
                    <a:pt x="182579" y="61070"/>
                    <a:pt x="182598" y="54273"/>
                    <a:pt x="178418" y="50070"/>
                  </a:cubicBezTo>
                  <a:cubicBezTo>
                    <a:pt x="177313" y="48959"/>
                    <a:pt x="175978" y="48103"/>
                    <a:pt x="174508" y="47563"/>
                  </a:cubicBezTo>
                  <a:lnTo>
                    <a:pt x="48102" y="1043"/>
                  </a:lnTo>
                  <a:cubicBezTo>
                    <a:pt x="41786" y="-1278"/>
                    <a:pt x="34699" y="271"/>
                    <a:pt x="29928" y="5015"/>
                  </a:cubicBezTo>
                  <a:lnTo>
                    <a:pt x="3134" y="31685"/>
                  </a:lnTo>
                  <a:cubicBezTo>
                    <a:pt x="-1064" y="35871"/>
                    <a:pt x="-1072" y="42668"/>
                    <a:pt x="3114" y="46866"/>
                  </a:cubicBezTo>
                  <a:cubicBezTo>
                    <a:pt x="4211" y="47966"/>
                    <a:pt x="5534" y="48815"/>
                    <a:pt x="6992" y="49354"/>
                  </a:cubicBezTo>
                  <a:close/>
                </a:path>
              </a:pathLst>
            </a:custGeom>
            <a:solidFill>
              <a:srgbClr val="E5007E"/>
            </a:solid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F631A5CF-EF42-57A7-A536-76263822EB35}"/>
                </a:ext>
              </a:extLst>
            </p:cNvPr>
            <p:cNvSpPr/>
            <p:nvPr/>
          </p:nvSpPr>
          <p:spPr>
            <a:xfrm>
              <a:off x="13386289" y="7701517"/>
              <a:ext cx="181554" cy="97011"/>
            </a:xfrm>
            <a:custGeom>
              <a:avLst/>
              <a:gdLst>
                <a:gd name="connsiteX0" fmla="*/ 6984 w 181554"/>
                <a:gd name="connsiteY0" fmla="*/ 49355 h 97011"/>
                <a:gd name="connsiteX1" fmla="*/ 133400 w 181554"/>
                <a:gd name="connsiteY1" fmla="*/ 95932 h 97011"/>
                <a:gd name="connsiteX2" fmla="*/ 151497 w 181554"/>
                <a:gd name="connsiteY2" fmla="*/ 91979 h 97011"/>
                <a:gd name="connsiteX3" fmla="*/ 178367 w 181554"/>
                <a:gd name="connsiteY3" fmla="*/ 65252 h 97011"/>
                <a:gd name="connsiteX4" fmla="*/ 178408 w 181554"/>
                <a:gd name="connsiteY4" fmla="*/ 50058 h 97011"/>
                <a:gd name="connsiteX5" fmla="*/ 174510 w 181554"/>
                <a:gd name="connsiteY5" fmla="*/ 47555 h 97011"/>
                <a:gd name="connsiteX6" fmla="*/ 48103 w 181554"/>
                <a:gd name="connsiteY6" fmla="*/ 1044 h 97011"/>
                <a:gd name="connsiteX7" fmla="*/ 29920 w 181554"/>
                <a:gd name="connsiteY7" fmla="*/ 5016 h 97011"/>
                <a:gd name="connsiteX8" fmla="*/ 3126 w 181554"/>
                <a:gd name="connsiteY8" fmla="*/ 31686 h 97011"/>
                <a:gd name="connsiteX9" fmla="*/ 3127 w 181554"/>
                <a:gd name="connsiteY9" fmla="*/ 46880 h 97011"/>
                <a:gd name="connsiteX10" fmla="*/ 6984 w 181554"/>
                <a:gd name="connsiteY10" fmla="*/ 49355 h 9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54" h="97011">
                  <a:moveTo>
                    <a:pt x="6984" y="49355"/>
                  </a:moveTo>
                  <a:lnTo>
                    <a:pt x="133400" y="95932"/>
                  </a:lnTo>
                  <a:cubicBezTo>
                    <a:pt x="139688" y="98245"/>
                    <a:pt x="146746" y="96704"/>
                    <a:pt x="151497" y="91979"/>
                  </a:cubicBezTo>
                  <a:lnTo>
                    <a:pt x="178367" y="65252"/>
                  </a:lnTo>
                  <a:cubicBezTo>
                    <a:pt x="182575" y="61068"/>
                    <a:pt x="182593" y="54265"/>
                    <a:pt x="178408" y="50058"/>
                  </a:cubicBezTo>
                  <a:cubicBezTo>
                    <a:pt x="177306" y="48950"/>
                    <a:pt x="175976" y="48096"/>
                    <a:pt x="174510" y="47555"/>
                  </a:cubicBezTo>
                  <a:lnTo>
                    <a:pt x="48103" y="1044"/>
                  </a:lnTo>
                  <a:cubicBezTo>
                    <a:pt x="41785" y="-1279"/>
                    <a:pt x="34694" y="271"/>
                    <a:pt x="29920" y="5016"/>
                  </a:cubicBezTo>
                  <a:lnTo>
                    <a:pt x="3126" y="31686"/>
                  </a:lnTo>
                  <a:cubicBezTo>
                    <a:pt x="-1069" y="35882"/>
                    <a:pt x="-1068" y="42686"/>
                    <a:pt x="3127" y="46880"/>
                  </a:cubicBezTo>
                  <a:cubicBezTo>
                    <a:pt x="4220" y="47973"/>
                    <a:pt x="5535" y="48817"/>
                    <a:pt x="6984" y="49355"/>
                  </a:cubicBezTo>
                  <a:close/>
                </a:path>
              </a:pathLst>
            </a:custGeom>
            <a:solidFill>
              <a:srgbClr val="E5007E"/>
            </a:solid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12FE1480-7856-3027-7B24-EAE0A8F0C9CE}"/>
                </a:ext>
              </a:extLst>
            </p:cNvPr>
            <p:cNvSpPr/>
            <p:nvPr/>
          </p:nvSpPr>
          <p:spPr>
            <a:xfrm>
              <a:off x="13396845" y="7511629"/>
              <a:ext cx="147380" cy="122040"/>
            </a:xfrm>
            <a:custGeom>
              <a:avLst/>
              <a:gdLst>
                <a:gd name="connsiteX0" fmla="*/ 132120 w 147380"/>
                <a:gd name="connsiteY0" fmla="*/ 966 h 122040"/>
                <a:gd name="connsiteX1" fmla="*/ 9953 w 147380"/>
                <a:gd name="connsiteY1" fmla="*/ 57754 h 122040"/>
                <a:gd name="connsiteX2" fmla="*/ -20 w 147380"/>
                <a:gd name="connsiteY2" fmla="*/ 73384 h 122040"/>
                <a:gd name="connsiteX3" fmla="*/ -20 w 147380"/>
                <a:gd name="connsiteY3" fmla="*/ 111294 h 122040"/>
                <a:gd name="connsiteX4" fmla="*/ 10723 w 147380"/>
                <a:gd name="connsiteY4" fmla="*/ 122020 h 122040"/>
                <a:gd name="connsiteX5" fmla="*/ 15220 w 147380"/>
                <a:gd name="connsiteY5" fmla="*/ 121028 h 122040"/>
                <a:gd name="connsiteX6" fmla="*/ 137350 w 147380"/>
                <a:gd name="connsiteY6" fmla="*/ 64183 h 122040"/>
                <a:gd name="connsiteX7" fmla="*/ 147360 w 147380"/>
                <a:gd name="connsiteY7" fmla="*/ 48496 h 122040"/>
                <a:gd name="connsiteX8" fmla="*/ 147360 w 147380"/>
                <a:gd name="connsiteY8" fmla="*/ 10710 h 122040"/>
                <a:gd name="connsiteX9" fmla="*/ 136602 w 147380"/>
                <a:gd name="connsiteY9" fmla="*/ -20 h 122040"/>
                <a:gd name="connsiteX10" fmla="*/ 132120 w 147380"/>
                <a:gd name="connsiteY10" fmla="*/ 966 h 12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80" h="122040">
                  <a:moveTo>
                    <a:pt x="132120" y="966"/>
                  </a:moveTo>
                  <a:lnTo>
                    <a:pt x="9953" y="57754"/>
                  </a:lnTo>
                  <a:cubicBezTo>
                    <a:pt x="3870" y="60579"/>
                    <a:pt x="-21" y="66677"/>
                    <a:pt x="-20" y="73384"/>
                  </a:cubicBezTo>
                  <a:lnTo>
                    <a:pt x="-20" y="111294"/>
                  </a:lnTo>
                  <a:cubicBezTo>
                    <a:pt x="-15" y="117222"/>
                    <a:pt x="4795" y="122025"/>
                    <a:pt x="10723" y="122020"/>
                  </a:cubicBezTo>
                  <a:cubicBezTo>
                    <a:pt x="12277" y="122018"/>
                    <a:pt x="13810" y="121680"/>
                    <a:pt x="15220" y="121028"/>
                  </a:cubicBezTo>
                  <a:lnTo>
                    <a:pt x="137350" y="64183"/>
                  </a:lnTo>
                  <a:cubicBezTo>
                    <a:pt x="143455" y="61348"/>
                    <a:pt x="147360" y="55227"/>
                    <a:pt x="147360" y="48496"/>
                  </a:cubicBezTo>
                  <a:lnTo>
                    <a:pt x="147360" y="10710"/>
                  </a:lnTo>
                  <a:cubicBezTo>
                    <a:pt x="147353" y="4776"/>
                    <a:pt x="142536" y="-28"/>
                    <a:pt x="136602" y="-20"/>
                  </a:cubicBezTo>
                  <a:cubicBezTo>
                    <a:pt x="135054" y="-18"/>
                    <a:pt x="133525" y="318"/>
                    <a:pt x="132120" y="966"/>
                  </a:cubicBezTo>
                  <a:close/>
                </a:path>
              </a:pathLst>
            </a:custGeom>
            <a:solidFill>
              <a:srgbClr val="00B5E2"/>
            </a:solidFill>
            <a:ln w="9525" cap="flat">
              <a:noFill/>
              <a:prstDash val="solid"/>
              <a:miter/>
            </a:ln>
          </p:spPr>
          <p:txBody>
            <a:bodyPr rtlCol="0" anchor="ctr"/>
            <a:lstStyle/>
            <a:p>
              <a:endParaRPr lang="en-US" dirty="0"/>
            </a:p>
          </p:txBody>
        </p:sp>
      </p:grpSp>
      <p:grpSp>
        <p:nvGrpSpPr>
          <p:cNvPr id="50" name="Group 49">
            <a:extLst>
              <a:ext uri="{FF2B5EF4-FFF2-40B4-BE49-F238E27FC236}">
                <a16:creationId xmlns:a16="http://schemas.microsoft.com/office/drawing/2014/main" id="{79FF050A-AA7E-A4F2-A778-DC76CA204C5B}"/>
              </a:ext>
            </a:extLst>
          </p:cNvPr>
          <p:cNvGrpSpPr/>
          <p:nvPr userDrawn="1"/>
        </p:nvGrpSpPr>
        <p:grpSpPr>
          <a:xfrm>
            <a:off x="8987631" y="5741194"/>
            <a:ext cx="700088" cy="700088"/>
            <a:chOff x="8987631" y="5741194"/>
            <a:chExt cx="700088" cy="700088"/>
          </a:xfrm>
        </p:grpSpPr>
        <p:sp>
          <p:nvSpPr>
            <p:cNvPr id="51" name="Freeform: Shape 50">
              <a:extLst>
                <a:ext uri="{FF2B5EF4-FFF2-40B4-BE49-F238E27FC236}">
                  <a16:creationId xmlns:a16="http://schemas.microsoft.com/office/drawing/2014/main" id="{E1AB544F-2E7B-104A-C8FE-564689365E87}"/>
                </a:ext>
              </a:extLst>
            </p:cNvPr>
            <p:cNvSpPr>
              <a:spLocks noChangeAspect="1"/>
            </p:cNvSpPr>
            <p:nvPr/>
          </p:nvSpPr>
          <p:spPr>
            <a:xfrm>
              <a:off x="9015499" y="6056944"/>
              <a:ext cx="353029" cy="378000"/>
            </a:xfrm>
            <a:custGeom>
              <a:avLst/>
              <a:gdLst>
                <a:gd name="connsiteX0" fmla="*/ 311371 w 316487"/>
                <a:gd name="connsiteY0" fmla="*/ 35228 h 338873"/>
                <a:gd name="connsiteX1" fmla="*/ 279539 w 316487"/>
                <a:gd name="connsiteY1" fmla="*/ 3510 h 338873"/>
                <a:gd name="connsiteX2" fmla="*/ 267090 w 316487"/>
                <a:gd name="connsiteY2" fmla="*/ 986 h 338873"/>
                <a:gd name="connsiteX3" fmla="*/ 9915 w 316487"/>
                <a:gd name="connsiteY3" fmla="*/ 120658 h 338873"/>
                <a:gd name="connsiteX4" fmla="*/ -20 w 316487"/>
                <a:gd name="connsiteY4" fmla="*/ 136288 h 338873"/>
                <a:gd name="connsiteX5" fmla="*/ -20 w 316487"/>
                <a:gd name="connsiteY5" fmla="*/ 174188 h 338873"/>
                <a:gd name="connsiteX6" fmla="*/ 10739 w 316487"/>
                <a:gd name="connsiteY6" fmla="*/ 184918 h 338873"/>
                <a:gd name="connsiteX7" fmla="*/ 15220 w 316487"/>
                <a:gd name="connsiteY7" fmla="*/ 183932 h 338873"/>
                <a:gd name="connsiteX8" fmla="*/ 243287 w 316487"/>
                <a:gd name="connsiteY8" fmla="*/ 77729 h 338873"/>
                <a:gd name="connsiteX9" fmla="*/ 166020 w 316487"/>
                <a:gd name="connsiteY9" fmla="*/ 290879 h 338873"/>
                <a:gd name="connsiteX10" fmla="*/ 170068 w 316487"/>
                <a:gd name="connsiteY10" fmla="*/ 308977 h 338873"/>
                <a:gd name="connsiteX11" fmla="*/ 196928 w 316487"/>
                <a:gd name="connsiteY11" fmla="*/ 335723 h 338873"/>
                <a:gd name="connsiteX12" fmla="*/ 212109 w 316487"/>
                <a:gd name="connsiteY12" fmla="*/ 335697 h 338873"/>
                <a:gd name="connsiteX13" fmla="*/ 214597 w 316487"/>
                <a:gd name="connsiteY13" fmla="*/ 331780 h 338873"/>
                <a:gd name="connsiteX14" fmla="*/ 315429 w 316487"/>
                <a:gd name="connsiteY14" fmla="*/ 53392 h 338873"/>
                <a:gd name="connsiteX15" fmla="*/ 311371 w 316487"/>
                <a:gd name="connsiteY15" fmla="*/ 35228 h 33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487" h="338873">
                  <a:moveTo>
                    <a:pt x="311371" y="35228"/>
                  </a:moveTo>
                  <a:lnTo>
                    <a:pt x="279539" y="3510"/>
                  </a:lnTo>
                  <a:cubicBezTo>
                    <a:pt x="276396" y="21"/>
                    <a:pt x="271343" y="-1004"/>
                    <a:pt x="267090" y="986"/>
                  </a:cubicBezTo>
                  <a:lnTo>
                    <a:pt x="9915" y="120658"/>
                  </a:lnTo>
                  <a:cubicBezTo>
                    <a:pt x="3845" y="123492"/>
                    <a:pt x="-30" y="129589"/>
                    <a:pt x="-20" y="136288"/>
                  </a:cubicBezTo>
                  <a:lnTo>
                    <a:pt x="-20" y="174188"/>
                  </a:lnTo>
                  <a:cubicBezTo>
                    <a:pt x="-12" y="180122"/>
                    <a:pt x="4804" y="184926"/>
                    <a:pt x="10739" y="184918"/>
                  </a:cubicBezTo>
                  <a:cubicBezTo>
                    <a:pt x="12286" y="184916"/>
                    <a:pt x="13814" y="184580"/>
                    <a:pt x="15220" y="183932"/>
                  </a:cubicBezTo>
                  <a:lnTo>
                    <a:pt x="243287" y="77729"/>
                  </a:lnTo>
                  <a:lnTo>
                    <a:pt x="166020" y="290879"/>
                  </a:lnTo>
                  <a:cubicBezTo>
                    <a:pt x="163734" y="297186"/>
                    <a:pt x="165313" y="304246"/>
                    <a:pt x="170068" y="308977"/>
                  </a:cubicBezTo>
                  <a:lnTo>
                    <a:pt x="196928" y="335723"/>
                  </a:lnTo>
                  <a:cubicBezTo>
                    <a:pt x="201128" y="339908"/>
                    <a:pt x="207925" y="339896"/>
                    <a:pt x="212109" y="335697"/>
                  </a:cubicBezTo>
                  <a:cubicBezTo>
                    <a:pt x="213214" y="334588"/>
                    <a:pt x="214064" y="333251"/>
                    <a:pt x="214597" y="331780"/>
                  </a:cubicBezTo>
                  <a:lnTo>
                    <a:pt x="315429" y="53392"/>
                  </a:lnTo>
                  <a:cubicBezTo>
                    <a:pt x="317726" y="47064"/>
                    <a:pt x="316143" y="39977"/>
                    <a:pt x="311371" y="35228"/>
                  </a:cubicBezTo>
                  <a:close/>
                </a:path>
              </a:pathLst>
            </a:custGeom>
            <a:solidFill>
              <a:schemeClr val="bg1"/>
            </a:solidFill>
            <a:ln w="3175" cap="flat">
              <a:solidFill>
                <a:schemeClr val="tx2"/>
              </a:solidFill>
              <a:prstDash val="solid"/>
              <a:miter/>
            </a:ln>
          </p:spPr>
          <p:txBody>
            <a:bodyPr rtlCol="0" anchor="ctr"/>
            <a:lstStyle/>
            <a:p>
              <a:endParaRPr lang="en-US" dirty="0"/>
            </a:p>
          </p:txBody>
        </p:sp>
        <p:sp>
          <p:nvSpPr>
            <p:cNvPr id="52" name="Oval 51">
              <a:extLst>
                <a:ext uri="{FF2B5EF4-FFF2-40B4-BE49-F238E27FC236}">
                  <a16:creationId xmlns:a16="http://schemas.microsoft.com/office/drawing/2014/main" id="{A9D4833A-0755-A878-22AF-FAB8EBC34413}"/>
                </a:ext>
              </a:extLst>
            </p:cNvPr>
            <p:cNvSpPr/>
            <p:nvPr userDrawn="1"/>
          </p:nvSpPr>
          <p:spPr>
            <a:xfrm>
              <a:off x="8987631" y="5741194"/>
              <a:ext cx="700088" cy="700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221448362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par>
                                    <p:cTn id="8" presetID="42" presetClass="path" presetSubtype="0" decel="100000" fill="hold" grpId="1" nodeType="withEffect">
                                      <p:stCondLst>
                                        <p:cond delay="0"/>
                                      </p:stCondLst>
                                      <p:childTnLst>
                                        <p:animMotion origin="layout" path="M -0.01719 -0.00023 L 2.08333E-7 2.59259E-6 " pathEditMode="relative" rAng="0" ptsTypes="AA">
                                          <p:cBhvr>
                                            <p:cTn id="9" dur="500" fill="hold"/>
                                            <p:tgtEl>
                                              <p:spTgt spid="17"/>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50"/>
                                            <p:tgtEl>
                                              <p:spTgt spid="19"/>
                                            </p:tgtEl>
                                          </p:cBhvr>
                                        </p:animEffect>
                                      </p:childTnLst>
                                    </p:cTn>
                                  </p:par>
                                  <p:par>
                                    <p:cTn id="13" presetID="42" presetClass="path" presetSubtype="0" decel="100000" fill="hold" grpId="1" nodeType="withEffect">
                                      <p:stCondLst>
                                        <p:cond delay="400"/>
                                      </p:stCondLst>
                                      <p:childTnLst>
                                        <p:animMotion origin="layout" path="M -0.01718 -0.00023 L -3.75E-6 -3.7037E-6 " pathEditMode="relative" rAng="0" ptsTypes="AA">
                                          <p:cBhvr>
                                            <p:cTn id="14" dur="500" fill="hold"/>
                                            <p:tgtEl>
                                              <p:spTgt spid="19"/>
                                            </p:tgtEl>
                                            <p:attrNameLst>
                                              <p:attrName>ppt_x</p:attrName>
                                              <p:attrName>ppt_y</p:attrName>
                                            </p:attrNameLst>
                                          </p:cBhvr>
                                          <p:rCtr x="859" y="0"/>
                                        </p:animMotion>
                                      </p:childTnLst>
                                    </p:cTn>
                                  </p:par>
                                  <p:par>
                                    <p:cTn id="15" presetID="10" presetClass="entr" presetSubtype="0" fill="hold" nodeType="withEffect">
                                      <p:stCondLst>
                                        <p:cond delay="2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6" presetClass="emph" presetSubtype="0" fill="hold" nodeType="withEffect">
                                      <p:stCondLst>
                                        <p:cond delay="200"/>
                                      </p:stCondLst>
                                      <p:childTnLst>
                                        <p:animScale>
                                          <p:cBhvr>
                                            <p:cTn id="19" dur="10" fill="hold"/>
                                            <p:tgtEl>
                                              <p:spTgt spid="15"/>
                                            </p:tgtEl>
                                          </p:cBhvr>
                                          <p:by x="125000" y="125000"/>
                                        </p:animScale>
                                      </p:childTnLst>
                                    </p:cTn>
                                  </p:par>
                                  <p:par>
                                    <p:cTn id="20" presetID="6" presetClass="emph" presetSubtype="0" decel="100000" fill="hold" nodeType="withEffect">
                                      <p:stCondLst>
                                        <p:cond delay="200"/>
                                      </p:stCondLst>
                                      <p:childTnLst>
                                        <p:animScale>
                                          <p:cBhvr>
                                            <p:cTn id="21" dur="750" fill="hold"/>
                                            <p:tgtEl>
                                              <p:spTgt spid="15"/>
                                            </p:tgtEl>
                                          </p:cBhvr>
                                          <p:by x="80000" y="80000"/>
                                        </p:animScale>
                                      </p:childTnLst>
                                    </p:cTn>
                                  </p:par>
                                  <p:par>
                                    <p:cTn id="22" presetID="10" presetClass="entr" presetSubtype="0" fill="hold" nodeType="withEffect">
                                      <p:stCondLst>
                                        <p:cond delay="40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6" presetClass="emph" presetSubtype="0" fill="hold" nodeType="withEffect">
                                      <p:stCondLst>
                                        <p:cond delay="400"/>
                                      </p:stCondLst>
                                      <p:childTnLst>
                                        <p:animScale>
                                          <p:cBhvr>
                                            <p:cTn id="26" dur="10" fill="hold"/>
                                            <p:tgtEl>
                                              <p:spTgt spid="28"/>
                                            </p:tgtEl>
                                          </p:cBhvr>
                                          <p:by x="125000" y="125000"/>
                                        </p:animScale>
                                      </p:childTnLst>
                                    </p:cTn>
                                  </p:par>
                                  <p:par>
                                    <p:cTn id="27" presetID="6" presetClass="emph" presetSubtype="0" decel="100000" fill="hold" nodeType="withEffect">
                                      <p:stCondLst>
                                        <p:cond delay="400"/>
                                      </p:stCondLst>
                                      <p:childTnLst>
                                        <p:animScale>
                                          <p:cBhvr>
                                            <p:cTn id="28" dur="750" fill="hold"/>
                                            <p:tgtEl>
                                              <p:spTgt spid="28"/>
                                            </p:tgtEl>
                                          </p:cBhvr>
                                          <p:by x="80000" y="80000"/>
                                        </p:animScale>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6" presetClass="emph" presetSubtype="0" fill="hold" nodeType="withEffect">
                                      <p:stCondLst>
                                        <p:cond delay="0"/>
                                      </p:stCondLst>
                                      <p:childTnLst>
                                        <p:animScale>
                                          <p:cBhvr>
                                            <p:cTn id="33" dur="10" fill="hold"/>
                                            <p:tgtEl>
                                              <p:spTgt spid="27"/>
                                            </p:tgtEl>
                                          </p:cBhvr>
                                          <p:by x="125000" y="125000"/>
                                        </p:animScale>
                                      </p:childTnLst>
                                    </p:cTn>
                                  </p:par>
                                  <p:par>
                                    <p:cTn id="34" presetID="6" presetClass="emph" presetSubtype="0" decel="100000" fill="hold" nodeType="withEffect">
                                      <p:stCondLst>
                                        <p:cond delay="0"/>
                                      </p:stCondLst>
                                      <p:childTnLst>
                                        <p:animScale>
                                          <p:cBhvr>
                                            <p:cTn id="35" dur="750" fill="hold"/>
                                            <p:tgtEl>
                                              <p:spTgt spid="27"/>
                                            </p:tgtEl>
                                          </p:cBhvr>
                                          <p:by x="80000" y="80000"/>
                                        </p:animScale>
                                      </p:childTnLst>
                                    </p:cTn>
                                  </p:par>
                                  <p:par>
                                    <p:cTn id="36" presetID="10" presetClass="entr" presetSubtype="0" fill="hold" nodeType="withEffect">
                                      <p:stCondLst>
                                        <p:cond delay="100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250"/>
                                            <p:tgtEl>
                                              <p:spTgt spid="25"/>
                                            </p:tgtEl>
                                          </p:cBhvr>
                                        </p:animEffect>
                                      </p:childTnLst>
                                    </p:cTn>
                                  </p:par>
                                  <p:par>
                                    <p:cTn id="39" presetID="42" presetClass="path" presetSubtype="0" decel="100000" fill="hold" nodeType="withEffect">
                                      <p:stCondLst>
                                        <p:cond delay="1000"/>
                                      </p:stCondLst>
                                      <p:childTnLst>
                                        <p:animMotion origin="layout" path="M -0.01719 -0.00023 L -2.08333E-6 -3.33333E-6 " pathEditMode="relative" rAng="0" ptsTypes="AA">
                                          <p:cBhvr>
                                            <p:cTn id="40" dur="500" fill="hold"/>
                                            <p:tgtEl>
                                              <p:spTgt spid="25"/>
                                            </p:tgtEl>
                                            <p:attrNameLst>
                                              <p:attrName>ppt_x</p:attrName>
                                              <p:attrName>ppt_y</p:attrName>
                                            </p:attrNameLst>
                                          </p:cBhvr>
                                          <p:rCtr x="859" y="0"/>
                                        </p:animMotion>
                                      </p:childTnLst>
                                    </p:cTn>
                                  </p:par>
                                  <p:par>
                                    <p:cTn id="41" presetID="23" presetClass="entr" presetSubtype="16"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200" fill="hold"/>
                                            <p:tgtEl>
                                              <p:spTgt spid="39"/>
                                            </p:tgtEl>
                                            <p:attrNameLst>
                                              <p:attrName>ppt_w</p:attrName>
                                            </p:attrNameLst>
                                          </p:cBhvr>
                                          <p:tavLst>
                                            <p:tav tm="0">
                                              <p:val>
                                                <p:fltVal val="0"/>
                                              </p:val>
                                            </p:tav>
                                            <p:tav tm="100000">
                                              <p:val>
                                                <p:strVal val="#ppt_w"/>
                                              </p:val>
                                            </p:tav>
                                          </p:tavLst>
                                        </p:anim>
                                        <p:anim calcmode="lin" valueType="num">
                                          <p:cBhvr>
                                            <p:cTn id="44" dur="200" fill="hold"/>
                                            <p:tgtEl>
                                              <p:spTgt spid="39"/>
                                            </p:tgtEl>
                                            <p:attrNameLst>
                                              <p:attrName>ppt_h</p:attrName>
                                            </p:attrNameLst>
                                          </p:cBhvr>
                                          <p:tavLst>
                                            <p:tav tm="0">
                                              <p:val>
                                                <p:fltVal val="0"/>
                                              </p:val>
                                            </p:tav>
                                            <p:tav tm="100000">
                                              <p:val>
                                                <p:strVal val="#ppt_h"/>
                                              </p:val>
                                            </p:tav>
                                          </p:tavLst>
                                        </p:anim>
                                      </p:childTnLst>
                                    </p:cTn>
                                  </p:par>
                                  <p:par>
                                    <p:cTn id="45" presetID="6" presetClass="emph" presetSubtype="0" fill="hold" nodeType="withEffect" p14:presetBounceEnd="99000">
                                      <p:stCondLst>
                                        <p:cond delay="0"/>
                                      </p:stCondLst>
                                      <p:childTnLst>
                                        <p:animScale p14:bounceEnd="99000">
                                          <p:cBhvr>
                                            <p:cTn id="46" dur="1000" fill="hold"/>
                                            <p:tgtEl>
                                              <p:spTgt spid="39"/>
                                            </p:tgtEl>
                                          </p:cBhvr>
                                          <p:by x="110000" y="110000"/>
                                        </p:animScale>
                                      </p:childTnLst>
                                    </p:cTn>
                                  </p:par>
                                  <p:par>
                                    <p:cTn id="47" presetID="6" presetClass="emph" presetSubtype="0" accel="50000" decel="50000" fill="hold" nodeType="withEffect">
                                      <p:stCondLst>
                                        <p:cond delay="0"/>
                                      </p:stCondLst>
                                      <p:childTnLst>
                                        <p:animScale>
                                          <p:cBhvr>
                                            <p:cTn id="48" dur="250" fill="hold"/>
                                            <p:tgtEl>
                                              <p:spTgt spid="39"/>
                                            </p:tgtEl>
                                          </p:cBhvr>
                                          <p:by x="91000" y="91000"/>
                                        </p:animScale>
                                      </p:childTnLst>
                                    </p:cTn>
                                  </p:par>
                                  <p:par>
                                    <p:cTn id="49" presetID="6" presetClass="emph" presetSubtype="0" decel="100000" fill="hold" nodeType="withEffect">
                                      <p:stCondLst>
                                        <p:cond delay="1000"/>
                                      </p:stCondLst>
                                      <p:childTnLst>
                                        <p:animScale>
                                          <p:cBhvr>
                                            <p:cTn id="50" dur="250" fill="hold"/>
                                            <p:tgtEl>
                                              <p:spTgt spid="39"/>
                                            </p:tgtEl>
                                          </p:cBhvr>
                                          <p:by x="80000" y="80000"/>
                                        </p:animScale>
                                      </p:childTnLst>
                                    </p:cTn>
                                  </p:par>
                                  <p:par>
                                    <p:cTn id="51" presetID="6" presetClass="emph" presetSubtype="0" decel="100000" fill="hold" nodeType="withEffect">
                                      <p:stCondLst>
                                        <p:cond delay="1250"/>
                                      </p:stCondLst>
                                      <p:childTnLst>
                                        <p:animScale>
                                          <p:cBhvr>
                                            <p:cTn id="52" dur="250" fill="hold"/>
                                            <p:tgtEl>
                                              <p:spTgt spid="39"/>
                                            </p:tgtEl>
                                          </p:cBhvr>
                                          <p:by x="120000" y="120000"/>
                                        </p:animScale>
                                      </p:childTnLst>
                                    </p:cTn>
                                  </p:par>
                                  <p:par>
                                    <p:cTn id="53" presetID="10" presetClass="entr" presetSubtype="0" fill="hold" nodeType="withEffect">
                                      <p:stCondLst>
                                        <p:cond delay="5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250"/>
                                            <p:tgtEl>
                                              <p:spTgt spid="50"/>
                                            </p:tgtEl>
                                          </p:cBhvr>
                                        </p:animEffect>
                                      </p:childTnLst>
                                    </p:cTn>
                                  </p:par>
                                  <p:par>
                                    <p:cTn id="56" presetID="42" presetClass="path" presetSubtype="0" decel="100000" fill="hold" nodeType="withEffect">
                                      <p:stCondLst>
                                        <p:cond delay="500"/>
                                      </p:stCondLst>
                                      <p:childTnLst>
                                        <p:animMotion origin="layout" path="M -0.06211 0.04306 L 4.58333E-6 -4.44444E-6 " pathEditMode="relative" rAng="0" ptsTypes="AA">
                                          <p:cBhvr>
                                            <p:cTn id="57" dur="500" fill="hold"/>
                                            <p:tgtEl>
                                              <p:spTgt spid="50"/>
                                            </p:tgtEl>
                                            <p:attrNameLst>
                                              <p:attrName>ppt_x</p:attrName>
                                              <p:attrName>ppt_y</p:attrName>
                                            </p:attrNameLst>
                                          </p:cBhvr>
                                          <p:rCtr x="3099" y="-2153"/>
                                        </p:animMotion>
                                      </p:childTnLst>
                                    </p:cTn>
                                  </p:par>
                                  <p:par>
                                    <p:cTn id="58" presetID="6" presetClass="emph" presetSubtype="0" decel="100000" fill="hold" nodeType="withEffect">
                                      <p:stCondLst>
                                        <p:cond delay="1000"/>
                                      </p:stCondLst>
                                      <p:childTnLst>
                                        <p:animScale>
                                          <p:cBhvr>
                                            <p:cTn id="59" dur="250" fill="hold"/>
                                            <p:tgtEl>
                                              <p:spTgt spid="50"/>
                                            </p:tgtEl>
                                          </p:cBhvr>
                                          <p:by x="80000" y="80000"/>
                                        </p:animScale>
                                      </p:childTnLst>
                                    </p:cTn>
                                  </p:par>
                                  <p:par>
                                    <p:cTn id="60" presetID="6" presetClass="emph" presetSubtype="0" decel="100000" fill="hold" nodeType="withEffect">
                                      <p:stCondLst>
                                        <p:cond delay="1250"/>
                                      </p:stCondLst>
                                      <p:childTnLst>
                                        <p:animScale>
                                          <p:cBhvr>
                                            <p:cTn id="61" dur="250" fill="hold"/>
                                            <p:tgtEl>
                                              <p:spTgt spid="5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bldP spid="19" grpId="0">
            <p:tmplLst>
              <p:tmpl>
                <p:tnLst>
                  <p:par>
                    <p:cTn presetID="10" presetClass="entr" presetSubtype="0" fill="hold" nodeType="withEffect">
                      <p:stCondLst>
                        <p:cond delay="40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19"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par>
                                    <p:cTn id="8" presetID="42" presetClass="path" presetSubtype="0" decel="100000" fill="hold" grpId="1" nodeType="withEffect">
                                      <p:stCondLst>
                                        <p:cond delay="0"/>
                                      </p:stCondLst>
                                      <p:childTnLst>
                                        <p:animMotion origin="layout" path="M -0.01719 -0.00023 L 2.08333E-7 2.59259E-6 " pathEditMode="relative" rAng="0" ptsTypes="AA">
                                          <p:cBhvr>
                                            <p:cTn id="9" dur="500" fill="hold"/>
                                            <p:tgtEl>
                                              <p:spTgt spid="17"/>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50"/>
                                            <p:tgtEl>
                                              <p:spTgt spid="19"/>
                                            </p:tgtEl>
                                          </p:cBhvr>
                                        </p:animEffect>
                                      </p:childTnLst>
                                    </p:cTn>
                                  </p:par>
                                  <p:par>
                                    <p:cTn id="13" presetID="42" presetClass="path" presetSubtype="0" decel="100000" fill="hold" grpId="1" nodeType="withEffect">
                                      <p:stCondLst>
                                        <p:cond delay="400"/>
                                      </p:stCondLst>
                                      <p:childTnLst>
                                        <p:animMotion origin="layout" path="M -0.01718 -0.00023 L -3.75E-6 -3.7037E-6 " pathEditMode="relative" rAng="0" ptsTypes="AA">
                                          <p:cBhvr>
                                            <p:cTn id="14" dur="500" fill="hold"/>
                                            <p:tgtEl>
                                              <p:spTgt spid="19"/>
                                            </p:tgtEl>
                                            <p:attrNameLst>
                                              <p:attrName>ppt_x</p:attrName>
                                              <p:attrName>ppt_y</p:attrName>
                                            </p:attrNameLst>
                                          </p:cBhvr>
                                          <p:rCtr x="859" y="0"/>
                                        </p:animMotion>
                                      </p:childTnLst>
                                    </p:cTn>
                                  </p:par>
                                  <p:par>
                                    <p:cTn id="15" presetID="10" presetClass="entr" presetSubtype="0" fill="hold" nodeType="withEffect">
                                      <p:stCondLst>
                                        <p:cond delay="2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6" presetClass="emph" presetSubtype="0" fill="hold" nodeType="withEffect">
                                      <p:stCondLst>
                                        <p:cond delay="200"/>
                                      </p:stCondLst>
                                      <p:childTnLst>
                                        <p:animScale>
                                          <p:cBhvr>
                                            <p:cTn id="19" dur="10" fill="hold"/>
                                            <p:tgtEl>
                                              <p:spTgt spid="15"/>
                                            </p:tgtEl>
                                          </p:cBhvr>
                                          <p:by x="125000" y="125000"/>
                                        </p:animScale>
                                      </p:childTnLst>
                                    </p:cTn>
                                  </p:par>
                                  <p:par>
                                    <p:cTn id="20" presetID="6" presetClass="emph" presetSubtype="0" decel="100000" fill="hold" nodeType="withEffect">
                                      <p:stCondLst>
                                        <p:cond delay="200"/>
                                      </p:stCondLst>
                                      <p:childTnLst>
                                        <p:animScale>
                                          <p:cBhvr>
                                            <p:cTn id="21" dur="750" fill="hold"/>
                                            <p:tgtEl>
                                              <p:spTgt spid="15"/>
                                            </p:tgtEl>
                                          </p:cBhvr>
                                          <p:by x="80000" y="80000"/>
                                        </p:animScale>
                                      </p:childTnLst>
                                    </p:cTn>
                                  </p:par>
                                  <p:par>
                                    <p:cTn id="22" presetID="10" presetClass="entr" presetSubtype="0" fill="hold" nodeType="withEffect">
                                      <p:stCondLst>
                                        <p:cond delay="40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6" presetClass="emph" presetSubtype="0" fill="hold" nodeType="withEffect">
                                      <p:stCondLst>
                                        <p:cond delay="400"/>
                                      </p:stCondLst>
                                      <p:childTnLst>
                                        <p:animScale>
                                          <p:cBhvr>
                                            <p:cTn id="26" dur="10" fill="hold"/>
                                            <p:tgtEl>
                                              <p:spTgt spid="28"/>
                                            </p:tgtEl>
                                          </p:cBhvr>
                                          <p:by x="125000" y="125000"/>
                                        </p:animScale>
                                      </p:childTnLst>
                                    </p:cTn>
                                  </p:par>
                                  <p:par>
                                    <p:cTn id="27" presetID="6" presetClass="emph" presetSubtype="0" decel="100000" fill="hold" nodeType="withEffect">
                                      <p:stCondLst>
                                        <p:cond delay="400"/>
                                      </p:stCondLst>
                                      <p:childTnLst>
                                        <p:animScale>
                                          <p:cBhvr>
                                            <p:cTn id="28" dur="750" fill="hold"/>
                                            <p:tgtEl>
                                              <p:spTgt spid="28"/>
                                            </p:tgtEl>
                                          </p:cBhvr>
                                          <p:by x="80000" y="80000"/>
                                        </p:animScale>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6" presetClass="emph" presetSubtype="0" fill="hold" nodeType="withEffect">
                                      <p:stCondLst>
                                        <p:cond delay="0"/>
                                      </p:stCondLst>
                                      <p:childTnLst>
                                        <p:animScale>
                                          <p:cBhvr>
                                            <p:cTn id="33" dur="10" fill="hold"/>
                                            <p:tgtEl>
                                              <p:spTgt spid="27"/>
                                            </p:tgtEl>
                                          </p:cBhvr>
                                          <p:by x="125000" y="125000"/>
                                        </p:animScale>
                                      </p:childTnLst>
                                    </p:cTn>
                                  </p:par>
                                  <p:par>
                                    <p:cTn id="34" presetID="6" presetClass="emph" presetSubtype="0" decel="100000" fill="hold" nodeType="withEffect">
                                      <p:stCondLst>
                                        <p:cond delay="0"/>
                                      </p:stCondLst>
                                      <p:childTnLst>
                                        <p:animScale>
                                          <p:cBhvr>
                                            <p:cTn id="35" dur="750" fill="hold"/>
                                            <p:tgtEl>
                                              <p:spTgt spid="27"/>
                                            </p:tgtEl>
                                          </p:cBhvr>
                                          <p:by x="80000" y="80000"/>
                                        </p:animScale>
                                      </p:childTnLst>
                                    </p:cTn>
                                  </p:par>
                                  <p:par>
                                    <p:cTn id="36" presetID="10" presetClass="entr" presetSubtype="0" fill="hold" nodeType="withEffect">
                                      <p:stCondLst>
                                        <p:cond delay="1000"/>
                                      </p:stCondLst>
                                      <p:childTnLst>
                                        <p:set>
                                          <p:cBhvr>
                                            <p:cTn id="37" dur="1" fill="hold">
                                              <p:stCondLst>
                                                <p:cond delay="0"/>
                                              </p:stCondLst>
                                            </p:cTn>
                                            <p:tgtEl>
                                              <p:spTgt spid="25"/>
                                            </p:tgtEl>
                                            <p:attrNameLst>
                                              <p:attrName>style.visibility</p:attrName>
                                            </p:attrNameLst>
                                          </p:cBhvr>
                                          <p:to>
                                            <p:strVal val="visible"/>
                                          </p:to>
                                        </p:set>
                                        <p:animEffect transition="in" filter="fade">
                                          <p:cBhvr>
                                            <p:cTn id="38" dur="250"/>
                                            <p:tgtEl>
                                              <p:spTgt spid="25"/>
                                            </p:tgtEl>
                                          </p:cBhvr>
                                        </p:animEffect>
                                      </p:childTnLst>
                                    </p:cTn>
                                  </p:par>
                                  <p:par>
                                    <p:cTn id="39" presetID="42" presetClass="path" presetSubtype="0" decel="100000" fill="hold" nodeType="withEffect">
                                      <p:stCondLst>
                                        <p:cond delay="1000"/>
                                      </p:stCondLst>
                                      <p:childTnLst>
                                        <p:animMotion origin="layout" path="M -0.01719 -0.00023 L -2.08333E-6 -3.33333E-6 " pathEditMode="relative" rAng="0" ptsTypes="AA">
                                          <p:cBhvr>
                                            <p:cTn id="40" dur="500" fill="hold"/>
                                            <p:tgtEl>
                                              <p:spTgt spid="25"/>
                                            </p:tgtEl>
                                            <p:attrNameLst>
                                              <p:attrName>ppt_x</p:attrName>
                                              <p:attrName>ppt_y</p:attrName>
                                            </p:attrNameLst>
                                          </p:cBhvr>
                                          <p:rCtr x="859" y="0"/>
                                        </p:animMotion>
                                      </p:childTnLst>
                                    </p:cTn>
                                  </p:par>
                                  <p:par>
                                    <p:cTn id="41" presetID="23" presetClass="entr" presetSubtype="16"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200" fill="hold"/>
                                            <p:tgtEl>
                                              <p:spTgt spid="39"/>
                                            </p:tgtEl>
                                            <p:attrNameLst>
                                              <p:attrName>ppt_w</p:attrName>
                                            </p:attrNameLst>
                                          </p:cBhvr>
                                          <p:tavLst>
                                            <p:tav tm="0">
                                              <p:val>
                                                <p:fltVal val="0"/>
                                              </p:val>
                                            </p:tav>
                                            <p:tav tm="100000">
                                              <p:val>
                                                <p:strVal val="#ppt_w"/>
                                              </p:val>
                                            </p:tav>
                                          </p:tavLst>
                                        </p:anim>
                                        <p:anim calcmode="lin" valueType="num">
                                          <p:cBhvr>
                                            <p:cTn id="44" dur="200" fill="hold"/>
                                            <p:tgtEl>
                                              <p:spTgt spid="39"/>
                                            </p:tgtEl>
                                            <p:attrNameLst>
                                              <p:attrName>ppt_h</p:attrName>
                                            </p:attrNameLst>
                                          </p:cBhvr>
                                          <p:tavLst>
                                            <p:tav tm="0">
                                              <p:val>
                                                <p:fltVal val="0"/>
                                              </p:val>
                                            </p:tav>
                                            <p:tav tm="100000">
                                              <p:val>
                                                <p:strVal val="#ppt_h"/>
                                              </p:val>
                                            </p:tav>
                                          </p:tavLst>
                                        </p:anim>
                                      </p:childTnLst>
                                    </p:cTn>
                                  </p:par>
                                  <p:par>
                                    <p:cTn id="45" presetID="6" presetClass="emph" presetSubtype="0" fill="hold" nodeType="withEffect">
                                      <p:stCondLst>
                                        <p:cond delay="0"/>
                                      </p:stCondLst>
                                      <p:childTnLst>
                                        <p:animScale>
                                          <p:cBhvr>
                                            <p:cTn id="46" dur="1000" fill="hold"/>
                                            <p:tgtEl>
                                              <p:spTgt spid="39"/>
                                            </p:tgtEl>
                                          </p:cBhvr>
                                          <p:by x="110000" y="110000"/>
                                        </p:animScale>
                                      </p:childTnLst>
                                    </p:cTn>
                                  </p:par>
                                  <p:par>
                                    <p:cTn id="47" presetID="6" presetClass="emph" presetSubtype="0" accel="50000" decel="50000" fill="hold" nodeType="withEffect">
                                      <p:stCondLst>
                                        <p:cond delay="0"/>
                                      </p:stCondLst>
                                      <p:childTnLst>
                                        <p:animScale>
                                          <p:cBhvr>
                                            <p:cTn id="48" dur="250" fill="hold"/>
                                            <p:tgtEl>
                                              <p:spTgt spid="39"/>
                                            </p:tgtEl>
                                          </p:cBhvr>
                                          <p:by x="91000" y="91000"/>
                                        </p:animScale>
                                      </p:childTnLst>
                                    </p:cTn>
                                  </p:par>
                                  <p:par>
                                    <p:cTn id="49" presetID="6" presetClass="emph" presetSubtype="0" decel="100000" fill="hold" nodeType="withEffect">
                                      <p:stCondLst>
                                        <p:cond delay="1000"/>
                                      </p:stCondLst>
                                      <p:childTnLst>
                                        <p:animScale>
                                          <p:cBhvr>
                                            <p:cTn id="50" dur="250" fill="hold"/>
                                            <p:tgtEl>
                                              <p:spTgt spid="39"/>
                                            </p:tgtEl>
                                          </p:cBhvr>
                                          <p:by x="80000" y="80000"/>
                                        </p:animScale>
                                      </p:childTnLst>
                                    </p:cTn>
                                  </p:par>
                                  <p:par>
                                    <p:cTn id="51" presetID="6" presetClass="emph" presetSubtype="0" decel="100000" fill="hold" nodeType="withEffect">
                                      <p:stCondLst>
                                        <p:cond delay="1250"/>
                                      </p:stCondLst>
                                      <p:childTnLst>
                                        <p:animScale>
                                          <p:cBhvr>
                                            <p:cTn id="52" dur="250" fill="hold"/>
                                            <p:tgtEl>
                                              <p:spTgt spid="39"/>
                                            </p:tgtEl>
                                          </p:cBhvr>
                                          <p:by x="120000" y="120000"/>
                                        </p:animScale>
                                      </p:childTnLst>
                                    </p:cTn>
                                  </p:par>
                                  <p:par>
                                    <p:cTn id="53" presetID="10" presetClass="entr" presetSubtype="0" fill="hold" nodeType="withEffect">
                                      <p:stCondLst>
                                        <p:cond delay="5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250"/>
                                            <p:tgtEl>
                                              <p:spTgt spid="50"/>
                                            </p:tgtEl>
                                          </p:cBhvr>
                                        </p:animEffect>
                                      </p:childTnLst>
                                    </p:cTn>
                                  </p:par>
                                  <p:par>
                                    <p:cTn id="56" presetID="42" presetClass="path" presetSubtype="0" decel="100000" fill="hold" nodeType="withEffect">
                                      <p:stCondLst>
                                        <p:cond delay="500"/>
                                      </p:stCondLst>
                                      <p:childTnLst>
                                        <p:animMotion origin="layout" path="M -0.06211 0.04306 L 4.58333E-6 -4.44444E-6 " pathEditMode="relative" rAng="0" ptsTypes="AA">
                                          <p:cBhvr>
                                            <p:cTn id="57" dur="500" fill="hold"/>
                                            <p:tgtEl>
                                              <p:spTgt spid="50"/>
                                            </p:tgtEl>
                                            <p:attrNameLst>
                                              <p:attrName>ppt_x</p:attrName>
                                              <p:attrName>ppt_y</p:attrName>
                                            </p:attrNameLst>
                                          </p:cBhvr>
                                          <p:rCtr x="3099" y="-2153"/>
                                        </p:animMotion>
                                      </p:childTnLst>
                                    </p:cTn>
                                  </p:par>
                                  <p:par>
                                    <p:cTn id="58" presetID="6" presetClass="emph" presetSubtype="0" decel="100000" fill="hold" nodeType="withEffect">
                                      <p:stCondLst>
                                        <p:cond delay="1000"/>
                                      </p:stCondLst>
                                      <p:childTnLst>
                                        <p:animScale>
                                          <p:cBhvr>
                                            <p:cTn id="59" dur="250" fill="hold"/>
                                            <p:tgtEl>
                                              <p:spTgt spid="50"/>
                                            </p:tgtEl>
                                          </p:cBhvr>
                                          <p:by x="80000" y="80000"/>
                                        </p:animScale>
                                      </p:childTnLst>
                                    </p:cTn>
                                  </p:par>
                                  <p:par>
                                    <p:cTn id="60" presetID="6" presetClass="emph" presetSubtype="0" decel="100000" fill="hold" nodeType="withEffect">
                                      <p:stCondLst>
                                        <p:cond delay="1250"/>
                                      </p:stCondLst>
                                      <p:childTnLst>
                                        <p:animScale>
                                          <p:cBhvr>
                                            <p:cTn id="61" dur="250" fill="hold"/>
                                            <p:tgtEl>
                                              <p:spTgt spid="5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bldP spid="19" grpId="0">
            <p:tmplLst>
              <p:tmpl>
                <p:tnLst>
                  <p:par>
                    <p:cTn presetID="10" presetClass="entr" presetSubtype="0" fill="hold" nodeType="withEffect">
                      <p:stCondLst>
                        <p:cond delay="40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19" grpId="1"/>
        </p:bldLst>
      </p:timing>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amp; Image (Pink)">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71868B-7E42-4472-865D-981843F91BC3}"/>
              </a:ext>
            </a:extLst>
          </p:cNvPr>
          <p:cNvSpPr>
            <a:spLocks/>
          </p:cNvSpPr>
          <p:nvPr userDrawn="1"/>
        </p:nvSpPr>
        <p:spPr>
          <a:xfrm>
            <a:off x="0" y="5251345"/>
            <a:ext cx="3407961" cy="16223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630B0A20-588C-4A7D-AEB0-0D3E8F0D4B29}"/>
              </a:ext>
            </a:extLst>
          </p:cNvPr>
          <p:cNvGrpSpPr>
            <a:grpSpLocks/>
          </p:cNvGrpSpPr>
          <p:nvPr userDrawn="1"/>
        </p:nvGrpSpPr>
        <p:grpSpPr>
          <a:xfrm rot="5400000">
            <a:off x="703436" y="4120183"/>
            <a:ext cx="2001093" cy="2131710"/>
            <a:chOff x="2156567" y="3489063"/>
            <a:chExt cx="2344924" cy="2497982"/>
          </a:xfrm>
        </p:grpSpPr>
        <p:sp>
          <p:nvSpPr>
            <p:cNvPr id="9" name="Freeform: Shape 8">
              <a:extLst>
                <a:ext uri="{FF2B5EF4-FFF2-40B4-BE49-F238E27FC236}">
                  <a16:creationId xmlns:a16="http://schemas.microsoft.com/office/drawing/2014/main" id="{B41181DF-FD89-4BF7-A2EB-DD648170CDCA}"/>
                </a:ext>
              </a:extLst>
            </p:cNvPr>
            <p:cNvSpPr>
              <a:spLocks/>
            </p:cNvSpPr>
            <p:nvPr/>
          </p:nvSpPr>
          <p:spPr>
            <a:xfrm rot="16200000">
              <a:off x="2852824" y="4188497"/>
              <a:ext cx="2198224" cy="1099110"/>
            </a:xfrm>
            <a:custGeom>
              <a:avLst/>
              <a:gdLst>
                <a:gd name="connsiteX0" fmla="*/ 1099089 w 2198224"/>
                <a:gd name="connsiteY0" fmla="*/ 967174 h 1099110"/>
                <a:gd name="connsiteX1" fmla="*/ 131871 w 2198224"/>
                <a:gd name="connsiteY1" fmla="*/ -43 h 1099110"/>
                <a:gd name="connsiteX2" fmla="*/ -24 w 2198224"/>
                <a:gd name="connsiteY2" fmla="*/ -43 h 1099110"/>
                <a:gd name="connsiteX3" fmla="*/ 1099089 w 2198224"/>
                <a:gd name="connsiteY3" fmla="*/ 1099068 h 1099110"/>
                <a:gd name="connsiteX4" fmla="*/ 2198201 w 2198224"/>
                <a:gd name="connsiteY4" fmla="*/ -43 h 1099110"/>
                <a:gd name="connsiteX5" fmla="*/ 2066307 w 2198224"/>
                <a:gd name="connsiteY5" fmla="*/ -43 h 1099110"/>
                <a:gd name="connsiteX6" fmla="*/ 1099089 w 2198224"/>
                <a:gd name="connsiteY6" fmla="*/ 967174 h 109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224" h="1099110">
                  <a:moveTo>
                    <a:pt x="1099089" y="967174"/>
                  </a:moveTo>
                  <a:cubicBezTo>
                    <a:pt x="564908" y="967174"/>
                    <a:pt x="131871" y="534137"/>
                    <a:pt x="131871" y="-43"/>
                  </a:cubicBezTo>
                  <a:lnTo>
                    <a:pt x="-24" y="-43"/>
                  </a:lnTo>
                  <a:cubicBezTo>
                    <a:pt x="-24" y="606978"/>
                    <a:pt x="492067" y="1099068"/>
                    <a:pt x="1099089" y="1099068"/>
                  </a:cubicBezTo>
                  <a:cubicBezTo>
                    <a:pt x="1706111" y="1099068"/>
                    <a:pt x="2198201" y="606978"/>
                    <a:pt x="2198201" y="-43"/>
                  </a:cubicBezTo>
                  <a:lnTo>
                    <a:pt x="2066307" y="-43"/>
                  </a:lnTo>
                  <a:cubicBezTo>
                    <a:pt x="2066307" y="534137"/>
                    <a:pt x="1633269" y="967174"/>
                    <a:pt x="1099089" y="967174"/>
                  </a:cubicBezTo>
                  <a:close/>
                </a:path>
              </a:pathLst>
            </a:custGeom>
            <a:solidFill>
              <a:srgbClr val="003C71"/>
            </a:solidFill>
            <a:ln w="3822"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979F47FE-F3C8-44E7-B987-EBD0FB42B188}"/>
                </a:ext>
              </a:extLst>
            </p:cNvPr>
            <p:cNvSpPr/>
            <p:nvPr/>
          </p:nvSpPr>
          <p:spPr>
            <a:xfrm rot="16200000">
              <a:off x="1532071" y="4113559"/>
              <a:ext cx="2497982" cy="1248989"/>
            </a:xfrm>
            <a:custGeom>
              <a:avLst/>
              <a:gdLst>
                <a:gd name="connsiteX0" fmla="*/ -24 w 2497982"/>
                <a:gd name="connsiteY0" fmla="*/ 1248946 h 1248989"/>
                <a:gd name="connsiteX1" fmla="*/ 281749 w 2497982"/>
                <a:gd name="connsiteY1" fmla="*/ 1248946 h 1248989"/>
                <a:gd name="connsiteX2" fmla="*/ 1248967 w 2497982"/>
                <a:gd name="connsiteY2" fmla="*/ 281729 h 1248989"/>
                <a:gd name="connsiteX3" fmla="*/ 2216186 w 2497982"/>
                <a:gd name="connsiteY3" fmla="*/ 1248946 h 1248989"/>
                <a:gd name="connsiteX4" fmla="*/ 2497959 w 2497982"/>
                <a:gd name="connsiteY4" fmla="*/ 1248946 h 1248989"/>
                <a:gd name="connsiteX5" fmla="*/ 1248967 w 2497982"/>
                <a:gd name="connsiteY5" fmla="*/ -43 h 1248989"/>
                <a:gd name="connsiteX6" fmla="*/ -24 w 2497982"/>
                <a:gd name="connsiteY6" fmla="*/ 1248946 h 124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7982" h="1248989">
                  <a:moveTo>
                    <a:pt x="-24" y="1248946"/>
                  </a:moveTo>
                  <a:lnTo>
                    <a:pt x="281749" y="1248946"/>
                  </a:lnTo>
                  <a:cubicBezTo>
                    <a:pt x="281749" y="714766"/>
                    <a:pt x="714787" y="281729"/>
                    <a:pt x="1248967" y="281729"/>
                  </a:cubicBezTo>
                  <a:cubicBezTo>
                    <a:pt x="1783148" y="281729"/>
                    <a:pt x="2216186" y="714766"/>
                    <a:pt x="2216186" y="1248946"/>
                  </a:cubicBezTo>
                  <a:lnTo>
                    <a:pt x="2497959" y="1248946"/>
                  </a:lnTo>
                  <a:cubicBezTo>
                    <a:pt x="2497959" y="559149"/>
                    <a:pt x="1938769" y="-43"/>
                    <a:pt x="1248967" y="-43"/>
                  </a:cubicBezTo>
                  <a:cubicBezTo>
                    <a:pt x="559166" y="-43"/>
                    <a:pt x="-24" y="559149"/>
                    <a:pt x="-24" y="1248946"/>
                  </a:cubicBezTo>
                  <a:close/>
                </a:path>
              </a:pathLst>
            </a:custGeom>
            <a:solidFill>
              <a:srgbClr val="E5007E"/>
            </a:solidFill>
            <a:ln w="3822" cap="flat">
              <a:noFill/>
              <a:prstDash val="solid"/>
              <a:miter/>
            </a:ln>
          </p:spPr>
          <p:txBody>
            <a:bodyPr rtlCol="0" anchor="ctr"/>
            <a:lstStyle/>
            <a:p>
              <a:endParaRPr lang="en-US" dirty="0"/>
            </a:p>
          </p:txBody>
        </p:sp>
      </p:grpSp>
      <p:sp>
        <p:nvSpPr>
          <p:cNvPr id="13" name="Picture Placeholder 29">
            <a:extLst>
              <a:ext uri="{FF2B5EF4-FFF2-40B4-BE49-F238E27FC236}">
                <a16:creationId xmlns:a16="http://schemas.microsoft.com/office/drawing/2014/main" id="{34113BB0-244E-4CBD-8963-38845D6FCC81}"/>
              </a:ext>
            </a:extLst>
          </p:cNvPr>
          <p:cNvSpPr>
            <a:spLocks noGrp="1"/>
          </p:cNvSpPr>
          <p:nvPr>
            <p:ph type="pic" sz="quarter" idx="14" hasCustomPrompt="1"/>
          </p:nvPr>
        </p:nvSpPr>
        <p:spPr>
          <a:xfrm>
            <a:off x="869545" y="4417389"/>
            <a:ext cx="1670400" cy="1670400"/>
          </a:xfrm>
          <a:prstGeom prst="ellipse">
            <a:avLst/>
          </a:prstGeom>
          <a:solidFill>
            <a:srgbClr val="E5E5E5"/>
          </a:solidFill>
        </p:spPr>
        <p:txBody>
          <a:bodyPr anchor="ctr">
            <a:normAutofit/>
          </a:bodyPr>
          <a:lstStyle>
            <a:lvl1pPr marL="0" indent="0" algn="ctr">
              <a:lnSpc>
                <a:spcPct val="100000"/>
              </a:lnSpc>
              <a:spcBef>
                <a:spcPts val="0"/>
              </a:spcBef>
              <a:buNone/>
              <a:defRPr sz="1600" i="1">
                <a:solidFill>
                  <a:schemeClr val="tx2"/>
                </a:solidFill>
              </a:defRPr>
            </a:lvl1pPr>
          </a:lstStyle>
          <a:p>
            <a:r>
              <a:rPr lang="en-US" dirty="0"/>
              <a:t>Click here to insert image</a:t>
            </a:r>
          </a:p>
        </p:txBody>
      </p:sp>
      <p:sp>
        <p:nvSpPr>
          <p:cNvPr id="16" name="Title 1">
            <a:extLst>
              <a:ext uri="{FF2B5EF4-FFF2-40B4-BE49-F238E27FC236}">
                <a16:creationId xmlns:a16="http://schemas.microsoft.com/office/drawing/2014/main" id="{DE244732-4B4C-4BFF-B8EF-D2A78F1DA76B}"/>
              </a:ext>
            </a:extLst>
          </p:cNvPr>
          <p:cNvSpPr>
            <a:spLocks noGrp="1"/>
          </p:cNvSpPr>
          <p:nvPr>
            <p:ph type="title" hasCustomPrompt="1"/>
          </p:nvPr>
        </p:nvSpPr>
        <p:spPr>
          <a:xfrm>
            <a:off x="435109" y="1054101"/>
            <a:ext cx="2968490" cy="1428750"/>
          </a:xfrm>
        </p:spPr>
        <p:txBody>
          <a:bodyPr/>
          <a:lstStyle>
            <a:lvl1pPr>
              <a:defRPr/>
            </a:lvl1pPr>
          </a:lstStyle>
          <a:p>
            <a:r>
              <a:rPr lang="en-US" dirty="0"/>
              <a:t>Title Here, Max 3 Lines, Title Case, Bold, White, 28</a:t>
            </a:r>
          </a:p>
        </p:txBody>
      </p:sp>
      <p:sp>
        <p:nvSpPr>
          <p:cNvPr id="17" name="Text Placeholder 6">
            <a:extLst>
              <a:ext uri="{FF2B5EF4-FFF2-40B4-BE49-F238E27FC236}">
                <a16:creationId xmlns:a16="http://schemas.microsoft.com/office/drawing/2014/main" id="{997B2EA1-79E1-4F76-9116-BFC56F694854}"/>
              </a:ext>
            </a:extLst>
          </p:cNvPr>
          <p:cNvSpPr>
            <a:spLocks noGrp="1"/>
          </p:cNvSpPr>
          <p:nvPr>
            <p:ph type="body" sz="quarter" idx="13" hasCustomPrompt="1"/>
          </p:nvPr>
        </p:nvSpPr>
        <p:spPr>
          <a:xfrm>
            <a:off x="434975" y="2590800"/>
            <a:ext cx="2968625" cy="1674813"/>
          </a:xfrm>
        </p:spPr>
        <p:txBody>
          <a:bodyPr lIns="0" rIns="108000">
            <a:normAutofit/>
          </a:bodyPr>
          <a:lstStyle>
            <a:lvl1pPr marL="0" indent="0">
              <a:lnSpc>
                <a:spcPct val="100000"/>
              </a:lnSpc>
              <a:spcBef>
                <a:spcPts val="0"/>
              </a:spcBef>
              <a:spcAft>
                <a:spcPts val="0"/>
              </a:spcAft>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a:t>
            </a:r>
            <a:br>
              <a:rPr lang="en-US"/>
            </a:br>
            <a:r>
              <a:rPr lang="en-US"/>
              <a:t>max 4 lines, sentence case, Arial, white, 18</a:t>
            </a:r>
          </a:p>
        </p:txBody>
      </p:sp>
      <p:sp>
        <p:nvSpPr>
          <p:cNvPr id="18" name="Text Placeholder 13">
            <a:extLst>
              <a:ext uri="{FF2B5EF4-FFF2-40B4-BE49-F238E27FC236}">
                <a16:creationId xmlns:a16="http://schemas.microsoft.com/office/drawing/2014/main" id="{16DD26E8-421B-40C8-B381-6744C1E93BBC}"/>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20" name="Footer Placeholder 19">
            <a:extLst>
              <a:ext uri="{FF2B5EF4-FFF2-40B4-BE49-F238E27FC236}">
                <a16:creationId xmlns:a16="http://schemas.microsoft.com/office/drawing/2014/main" id="{AA24BD8D-DF13-4031-99CB-3A436A3CF372}"/>
              </a:ext>
            </a:extLst>
          </p:cNvPr>
          <p:cNvSpPr>
            <a:spLocks noGrp="1"/>
          </p:cNvSpPr>
          <p:nvPr>
            <p:ph type="ftr" sz="quarter" idx="21"/>
          </p:nvPr>
        </p:nvSpPr>
        <p:spPr/>
        <p:txBody>
          <a:bodyPr/>
          <a:lstStyle>
            <a:lvl1pPr>
              <a:defRPr>
                <a:solidFill>
                  <a:srgbClr val="EF5EAE"/>
                </a:solidFill>
              </a:defRPr>
            </a:lvl1pPr>
          </a:lstStyle>
          <a:p>
            <a:r>
              <a:rPr lang="en-US" dirty="0"/>
              <a:t>© Copyright 2023 VNS Health. All rights reserved.</a:t>
            </a:r>
          </a:p>
        </p:txBody>
      </p:sp>
      <p:sp>
        <p:nvSpPr>
          <p:cNvPr id="21" name="Slide Number Placeholder 20">
            <a:extLst>
              <a:ext uri="{FF2B5EF4-FFF2-40B4-BE49-F238E27FC236}">
                <a16:creationId xmlns:a16="http://schemas.microsoft.com/office/drawing/2014/main" id="{64AE914E-411A-49BF-9C22-EEF2AC2774E8}"/>
              </a:ext>
            </a:extLst>
          </p:cNvPr>
          <p:cNvSpPr>
            <a:spLocks noGrp="1"/>
          </p:cNvSpPr>
          <p:nvPr>
            <p:ph type="sldNum" sz="quarter" idx="22"/>
          </p:nvPr>
        </p:nvSpPr>
        <p:spPr/>
        <p:txBody>
          <a:bodyPr/>
          <a:lstStyle/>
          <a:p>
            <a:fld id="{66A3101B-02DE-4DBE-A52F-35092CF47DF2}" type="slidenum">
              <a:rPr lang="en-US" smtClean="0"/>
              <a:pPr/>
              <a:t>‹#›</a:t>
            </a:fld>
            <a:endParaRPr lang="en-US" dirty="0"/>
          </a:p>
        </p:txBody>
      </p:sp>
    </p:spTree>
    <p:custDataLst>
      <p:tags r:id="rId1"/>
    </p:custDataLst>
    <p:extLst>
      <p:ext uri="{BB962C8B-B14F-4D97-AF65-F5344CB8AC3E}">
        <p14:creationId xmlns:p14="http://schemas.microsoft.com/office/powerpoint/2010/main" val="26351087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216">
          <p15:clr>
            <a:srgbClr val="F26B43"/>
          </p15:clr>
        </p15:guide>
        <p15:guide id="2" pos="7544">
          <p15:clr>
            <a:srgbClr val="F26B43"/>
          </p15:clr>
        </p15:guide>
        <p15:guide id="3" orient="horz" pos="136">
          <p15:clr>
            <a:srgbClr val="F26B43"/>
          </p15:clr>
        </p15:guide>
        <p15:guide id="4" orient="horz" pos="3880">
          <p15:clr>
            <a:srgbClr val="F26B43"/>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amp; Image (Blu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A071868B-7E42-4472-865D-981843F91BC3}"/>
              </a:ext>
            </a:extLst>
          </p:cNvPr>
          <p:cNvSpPr>
            <a:spLocks/>
          </p:cNvSpPr>
          <p:nvPr userDrawn="1"/>
        </p:nvSpPr>
        <p:spPr>
          <a:xfrm>
            <a:off x="0" y="5251345"/>
            <a:ext cx="3407961" cy="162238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a:extLst>
              <a:ext uri="{FF2B5EF4-FFF2-40B4-BE49-F238E27FC236}">
                <a16:creationId xmlns:a16="http://schemas.microsoft.com/office/drawing/2014/main" id="{630B0A20-588C-4A7D-AEB0-0D3E8F0D4B29}"/>
              </a:ext>
            </a:extLst>
          </p:cNvPr>
          <p:cNvGrpSpPr>
            <a:grpSpLocks/>
          </p:cNvGrpSpPr>
          <p:nvPr userDrawn="1"/>
        </p:nvGrpSpPr>
        <p:grpSpPr>
          <a:xfrm rot="5400000">
            <a:off x="703436" y="4120183"/>
            <a:ext cx="2001093" cy="2131710"/>
            <a:chOff x="2156567" y="3489063"/>
            <a:chExt cx="2344924" cy="2497982"/>
          </a:xfrm>
        </p:grpSpPr>
        <p:sp>
          <p:nvSpPr>
            <p:cNvPr id="9" name="Freeform: Shape 8">
              <a:extLst>
                <a:ext uri="{FF2B5EF4-FFF2-40B4-BE49-F238E27FC236}">
                  <a16:creationId xmlns:a16="http://schemas.microsoft.com/office/drawing/2014/main" id="{B41181DF-FD89-4BF7-A2EB-DD648170CDCA}"/>
                </a:ext>
              </a:extLst>
            </p:cNvPr>
            <p:cNvSpPr>
              <a:spLocks/>
            </p:cNvSpPr>
            <p:nvPr/>
          </p:nvSpPr>
          <p:spPr>
            <a:xfrm rot="16200000">
              <a:off x="2852824" y="4188497"/>
              <a:ext cx="2198224" cy="1099110"/>
            </a:xfrm>
            <a:custGeom>
              <a:avLst/>
              <a:gdLst>
                <a:gd name="connsiteX0" fmla="*/ 1099089 w 2198224"/>
                <a:gd name="connsiteY0" fmla="*/ 967174 h 1099110"/>
                <a:gd name="connsiteX1" fmla="*/ 131871 w 2198224"/>
                <a:gd name="connsiteY1" fmla="*/ -43 h 1099110"/>
                <a:gd name="connsiteX2" fmla="*/ -24 w 2198224"/>
                <a:gd name="connsiteY2" fmla="*/ -43 h 1099110"/>
                <a:gd name="connsiteX3" fmla="*/ 1099089 w 2198224"/>
                <a:gd name="connsiteY3" fmla="*/ 1099068 h 1099110"/>
                <a:gd name="connsiteX4" fmla="*/ 2198201 w 2198224"/>
                <a:gd name="connsiteY4" fmla="*/ -43 h 1099110"/>
                <a:gd name="connsiteX5" fmla="*/ 2066307 w 2198224"/>
                <a:gd name="connsiteY5" fmla="*/ -43 h 1099110"/>
                <a:gd name="connsiteX6" fmla="*/ 1099089 w 2198224"/>
                <a:gd name="connsiteY6" fmla="*/ 967174 h 109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224" h="1099110">
                  <a:moveTo>
                    <a:pt x="1099089" y="967174"/>
                  </a:moveTo>
                  <a:cubicBezTo>
                    <a:pt x="564908" y="967174"/>
                    <a:pt x="131871" y="534137"/>
                    <a:pt x="131871" y="-43"/>
                  </a:cubicBezTo>
                  <a:lnTo>
                    <a:pt x="-24" y="-43"/>
                  </a:lnTo>
                  <a:cubicBezTo>
                    <a:pt x="-24" y="606978"/>
                    <a:pt x="492067" y="1099068"/>
                    <a:pt x="1099089" y="1099068"/>
                  </a:cubicBezTo>
                  <a:cubicBezTo>
                    <a:pt x="1706111" y="1099068"/>
                    <a:pt x="2198201" y="606978"/>
                    <a:pt x="2198201" y="-43"/>
                  </a:cubicBezTo>
                  <a:lnTo>
                    <a:pt x="2066307" y="-43"/>
                  </a:lnTo>
                  <a:cubicBezTo>
                    <a:pt x="2066307" y="534137"/>
                    <a:pt x="1633269" y="967174"/>
                    <a:pt x="1099089" y="967174"/>
                  </a:cubicBezTo>
                  <a:close/>
                </a:path>
              </a:pathLst>
            </a:custGeom>
            <a:solidFill>
              <a:srgbClr val="003C71"/>
            </a:solidFill>
            <a:ln w="3822"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979F47FE-F3C8-44E7-B987-EBD0FB42B188}"/>
                </a:ext>
              </a:extLst>
            </p:cNvPr>
            <p:cNvSpPr/>
            <p:nvPr/>
          </p:nvSpPr>
          <p:spPr>
            <a:xfrm rot="16200000">
              <a:off x="1532071" y="4113559"/>
              <a:ext cx="2497982" cy="1248989"/>
            </a:xfrm>
            <a:custGeom>
              <a:avLst/>
              <a:gdLst>
                <a:gd name="connsiteX0" fmla="*/ -24 w 2497982"/>
                <a:gd name="connsiteY0" fmla="*/ 1248946 h 1248989"/>
                <a:gd name="connsiteX1" fmla="*/ 281749 w 2497982"/>
                <a:gd name="connsiteY1" fmla="*/ 1248946 h 1248989"/>
                <a:gd name="connsiteX2" fmla="*/ 1248967 w 2497982"/>
                <a:gd name="connsiteY2" fmla="*/ 281729 h 1248989"/>
                <a:gd name="connsiteX3" fmla="*/ 2216186 w 2497982"/>
                <a:gd name="connsiteY3" fmla="*/ 1248946 h 1248989"/>
                <a:gd name="connsiteX4" fmla="*/ 2497959 w 2497982"/>
                <a:gd name="connsiteY4" fmla="*/ 1248946 h 1248989"/>
                <a:gd name="connsiteX5" fmla="*/ 1248967 w 2497982"/>
                <a:gd name="connsiteY5" fmla="*/ -43 h 1248989"/>
                <a:gd name="connsiteX6" fmla="*/ -24 w 2497982"/>
                <a:gd name="connsiteY6" fmla="*/ 1248946 h 124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7982" h="1248989">
                  <a:moveTo>
                    <a:pt x="-24" y="1248946"/>
                  </a:moveTo>
                  <a:lnTo>
                    <a:pt x="281749" y="1248946"/>
                  </a:lnTo>
                  <a:cubicBezTo>
                    <a:pt x="281749" y="714766"/>
                    <a:pt x="714787" y="281729"/>
                    <a:pt x="1248967" y="281729"/>
                  </a:cubicBezTo>
                  <a:cubicBezTo>
                    <a:pt x="1783148" y="281729"/>
                    <a:pt x="2216186" y="714766"/>
                    <a:pt x="2216186" y="1248946"/>
                  </a:cubicBezTo>
                  <a:lnTo>
                    <a:pt x="2497959" y="1248946"/>
                  </a:lnTo>
                  <a:cubicBezTo>
                    <a:pt x="2497959" y="559149"/>
                    <a:pt x="1938769" y="-43"/>
                    <a:pt x="1248967" y="-43"/>
                  </a:cubicBezTo>
                  <a:cubicBezTo>
                    <a:pt x="559166" y="-43"/>
                    <a:pt x="-24" y="559149"/>
                    <a:pt x="-24" y="1248946"/>
                  </a:cubicBezTo>
                  <a:close/>
                </a:path>
              </a:pathLst>
            </a:custGeom>
            <a:solidFill>
              <a:schemeClr val="accent1"/>
            </a:solidFill>
            <a:ln>
              <a:noFill/>
            </a:ln>
          </p:spPr>
          <p:style>
            <a:lnRef idx="0">
              <a:scrgbClr r="0" g="0" b="0"/>
            </a:lnRef>
            <a:fillRef idx="0">
              <a:scrgbClr r="0" g="0" b="0"/>
            </a:fillRef>
            <a:effectRef idx="0">
              <a:scrgbClr r="0" g="0" b="0"/>
            </a:effectRef>
            <a:fontRef idx="minor">
              <a:schemeClr val="lt1"/>
            </a:fontRef>
          </p:style>
          <p:txBody>
            <a:bodyPr rtlCol="0" anchor="ctr"/>
            <a:lstStyle/>
            <a:p>
              <a:endParaRPr lang="en-US" dirty="0"/>
            </a:p>
          </p:txBody>
        </p:sp>
      </p:grpSp>
      <p:sp>
        <p:nvSpPr>
          <p:cNvPr id="13" name="Picture Placeholder 29">
            <a:extLst>
              <a:ext uri="{FF2B5EF4-FFF2-40B4-BE49-F238E27FC236}">
                <a16:creationId xmlns:a16="http://schemas.microsoft.com/office/drawing/2014/main" id="{34113BB0-244E-4CBD-8963-38845D6FCC81}"/>
              </a:ext>
            </a:extLst>
          </p:cNvPr>
          <p:cNvSpPr>
            <a:spLocks noGrp="1"/>
          </p:cNvSpPr>
          <p:nvPr>
            <p:ph type="pic" sz="quarter" idx="14" hasCustomPrompt="1"/>
          </p:nvPr>
        </p:nvSpPr>
        <p:spPr>
          <a:xfrm>
            <a:off x="869545" y="4417389"/>
            <a:ext cx="1670400" cy="1670400"/>
          </a:xfrm>
          <a:prstGeom prst="ellipse">
            <a:avLst/>
          </a:prstGeom>
          <a:solidFill>
            <a:srgbClr val="E5E5E5"/>
          </a:solidFill>
        </p:spPr>
        <p:txBody>
          <a:bodyPr anchor="ctr">
            <a:normAutofit/>
          </a:bodyPr>
          <a:lstStyle>
            <a:lvl1pPr marL="0" indent="0" algn="ctr">
              <a:lnSpc>
                <a:spcPct val="100000"/>
              </a:lnSpc>
              <a:spcBef>
                <a:spcPts val="0"/>
              </a:spcBef>
              <a:buNone/>
              <a:defRPr sz="1600" i="1">
                <a:solidFill>
                  <a:schemeClr val="tx2"/>
                </a:solidFill>
              </a:defRPr>
            </a:lvl1pPr>
          </a:lstStyle>
          <a:p>
            <a:r>
              <a:rPr lang="en-US" dirty="0"/>
              <a:t>Click here to insert image</a:t>
            </a:r>
          </a:p>
        </p:txBody>
      </p:sp>
      <p:sp>
        <p:nvSpPr>
          <p:cNvPr id="16" name="Title 1">
            <a:extLst>
              <a:ext uri="{FF2B5EF4-FFF2-40B4-BE49-F238E27FC236}">
                <a16:creationId xmlns:a16="http://schemas.microsoft.com/office/drawing/2014/main" id="{DE244732-4B4C-4BFF-B8EF-D2A78F1DA76B}"/>
              </a:ext>
            </a:extLst>
          </p:cNvPr>
          <p:cNvSpPr>
            <a:spLocks noGrp="1"/>
          </p:cNvSpPr>
          <p:nvPr>
            <p:ph type="title" hasCustomPrompt="1"/>
          </p:nvPr>
        </p:nvSpPr>
        <p:spPr>
          <a:xfrm>
            <a:off x="435109" y="1054101"/>
            <a:ext cx="2968490" cy="1428750"/>
          </a:xfrm>
        </p:spPr>
        <p:txBody>
          <a:bodyPr/>
          <a:lstStyle>
            <a:lvl1pPr>
              <a:defRPr/>
            </a:lvl1pPr>
          </a:lstStyle>
          <a:p>
            <a:r>
              <a:rPr lang="en-US" dirty="0"/>
              <a:t>Title Here, Max 3 Lines, Title Case, Bold, White, 28</a:t>
            </a:r>
          </a:p>
        </p:txBody>
      </p:sp>
      <p:sp>
        <p:nvSpPr>
          <p:cNvPr id="17" name="Text Placeholder 6">
            <a:extLst>
              <a:ext uri="{FF2B5EF4-FFF2-40B4-BE49-F238E27FC236}">
                <a16:creationId xmlns:a16="http://schemas.microsoft.com/office/drawing/2014/main" id="{997B2EA1-79E1-4F76-9116-BFC56F694854}"/>
              </a:ext>
            </a:extLst>
          </p:cNvPr>
          <p:cNvSpPr>
            <a:spLocks noGrp="1"/>
          </p:cNvSpPr>
          <p:nvPr>
            <p:ph type="body" sz="quarter" idx="13" hasCustomPrompt="1"/>
          </p:nvPr>
        </p:nvSpPr>
        <p:spPr>
          <a:xfrm>
            <a:off x="434975" y="2590800"/>
            <a:ext cx="2968625" cy="1674813"/>
          </a:xfrm>
        </p:spPr>
        <p:txBody>
          <a:bodyPr lIns="0" rIns="108000">
            <a:normAutofit/>
          </a:bodyPr>
          <a:lstStyle>
            <a:lvl1pPr marL="0" indent="0">
              <a:lnSpc>
                <a:spcPct val="100000"/>
              </a:lnSpc>
              <a:spcBef>
                <a:spcPts val="0"/>
              </a:spcBef>
              <a:spcAft>
                <a:spcPts val="0"/>
              </a:spcAft>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a:t>
            </a:r>
            <a:br>
              <a:rPr lang="en-US"/>
            </a:br>
            <a:r>
              <a:rPr lang="en-US"/>
              <a:t>max 4 lines, sentence case, Arial, white, 18</a:t>
            </a:r>
          </a:p>
        </p:txBody>
      </p:sp>
      <p:sp>
        <p:nvSpPr>
          <p:cNvPr id="14" name="Text Placeholder 13">
            <a:extLst>
              <a:ext uri="{FF2B5EF4-FFF2-40B4-BE49-F238E27FC236}">
                <a16:creationId xmlns:a16="http://schemas.microsoft.com/office/drawing/2014/main" id="{502555B1-4B4E-4C93-B9A3-8EA234A66B56}"/>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15" name="Footer Placeholder 14">
            <a:extLst>
              <a:ext uri="{FF2B5EF4-FFF2-40B4-BE49-F238E27FC236}">
                <a16:creationId xmlns:a16="http://schemas.microsoft.com/office/drawing/2014/main" id="{7F9C6A6A-B8B6-40FF-9C43-BC952B9E9E01}"/>
              </a:ext>
            </a:extLst>
          </p:cNvPr>
          <p:cNvSpPr>
            <a:spLocks noGrp="1"/>
          </p:cNvSpPr>
          <p:nvPr>
            <p:ph type="ftr" sz="quarter" idx="21"/>
          </p:nvPr>
        </p:nvSpPr>
        <p:spPr/>
        <p:txBody>
          <a:bodyPr/>
          <a:lstStyle>
            <a:lvl1pPr>
              <a:defRPr>
                <a:solidFill>
                  <a:srgbClr val="80DAF2"/>
                </a:solidFill>
              </a:defRPr>
            </a:lvl1pPr>
          </a:lstStyle>
          <a:p>
            <a:r>
              <a:rPr lang="en-US" dirty="0"/>
              <a:t>© Copyright 2023 VNS Health. All rights reserved.</a:t>
            </a:r>
          </a:p>
        </p:txBody>
      </p:sp>
      <p:sp>
        <p:nvSpPr>
          <p:cNvPr id="18" name="Slide Number Placeholder 17">
            <a:extLst>
              <a:ext uri="{FF2B5EF4-FFF2-40B4-BE49-F238E27FC236}">
                <a16:creationId xmlns:a16="http://schemas.microsoft.com/office/drawing/2014/main" id="{6F1D8581-D677-48ED-8313-76046DA7A93F}"/>
              </a:ext>
            </a:extLst>
          </p:cNvPr>
          <p:cNvSpPr>
            <a:spLocks noGrp="1"/>
          </p:cNvSpPr>
          <p:nvPr>
            <p:ph type="sldNum" sz="quarter" idx="22"/>
          </p:nvPr>
        </p:nvSpPr>
        <p:spPr/>
        <p:txBody>
          <a:bodyPr/>
          <a:lstStyle/>
          <a:p>
            <a:fld id="{66A3101B-02DE-4DBE-A52F-35092CF47DF2}" type="slidenum">
              <a:rPr lang="en-US" smtClean="0"/>
              <a:pPr/>
              <a:t>‹#›</a:t>
            </a:fld>
            <a:endParaRPr lang="en-US" dirty="0"/>
          </a:p>
        </p:txBody>
      </p:sp>
    </p:spTree>
    <p:custDataLst>
      <p:tags r:id="rId1"/>
    </p:custDataLst>
    <p:extLst>
      <p:ext uri="{BB962C8B-B14F-4D97-AF65-F5344CB8AC3E}">
        <p14:creationId xmlns:p14="http://schemas.microsoft.com/office/powerpoint/2010/main" val="3159866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216">
          <p15:clr>
            <a:srgbClr val="F26B43"/>
          </p15:clr>
        </p15:guide>
        <p15:guide id="2" pos="7544">
          <p15:clr>
            <a:srgbClr val="F26B43"/>
          </p15:clr>
        </p15:guide>
        <p15:guide id="3" orient="horz" pos="136">
          <p15:clr>
            <a:srgbClr val="F26B43"/>
          </p15:clr>
        </p15:guide>
        <p15:guide id="4" orient="horz" pos="3880">
          <p15:clr>
            <a:srgbClr val="F26B43"/>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le, subtitle &amp; image">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BD6ED4BA-86BB-4C96-BE47-421AEE445881}"/>
              </a:ext>
            </a:extLst>
          </p:cNvPr>
          <p:cNvGrpSpPr/>
          <p:nvPr userDrawn="1"/>
        </p:nvGrpSpPr>
        <p:grpSpPr>
          <a:xfrm>
            <a:off x="0" y="0"/>
            <a:ext cx="12192000" cy="3429000"/>
            <a:chOff x="0" y="-5087"/>
            <a:chExt cx="12192000" cy="3429000"/>
          </a:xfrm>
        </p:grpSpPr>
        <p:sp>
          <p:nvSpPr>
            <p:cNvPr id="8" name="Rectangle 7">
              <a:extLst>
                <a:ext uri="{FF2B5EF4-FFF2-40B4-BE49-F238E27FC236}">
                  <a16:creationId xmlns:a16="http://schemas.microsoft.com/office/drawing/2014/main" id="{434A3CC3-D3FE-4B5B-B5BF-A18D67720597}"/>
                </a:ext>
              </a:extLst>
            </p:cNvPr>
            <p:cNvSpPr>
              <a:spLocks/>
            </p:cNvSpPr>
            <p:nvPr userDrawn="1"/>
          </p:nvSpPr>
          <p:spPr>
            <a:xfrm>
              <a:off x="0" y="-5087"/>
              <a:ext cx="12192000" cy="3429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9" name="Picture 8" descr="A picture containing text, clipart&#10;&#10;Description automatically generated">
              <a:extLst>
                <a:ext uri="{FF2B5EF4-FFF2-40B4-BE49-F238E27FC236}">
                  <a16:creationId xmlns:a16="http://schemas.microsoft.com/office/drawing/2014/main" id="{E1CD8DED-934E-46F5-8DAA-712D43D15479}"/>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35109" y="431158"/>
              <a:ext cx="1425575" cy="389735"/>
            </a:xfrm>
            <a:prstGeom prst="rect">
              <a:avLst/>
            </a:prstGeom>
          </p:spPr>
        </p:pic>
      </p:grpSp>
      <p:pic>
        <p:nvPicPr>
          <p:cNvPr id="11" name="Graphic 10">
            <a:extLst>
              <a:ext uri="{FF2B5EF4-FFF2-40B4-BE49-F238E27FC236}">
                <a16:creationId xmlns:a16="http://schemas.microsoft.com/office/drawing/2014/main" id="{6A3A394E-6A0C-419A-88E9-60A03C398DBC}"/>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6200000">
            <a:off x="11046239" y="6051169"/>
            <a:ext cx="538924" cy="1079500"/>
          </a:xfrm>
          <a:prstGeom prst="rect">
            <a:avLst/>
          </a:prstGeom>
        </p:spPr>
      </p:pic>
      <p:sp>
        <p:nvSpPr>
          <p:cNvPr id="2" name="Title 1">
            <a:extLst>
              <a:ext uri="{FF2B5EF4-FFF2-40B4-BE49-F238E27FC236}">
                <a16:creationId xmlns:a16="http://schemas.microsoft.com/office/drawing/2014/main" id="{D7112107-41AE-4F14-B72C-B0F8C9AD8D70}"/>
              </a:ext>
            </a:extLst>
          </p:cNvPr>
          <p:cNvSpPr>
            <a:spLocks noGrp="1"/>
          </p:cNvSpPr>
          <p:nvPr>
            <p:ph type="title" hasCustomPrompt="1"/>
          </p:nvPr>
        </p:nvSpPr>
        <p:spPr>
          <a:xfrm>
            <a:off x="2193925" y="1295400"/>
            <a:ext cx="3278641" cy="2075996"/>
          </a:xfrm>
        </p:spPr>
        <p:txBody>
          <a:bodyPr>
            <a:normAutofit/>
          </a:bodyPr>
          <a:lstStyle>
            <a:lvl1pPr algn="r">
              <a:defRPr sz="2800"/>
            </a:lvl1pPr>
          </a:lstStyle>
          <a:p>
            <a:r>
              <a:rPr lang="en-US" dirty="0"/>
              <a:t>Title Here, Max 3 Lines, Title Case, Bold, White, 28</a:t>
            </a:r>
          </a:p>
        </p:txBody>
      </p:sp>
      <p:sp>
        <p:nvSpPr>
          <p:cNvPr id="12" name="Picture Placeholder 15">
            <a:extLst>
              <a:ext uri="{FF2B5EF4-FFF2-40B4-BE49-F238E27FC236}">
                <a16:creationId xmlns:a16="http://schemas.microsoft.com/office/drawing/2014/main" id="{1C8594FB-1CA3-48E2-AA05-46D537A614FD}"/>
              </a:ext>
            </a:extLst>
          </p:cNvPr>
          <p:cNvSpPr>
            <a:spLocks noGrp="1"/>
          </p:cNvSpPr>
          <p:nvPr>
            <p:ph type="pic" sz="quarter" idx="17" hasCustomPrompt="1"/>
          </p:nvPr>
        </p:nvSpPr>
        <p:spPr>
          <a:xfrm>
            <a:off x="6149975" y="825981"/>
            <a:ext cx="4625975" cy="5220808"/>
          </a:xfrm>
        </p:spPr>
        <p:txBody>
          <a:bodyPr bIns="1620000" anchor="b">
            <a:normAutofit/>
          </a:bodyPr>
          <a:lstStyle>
            <a:lvl1pPr marL="0" indent="0" algn="ctr">
              <a:lnSpc>
                <a:spcPct val="100000"/>
              </a:lnSpc>
              <a:spcBef>
                <a:spcPts val="0"/>
              </a:spcBef>
              <a:buNone/>
              <a:defRPr sz="1600" i="1">
                <a:solidFill>
                  <a:schemeClr val="tx2"/>
                </a:solidFill>
              </a:defRPr>
            </a:lvl1pPr>
          </a:lstStyle>
          <a:p>
            <a:r>
              <a:rPr lang="en-US" dirty="0"/>
              <a:t>Click here to insert image</a:t>
            </a:r>
          </a:p>
        </p:txBody>
      </p:sp>
      <p:sp>
        <p:nvSpPr>
          <p:cNvPr id="15" name="Text Placeholder 13">
            <a:extLst>
              <a:ext uri="{FF2B5EF4-FFF2-40B4-BE49-F238E27FC236}">
                <a16:creationId xmlns:a16="http://schemas.microsoft.com/office/drawing/2014/main" id="{C01BBBDA-C5D1-4513-9D81-547F12F77FDB}"/>
              </a:ext>
            </a:extLst>
          </p:cNvPr>
          <p:cNvSpPr>
            <a:spLocks noGrp="1"/>
          </p:cNvSpPr>
          <p:nvPr>
            <p:ph type="body" sz="quarter" idx="20" hasCustomPrompt="1"/>
          </p:nvPr>
        </p:nvSpPr>
        <p:spPr>
          <a:xfrm>
            <a:off x="3403600" y="6396038"/>
            <a:ext cx="7253288" cy="244475"/>
          </a:xfrm>
        </p:spPr>
        <p:txBody>
          <a:bodyPr anchor="ctr">
            <a:normAutofit/>
          </a:bodyPr>
          <a:lstStyle>
            <a:lvl1pPr marL="0" indent="0">
              <a:lnSpc>
                <a:spcPct val="100000"/>
              </a:lnSpc>
              <a:spcBef>
                <a:spcPts val="0"/>
              </a:spcBef>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19" name="Footer Placeholder 18">
            <a:extLst>
              <a:ext uri="{FF2B5EF4-FFF2-40B4-BE49-F238E27FC236}">
                <a16:creationId xmlns:a16="http://schemas.microsoft.com/office/drawing/2014/main" id="{3386A9C2-BE19-4BE0-9636-2139D02ADD27}"/>
              </a:ext>
            </a:extLst>
          </p:cNvPr>
          <p:cNvSpPr>
            <a:spLocks noGrp="1"/>
          </p:cNvSpPr>
          <p:nvPr>
            <p:ph type="ftr" sz="quarter" idx="22"/>
          </p:nvPr>
        </p:nvSpPr>
        <p:spPr/>
        <p:txBody>
          <a:bodyPr/>
          <a:lstStyle>
            <a:lvl1pPr>
              <a:defRPr>
                <a:solidFill>
                  <a:srgbClr val="739AB6"/>
                </a:solidFill>
              </a:defRPr>
            </a:lvl1pPr>
          </a:lstStyle>
          <a:p>
            <a:r>
              <a:rPr lang="en-US" dirty="0"/>
              <a:t>© Copyright 2023 VNS Health. All rights reserved.</a:t>
            </a:r>
          </a:p>
        </p:txBody>
      </p:sp>
      <p:sp>
        <p:nvSpPr>
          <p:cNvPr id="20" name="Slide Number Placeholder 19">
            <a:extLst>
              <a:ext uri="{FF2B5EF4-FFF2-40B4-BE49-F238E27FC236}">
                <a16:creationId xmlns:a16="http://schemas.microsoft.com/office/drawing/2014/main" id="{8B24D92E-9A41-40A8-BA3D-C367E59AA652}"/>
              </a:ext>
            </a:extLst>
          </p:cNvPr>
          <p:cNvSpPr>
            <a:spLocks noGrp="1"/>
          </p:cNvSpPr>
          <p:nvPr>
            <p:ph type="sldNum" sz="quarter" idx="23"/>
          </p:nvPr>
        </p:nvSpPr>
        <p:spPr/>
        <p:txBody>
          <a:bodyPr/>
          <a:lstStyle/>
          <a:p>
            <a:fld id="{66A3101B-02DE-4DBE-A52F-35092CF47DF2}" type="slidenum">
              <a:rPr lang="en-US" smtClean="0"/>
              <a:pPr/>
              <a:t>‹#›</a:t>
            </a:fld>
            <a:endParaRPr lang="en-US" dirty="0"/>
          </a:p>
        </p:txBody>
      </p:sp>
      <p:sp>
        <p:nvSpPr>
          <p:cNvPr id="4" name="Text Placeholder 3">
            <a:extLst>
              <a:ext uri="{FF2B5EF4-FFF2-40B4-BE49-F238E27FC236}">
                <a16:creationId xmlns:a16="http://schemas.microsoft.com/office/drawing/2014/main" id="{4C70ED70-3A65-460F-8528-5C17B7FDC3A1}"/>
              </a:ext>
            </a:extLst>
          </p:cNvPr>
          <p:cNvSpPr>
            <a:spLocks noGrp="1"/>
          </p:cNvSpPr>
          <p:nvPr>
            <p:ph type="body" sz="quarter" idx="24" hasCustomPrompt="1"/>
          </p:nvPr>
        </p:nvSpPr>
        <p:spPr>
          <a:xfrm>
            <a:off x="2193925" y="3671888"/>
            <a:ext cx="3295650" cy="2374900"/>
          </a:xfrm>
        </p:spPr>
        <p:txBody>
          <a:bodyPr>
            <a:normAutofit/>
          </a:bodyPr>
          <a:lstStyle>
            <a:lvl1pPr marL="0" indent="0" algn="r">
              <a:buNone/>
              <a:defRPr sz="1400"/>
            </a:lvl1pPr>
            <a:lvl2pPr marL="457200" indent="0" algn="r">
              <a:buNone/>
              <a:defRPr/>
            </a:lvl2pPr>
            <a:lvl3pPr marL="914400" indent="0" algn="r">
              <a:buNone/>
              <a:defRPr/>
            </a:lvl3pPr>
            <a:lvl4pPr marL="1371600" indent="0" algn="r">
              <a:buNone/>
              <a:defRPr/>
            </a:lvl4pPr>
            <a:lvl5pPr marL="1828800" indent="0" algn="r">
              <a:buNone/>
              <a:defRPr/>
            </a:lvl5pPr>
          </a:lstStyle>
          <a:p>
            <a:pPr lvl="0"/>
            <a:r>
              <a:rPr lang="en-US" dirty="0"/>
              <a:t>Slide subtitle text or quotations here, maximum of 10 lines.</a:t>
            </a:r>
          </a:p>
          <a:p>
            <a:pPr lvl="0"/>
            <a:r>
              <a:rPr lang="en-US" dirty="0"/>
              <a:t>Sentence case, Arial, dark blue, 14</a:t>
            </a:r>
          </a:p>
        </p:txBody>
      </p:sp>
    </p:spTree>
    <p:custDataLst>
      <p:tags r:id="rId1"/>
    </p:custDataLst>
    <p:extLst>
      <p:ext uri="{BB962C8B-B14F-4D97-AF65-F5344CB8AC3E}">
        <p14:creationId xmlns:p14="http://schemas.microsoft.com/office/powerpoint/2010/main" val="41206952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36">
          <p15:clr>
            <a:srgbClr val="F26B43"/>
          </p15:clr>
        </p15:guide>
        <p15:guide id="2" pos="7544">
          <p15:clr>
            <a:srgbClr val="F26B43"/>
          </p15:clr>
        </p15:guide>
        <p15:guide id="3" orient="horz" pos="3880">
          <p15:clr>
            <a:srgbClr val="F26B43"/>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Blank, Title &amp; Subtitle (Blu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AF3E03-A2C4-47A0-8390-ED60A648BAB9}"/>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ext, clipart&#10;&#10;Description automatically generated">
            <a:extLst>
              <a:ext uri="{FF2B5EF4-FFF2-40B4-BE49-F238E27FC236}">
                <a16:creationId xmlns:a16="http://schemas.microsoft.com/office/drawing/2014/main" id="{B3C840CA-897F-415A-853A-547FED7F1FD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35109" y="436245"/>
            <a:ext cx="1425575" cy="389735"/>
          </a:xfrm>
          <a:prstGeom prst="rect">
            <a:avLst/>
          </a:prstGeom>
        </p:spPr>
      </p:pic>
      <p:pic>
        <p:nvPicPr>
          <p:cNvPr id="11" name="Graphic 10">
            <a:extLst>
              <a:ext uri="{FF2B5EF4-FFF2-40B4-BE49-F238E27FC236}">
                <a16:creationId xmlns:a16="http://schemas.microsoft.com/office/drawing/2014/main" id="{3C7079A4-359C-474B-AD39-F9F783BA53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6200000">
            <a:off x="11046239" y="6051169"/>
            <a:ext cx="538924" cy="1079500"/>
          </a:xfrm>
          <a:prstGeom prst="rect">
            <a:avLst/>
          </a:prstGeom>
        </p:spPr>
      </p:pic>
      <p:sp>
        <p:nvSpPr>
          <p:cNvPr id="2" name="Title 1">
            <a:extLst>
              <a:ext uri="{FF2B5EF4-FFF2-40B4-BE49-F238E27FC236}">
                <a16:creationId xmlns:a16="http://schemas.microsoft.com/office/drawing/2014/main" id="{963AAC43-62AC-4109-9EA5-E623451E4BFF}"/>
              </a:ext>
            </a:extLst>
          </p:cNvPr>
          <p:cNvSpPr>
            <a:spLocks noGrp="1"/>
          </p:cNvSpPr>
          <p:nvPr>
            <p:ph type="title" hasCustomPrompt="1"/>
          </p:nvPr>
        </p:nvSpPr>
        <p:spPr>
          <a:xfrm>
            <a:off x="2193925" y="288000"/>
            <a:ext cx="9229725" cy="484188"/>
          </a:xfrm>
        </p:spPr>
        <p:txBody>
          <a:bodyPr/>
          <a:lstStyle>
            <a:lvl1pPr algn="l">
              <a:defRPr>
                <a:solidFill>
                  <a:schemeClr val="bg1"/>
                </a:solidFill>
              </a:defRPr>
            </a:lvl1pPr>
          </a:lstStyle>
          <a:p>
            <a:r>
              <a:rPr lang="en-US" dirty="0"/>
              <a:t>Title Here, Max 1 Lines, Title Case, Bold, White, 28</a:t>
            </a:r>
          </a:p>
        </p:txBody>
      </p:sp>
      <p:sp>
        <p:nvSpPr>
          <p:cNvPr id="8" name="Text Placeholder 6">
            <a:extLst>
              <a:ext uri="{FF2B5EF4-FFF2-40B4-BE49-F238E27FC236}">
                <a16:creationId xmlns:a16="http://schemas.microsoft.com/office/drawing/2014/main" id="{E0F92701-B550-4907-A513-4506E528B142}"/>
              </a:ext>
            </a:extLst>
          </p:cNvPr>
          <p:cNvSpPr>
            <a:spLocks noGrp="1"/>
          </p:cNvSpPr>
          <p:nvPr>
            <p:ph type="body" sz="quarter" idx="13" hasCustomPrompt="1"/>
          </p:nvPr>
        </p:nvSpPr>
        <p:spPr>
          <a:xfrm>
            <a:off x="2193925" y="777600"/>
            <a:ext cx="9229725" cy="484188"/>
          </a:xfrm>
        </p:spPr>
        <p:txBody>
          <a:bodyPr lIns="0" rIns="0">
            <a:normAutofit/>
          </a:bodyPr>
          <a:lstStyle>
            <a:lvl1pPr marL="0" indent="0">
              <a:lnSpc>
                <a:spcPct val="100000"/>
              </a:lnSpc>
              <a:spcBef>
                <a:spcPts val="0"/>
              </a:spcBef>
              <a:spcAft>
                <a:spcPts val="0"/>
              </a:spcAft>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max 1 lines, sentence case, Arial, white, 18</a:t>
            </a:r>
          </a:p>
        </p:txBody>
      </p:sp>
      <p:sp>
        <p:nvSpPr>
          <p:cNvPr id="12" name="Text Placeholder 13">
            <a:extLst>
              <a:ext uri="{FF2B5EF4-FFF2-40B4-BE49-F238E27FC236}">
                <a16:creationId xmlns:a16="http://schemas.microsoft.com/office/drawing/2014/main" id="{97C753A4-6ED8-4AEE-A6CB-0FEBDD34144A}"/>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14" name="Footer Placeholder 13">
            <a:extLst>
              <a:ext uri="{FF2B5EF4-FFF2-40B4-BE49-F238E27FC236}">
                <a16:creationId xmlns:a16="http://schemas.microsoft.com/office/drawing/2014/main" id="{5D4ACEC5-BA14-4E22-9B40-D4234FB04D9C}"/>
              </a:ext>
            </a:extLst>
          </p:cNvPr>
          <p:cNvSpPr>
            <a:spLocks noGrp="1"/>
          </p:cNvSpPr>
          <p:nvPr>
            <p:ph type="ftr" sz="quarter" idx="21"/>
          </p:nvPr>
        </p:nvSpPr>
        <p:spPr/>
        <p:txBody>
          <a:bodyPr/>
          <a:lstStyle>
            <a:lvl1pPr>
              <a:defRPr>
                <a:solidFill>
                  <a:srgbClr val="739AB6"/>
                </a:solidFill>
              </a:defRPr>
            </a:lvl1pPr>
          </a:lstStyle>
          <a:p>
            <a:r>
              <a:rPr lang="en-US" dirty="0"/>
              <a:t>© Copyright 2023 VNS Health. All rights reserved.</a:t>
            </a:r>
          </a:p>
        </p:txBody>
      </p:sp>
      <p:sp>
        <p:nvSpPr>
          <p:cNvPr id="15" name="Slide Number Placeholder 14">
            <a:extLst>
              <a:ext uri="{FF2B5EF4-FFF2-40B4-BE49-F238E27FC236}">
                <a16:creationId xmlns:a16="http://schemas.microsoft.com/office/drawing/2014/main" id="{C69B51AD-5100-45DD-8B9B-5D07B0B015FE}"/>
              </a:ext>
            </a:extLst>
          </p:cNvPr>
          <p:cNvSpPr>
            <a:spLocks noGrp="1"/>
          </p:cNvSpPr>
          <p:nvPr>
            <p:ph type="sldNum" sz="quarter" idx="22"/>
          </p:nvPr>
        </p:nvSpPr>
        <p:spPr/>
        <p:txBody>
          <a:bodyPr/>
          <a:lstStyle>
            <a:lvl1pPr>
              <a:defRPr>
                <a:solidFill>
                  <a:srgbClr val="739AB6"/>
                </a:solidFill>
              </a:defRPr>
            </a:lvl1pPr>
          </a:lstStyle>
          <a:p>
            <a:fld id="{66A3101B-02DE-4DBE-A52F-35092CF47DF2}" type="slidenum">
              <a:rPr lang="en-US" smtClean="0"/>
              <a:pPr/>
              <a:t>‹#›</a:t>
            </a:fld>
            <a:endParaRPr lang="en-US" dirty="0"/>
          </a:p>
        </p:txBody>
      </p:sp>
    </p:spTree>
    <p:custDataLst>
      <p:tags r:id="rId1"/>
    </p:custDataLst>
    <p:extLst>
      <p:ext uri="{BB962C8B-B14F-4D97-AF65-F5344CB8AC3E}">
        <p14:creationId xmlns:p14="http://schemas.microsoft.com/office/powerpoint/2010/main" val="27458248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36">
          <p15:clr>
            <a:srgbClr val="F26B43"/>
          </p15:clr>
        </p15:guide>
        <p15:guide id="2" pos="7544">
          <p15:clr>
            <a:srgbClr val="F26B43"/>
          </p15:clr>
        </p15:guide>
        <p15:guide id="3" orient="horz" pos="816">
          <p15:clr>
            <a:srgbClr val="F26B43"/>
          </p15:clr>
        </p15:guide>
        <p15:guide id="4" orient="horz" pos="3880">
          <p15:clr>
            <a:srgbClr val="F26B43"/>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Blank, Title &amp; Subtitle (White)">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C7079A4-359C-474B-AD39-F9F783BA5303}"/>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11046239" y="6051169"/>
            <a:ext cx="538924" cy="1079500"/>
          </a:xfrm>
          <a:prstGeom prst="rect">
            <a:avLst/>
          </a:prstGeom>
        </p:spPr>
      </p:pic>
      <p:pic>
        <p:nvPicPr>
          <p:cNvPr id="3" name="Picture 2" descr="Logo&#10;&#10;Description automatically generated">
            <a:extLst>
              <a:ext uri="{FF2B5EF4-FFF2-40B4-BE49-F238E27FC236}">
                <a16:creationId xmlns:a16="http://schemas.microsoft.com/office/drawing/2014/main" id="{6C2099EE-7C2E-4697-83FD-B10AEF04082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41915" y="431800"/>
            <a:ext cx="1419157" cy="387979"/>
          </a:xfrm>
          <a:prstGeom prst="rect">
            <a:avLst/>
          </a:prstGeom>
        </p:spPr>
      </p:pic>
      <p:sp>
        <p:nvSpPr>
          <p:cNvPr id="13" name="Title 1">
            <a:extLst>
              <a:ext uri="{FF2B5EF4-FFF2-40B4-BE49-F238E27FC236}">
                <a16:creationId xmlns:a16="http://schemas.microsoft.com/office/drawing/2014/main" id="{E10415D3-3BBF-4E62-8F6B-DBCAA3E4A8D2}"/>
              </a:ext>
            </a:extLst>
          </p:cNvPr>
          <p:cNvSpPr>
            <a:spLocks noGrp="1"/>
          </p:cNvSpPr>
          <p:nvPr>
            <p:ph type="title" hasCustomPrompt="1"/>
          </p:nvPr>
        </p:nvSpPr>
        <p:spPr>
          <a:xfrm>
            <a:off x="2193925" y="288000"/>
            <a:ext cx="9229725" cy="484188"/>
          </a:xfrm>
        </p:spPr>
        <p:txBody>
          <a:bodyPr/>
          <a:lstStyle>
            <a:lvl1pPr algn="l">
              <a:defRPr>
                <a:solidFill>
                  <a:schemeClr val="tx2"/>
                </a:solidFill>
              </a:defRPr>
            </a:lvl1pPr>
          </a:lstStyle>
          <a:p>
            <a:r>
              <a:rPr lang="en-US" dirty="0"/>
              <a:t>Title Here, Max 1 Lines, Capitalize, Bold, White, 28</a:t>
            </a:r>
          </a:p>
        </p:txBody>
      </p:sp>
      <p:sp>
        <p:nvSpPr>
          <p:cNvPr id="14" name="Text Placeholder 6">
            <a:extLst>
              <a:ext uri="{FF2B5EF4-FFF2-40B4-BE49-F238E27FC236}">
                <a16:creationId xmlns:a16="http://schemas.microsoft.com/office/drawing/2014/main" id="{F00011F6-4955-482E-B6F3-E838E8E9D894}"/>
              </a:ext>
            </a:extLst>
          </p:cNvPr>
          <p:cNvSpPr>
            <a:spLocks noGrp="1"/>
          </p:cNvSpPr>
          <p:nvPr>
            <p:ph type="body" sz="quarter" idx="13" hasCustomPrompt="1"/>
          </p:nvPr>
        </p:nvSpPr>
        <p:spPr>
          <a:xfrm>
            <a:off x="2193925" y="777600"/>
            <a:ext cx="9229725" cy="484188"/>
          </a:xfrm>
        </p:spPr>
        <p:txBody>
          <a:bodyPr lIns="0" rIns="0">
            <a:normAutofit/>
          </a:bodyPr>
          <a:lstStyle>
            <a:lvl1pPr marL="0" indent="0">
              <a:lnSpc>
                <a:spcPct val="100000"/>
              </a:lnSpc>
              <a:spcBef>
                <a:spcPts val="0"/>
              </a:spcBef>
              <a:spcAft>
                <a:spcPts val="0"/>
              </a:spcAft>
              <a:buNone/>
              <a:defRPr sz="1800">
                <a:solidFill>
                  <a:schemeClr val="tx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max 1 lines, sentence case, Arial, white, 18</a:t>
            </a:r>
          </a:p>
        </p:txBody>
      </p:sp>
      <p:sp>
        <p:nvSpPr>
          <p:cNvPr id="12" name="Text Placeholder 13">
            <a:extLst>
              <a:ext uri="{FF2B5EF4-FFF2-40B4-BE49-F238E27FC236}">
                <a16:creationId xmlns:a16="http://schemas.microsoft.com/office/drawing/2014/main" id="{9E774A9C-2C8C-40EB-BE56-2125800B8618}"/>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8" name="Footer Placeholder 7">
            <a:extLst>
              <a:ext uri="{FF2B5EF4-FFF2-40B4-BE49-F238E27FC236}">
                <a16:creationId xmlns:a16="http://schemas.microsoft.com/office/drawing/2014/main" id="{AF355A23-11F3-49F6-A141-8DBF6BF95C12}"/>
              </a:ext>
            </a:extLst>
          </p:cNvPr>
          <p:cNvSpPr>
            <a:spLocks noGrp="1"/>
          </p:cNvSpPr>
          <p:nvPr>
            <p:ph type="ftr" sz="quarter" idx="21"/>
          </p:nvPr>
        </p:nvSpPr>
        <p:spPr/>
        <p:txBody>
          <a:bodyPr/>
          <a:lstStyle>
            <a:lvl1pPr>
              <a:defRPr>
                <a:solidFill>
                  <a:srgbClr val="739AB6"/>
                </a:solidFill>
              </a:defRPr>
            </a:lvl1pPr>
          </a:lstStyle>
          <a:p>
            <a:r>
              <a:rPr lang="en-US" dirty="0"/>
              <a:t>© Copyright 2023 VNS Health. All rights reserved.</a:t>
            </a:r>
          </a:p>
        </p:txBody>
      </p:sp>
      <p:sp>
        <p:nvSpPr>
          <p:cNvPr id="15" name="Slide Number Placeholder 14">
            <a:extLst>
              <a:ext uri="{FF2B5EF4-FFF2-40B4-BE49-F238E27FC236}">
                <a16:creationId xmlns:a16="http://schemas.microsoft.com/office/drawing/2014/main" id="{86F10E12-45AD-427C-BD9D-9521BF173A89}"/>
              </a:ext>
            </a:extLst>
          </p:cNvPr>
          <p:cNvSpPr>
            <a:spLocks noGrp="1"/>
          </p:cNvSpPr>
          <p:nvPr>
            <p:ph type="sldNum" sz="quarter" idx="22"/>
          </p:nvPr>
        </p:nvSpPr>
        <p:spPr/>
        <p:txBody>
          <a:bodyPr/>
          <a:lstStyle/>
          <a:p>
            <a:fld id="{66A3101B-02DE-4DBE-A52F-35092CF47DF2}" type="slidenum">
              <a:rPr lang="en-US" smtClean="0"/>
              <a:pPr/>
              <a:t>‹#›</a:t>
            </a:fld>
            <a:endParaRPr lang="en-US" dirty="0"/>
          </a:p>
        </p:txBody>
      </p:sp>
    </p:spTree>
    <p:custDataLst>
      <p:tags r:id="rId1"/>
    </p:custDataLst>
    <p:extLst>
      <p:ext uri="{BB962C8B-B14F-4D97-AF65-F5344CB8AC3E}">
        <p14:creationId xmlns:p14="http://schemas.microsoft.com/office/powerpoint/2010/main" val="416722105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36">
          <p15:clr>
            <a:srgbClr val="F26B43"/>
          </p15:clr>
        </p15:guide>
        <p15:guide id="2" pos="7544">
          <p15:clr>
            <a:srgbClr val="F26B43"/>
          </p15:clr>
        </p15:guide>
        <p15:guide id="3" orient="horz" pos="816">
          <p15:clr>
            <a:srgbClr val="F26B43"/>
          </p15:clr>
        </p15:guide>
        <p15:guide id="4" orient="horz" pos="3880">
          <p15:clr>
            <a:srgbClr val="F26B43"/>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losing Slid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8B2973F-91ED-4A96-AABD-D7999BEE671B}"/>
              </a:ext>
            </a:extLst>
          </p:cNvPr>
          <p:cNvSpPr/>
          <p:nvPr userDrawn="1"/>
        </p:nvSpPr>
        <p:spPr>
          <a:xfrm>
            <a:off x="0" y="0"/>
            <a:ext cx="12192000" cy="6858000"/>
          </a:xfrm>
          <a:prstGeom prst="rect">
            <a:avLst/>
          </a:prstGeom>
          <a:solidFill>
            <a:schemeClr val="tx2"/>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normAutofit/>
          </a:bodyPr>
          <a:lstStyle/>
          <a:p>
            <a:pPr algn="l">
              <a:spcBef>
                <a:spcPts val="600"/>
              </a:spcBef>
              <a:spcAft>
                <a:spcPts val="600"/>
              </a:spcAft>
            </a:pPr>
            <a:endParaRPr lang="en-US" sz="1600" b="1" dirty="0">
              <a:solidFill>
                <a:schemeClr val="tx2"/>
              </a:solidFill>
            </a:endParaRPr>
          </a:p>
        </p:txBody>
      </p:sp>
      <p:sp>
        <p:nvSpPr>
          <p:cNvPr id="10" name="Text Placeholder 5">
            <a:extLst>
              <a:ext uri="{FF2B5EF4-FFF2-40B4-BE49-F238E27FC236}">
                <a16:creationId xmlns:a16="http://schemas.microsoft.com/office/drawing/2014/main" id="{23A3B316-A9E5-4522-A2C1-7E3A96E0322A}"/>
              </a:ext>
            </a:extLst>
          </p:cNvPr>
          <p:cNvSpPr>
            <a:spLocks noGrp="1"/>
          </p:cNvSpPr>
          <p:nvPr>
            <p:ph type="body" sz="quarter" idx="11" hasCustomPrompt="1"/>
          </p:nvPr>
        </p:nvSpPr>
        <p:spPr>
          <a:xfrm>
            <a:off x="2781300" y="3679501"/>
            <a:ext cx="8534400" cy="485775"/>
          </a:xfrm>
        </p:spPr>
        <p:txBody>
          <a:bodyPr anchor="t">
            <a:noAutofit/>
          </a:bodyPr>
          <a:lstStyle>
            <a:lvl1pPr marL="0" indent="0">
              <a:lnSpc>
                <a:spcPct val="100000"/>
              </a:lnSpc>
              <a:spcBef>
                <a:spcPts val="0"/>
              </a:spcBef>
              <a:spcAft>
                <a:spcPts val="0"/>
              </a:spcAft>
              <a:buNone/>
              <a:defRPr sz="2400">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Thank you / Questions &amp; Answers  </a:t>
            </a:r>
          </a:p>
        </p:txBody>
      </p:sp>
      <p:sp>
        <p:nvSpPr>
          <p:cNvPr id="24" name="Text Placeholder 5">
            <a:extLst>
              <a:ext uri="{FF2B5EF4-FFF2-40B4-BE49-F238E27FC236}">
                <a16:creationId xmlns:a16="http://schemas.microsoft.com/office/drawing/2014/main" id="{7D2E0CDB-4424-4582-A412-5D051471B199}"/>
              </a:ext>
            </a:extLst>
          </p:cNvPr>
          <p:cNvSpPr>
            <a:spLocks noGrp="1"/>
          </p:cNvSpPr>
          <p:nvPr>
            <p:ph type="body" sz="quarter" idx="12" hasCustomPrompt="1"/>
          </p:nvPr>
        </p:nvSpPr>
        <p:spPr>
          <a:xfrm>
            <a:off x="2781300" y="4365104"/>
            <a:ext cx="8534400" cy="1087959"/>
          </a:xfrm>
        </p:spPr>
        <p:txBody>
          <a:bodyPr anchor="t">
            <a:noAutofit/>
          </a:bodyPr>
          <a:lstStyle>
            <a:lvl1pPr marL="0" indent="0">
              <a:lnSpc>
                <a:spcPct val="100000"/>
              </a:lnSpc>
              <a:spcBef>
                <a:spcPts val="0"/>
              </a:spcBef>
              <a:spcAft>
                <a:spcPts val="0"/>
              </a:spcAft>
              <a:buNone/>
              <a:defRPr sz="1800">
                <a:solidFill>
                  <a:schemeClr val="accent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Contact Information</a:t>
            </a:r>
          </a:p>
        </p:txBody>
      </p:sp>
      <p:pic>
        <p:nvPicPr>
          <p:cNvPr id="25" name="Picture 24">
            <a:extLst>
              <a:ext uri="{FF2B5EF4-FFF2-40B4-BE49-F238E27FC236}">
                <a16:creationId xmlns:a16="http://schemas.microsoft.com/office/drawing/2014/main" id="{C6C2F988-2AE8-59B8-12A1-714FD8B90D21}"/>
              </a:ext>
            </a:extLst>
          </p:cNvPr>
          <p:cNvPicPr>
            <a:picLocks noChangeAspect="1"/>
          </p:cNvPicPr>
          <p:nvPr userDrawn="1"/>
        </p:nvPicPr>
        <p:blipFill rotWithShape="1">
          <a:blip r:embed="rId3" cstate="print">
            <a:extLst>
              <a:ext uri="{28A0092B-C50C-407E-A947-70E740481C1C}">
                <a14:useLocalDpi xmlns:a14="http://schemas.microsoft.com/office/drawing/2010/main"/>
              </a:ext>
            </a:extLst>
          </a:blip>
          <a:srcRect/>
          <a:stretch/>
        </p:blipFill>
        <p:spPr>
          <a:xfrm>
            <a:off x="2835226" y="2388870"/>
            <a:ext cx="2854758" cy="1042570"/>
          </a:xfrm>
          <a:prstGeom prst="rect">
            <a:avLst/>
          </a:prstGeom>
        </p:spPr>
      </p:pic>
      <p:sp>
        <p:nvSpPr>
          <p:cNvPr id="26" name="Rectangle 25">
            <a:extLst>
              <a:ext uri="{FF2B5EF4-FFF2-40B4-BE49-F238E27FC236}">
                <a16:creationId xmlns:a16="http://schemas.microsoft.com/office/drawing/2014/main" id="{16009DB6-B23E-9DA7-876D-ED514147531B}"/>
              </a:ext>
            </a:extLst>
          </p:cNvPr>
          <p:cNvSpPr/>
          <p:nvPr userDrawn="1"/>
        </p:nvSpPr>
        <p:spPr>
          <a:xfrm>
            <a:off x="-1" y="2312509"/>
            <a:ext cx="2835227" cy="1284192"/>
          </a:xfrm>
          <a:prstGeom prst="rect">
            <a:avLst/>
          </a:prstGeom>
          <a:gradFill flip="none" rotWithShape="1">
            <a:gsLst>
              <a:gs pos="0">
                <a:schemeClr val="tx2"/>
              </a:gs>
              <a:gs pos="100000">
                <a:schemeClr val="tx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88A17E78-1844-60B1-2044-9DA330F92A9C}"/>
              </a:ext>
            </a:extLst>
          </p:cNvPr>
          <p:cNvGrpSpPr/>
          <p:nvPr userDrawn="1"/>
        </p:nvGrpSpPr>
        <p:grpSpPr>
          <a:xfrm>
            <a:off x="1859573" y="2464449"/>
            <a:ext cx="865068" cy="866708"/>
            <a:chOff x="12954017" y="7362778"/>
            <a:chExt cx="613826" cy="614990"/>
          </a:xfrm>
        </p:grpSpPr>
        <p:sp>
          <p:nvSpPr>
            <p:cNvPr id="28" name="Freeform: Shape 27">
              <a:extLst>
                <a:ext uri="{FF2B5EF4-FFF2-40B4-BE49-F238E27FC236}">
                  <a16:creationId xmlns:a16="http://schemas.microsoft.com/office/drawing/2014/main" id="{2D9E50FA-119D-0559-CB73-068201E7A91E}"/>
                </a:ext>
              </a:extLst>
            </p:cNvPr>
            <p:cNvSpPr/>
            <p:nvPr/>
          </p:nvSpPr>
          <p:spPr>
            <a:xfrm>
              <a:off x="12987261" y="7702119"/>
              <a:ext cx="147313" cy="122154"/>
            </a:xfrm>
            <a:custGeom>
              <a:avLst/>
              <a:gdLst>
                <a:gd name="connsiteX0" fmla="*/ 132044 w 147313"/>
                <a:gd name="connsiteY0" fmla="*/ 975 h 122154"/>
                <a:gd name="connsiteX1" fmla="*/ 9934 w 147313"/>
                <a:gd name="connsiteY1" fmla="*/ 57878 h 122154"/>
                <a:gd name="connsiteX2" fmla="*/ -20 w 147313"/>
                <a:gd name="connsiteY2" fmla="*/ 73518 h 122154"/>
                <a:gd name="connsiteX3" fmla="*/ -20 w 147313"/>
                <a:gd name="connsiteY3" fmla="*/ 111427 h 122154"/>
                <a:gd name="connsiteX4" fmla="*/ 10742 w 147313"/>
                <a:gd name="connsiteY4" fmla="*/ 122134 h 122154"/>
                <a:gd name="connsiteX5" fmla="*/ 15220 w 147313"/>
                <a:gd name="connsiteY5" fmla="*/ 121143 h 122154"/>
                <a:gd name="connsiteX6" fmla="*/ 137302 w 147313"/>
                <a:gd name="connsiteY6" fmla="*/ 64193 h 122154"/>
                <a:gd name="connsiteX7" fmla="*/ 147294 w 147313"/>
                <a:gd name="connsiteY7" fmla="*/ 48486 h 122154"/>
                <a:gd name="connsiteX8" fmla="*/ 147294 w 147313"/>
                <a:gd name="connsiteY8" fmla="*/ 10700 h 122154"/>
                <a:gd name="connsiteX9" fmla="*/ 136545 w 147313"/>
                <a:gd name="connsiteY9" fmla="*/ -20 h 122154"/>
                <a:gd name="connsiteX10" fmla="*/ 132044 w 147313"/>
                <a:gd name="connsiteY10" fmla="*/ 975 h 12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13" h="122154">
                  <a:moveTo>
                    <a:pt x="132044" y="975"/>
                  </a:moveTo>
                  <a:lnTo>
                    <a:pt x="9934" y="57878"/>
                  </a:lnTo>
                  <a:cubicBezTo>
                    <a:pt x="3855" y="60710"/>
                    <a:pt x="-29" y="66811"/>
                    <a:pt x="-20" y="73518"/>
                  </a:cubicBezTo>
                  <a:lnTo>
                    <a:pt x="-20" y="111427"/>
                  </a:lnTo>
                  <a:cubicBezTo>
                    <a:pt x="-5" y="117356"/>
                    <a:pt x="4814" y="122150"/>
                    <a:pt x="10742" y="122134"/>
                  </a:cubicBezTo>
                  <a:cubicBezTo>
                    <a:pt x="12289" y="122130"/>
                    <a:pt x="13816" y="121791"/>
                    <a:pt x="15220" y="121143"/>
                  </a:cubicBezTo>
                  <a:lnTo>
                    <a:pt x="137302" y="64193"/>
                  </a:lnTo>
                  <a:cubicBezTo>
                    <a:pt x="143400" y="61341"/>
                    <a:pt x="147295" y="55217"/>
                    <a:pt x="147294" y="48486"/>
                  </a:cubicBezTo>
                  <a:lnTo>
                    <a:pt x="147294" y="10700"/>
                  </a:lnTo>
                  <a:cubicBezTo>
                    <a:pt x="147286" y="4772"/>
                    <a:pt x="142474" y="-28"/>
                    <a:pt x="136545" y="-20"/>
                  </a:cubicBezTo>
                  <a:cubicBezTo>
                    <a:pt x="134990" y="-18"/>
                    <a:pt x="133455" y="322"/>
                    <a:pt x="132044" y="975"/>
                  </a:cubicBezTo>
                  <a:close/>
                </a:path>
              </a:pathLst>
            </a:custGeom>
            <a:solidFill>
              <a:srgbClr val="00B5E2"/>
            </a:solid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9FC1788F-A3F9-00C3-EEE9-51458A4BF70E}"/>
                </a:ext>
              </a:extLst>
            </p:cNvPr>
            <p:cNvSpPr/>
            <p:nvPr/>
          </p:nvSpPr>
          <p:spPr>
            <a:xfrm>
              <a:off x="13134583" y="7796073"/>
              <a:ext cx="96411" cy="181695"/>
            </a:xfrm>
            <a:custGeom>
              <a:avLst/>
              <a:gdLst>
                <a:gd name="connsiteX0" fmla="*/ 46796 w 96411"/>
                <a:gd name="connsiteY0" fmla="*/ 7110 h 181695"/>
                <a:gd name="connsiteX1" fmla="*/ 1009 w 96411"/>
                <a:gd name="connsiteY1" fmla="*/ 133792 h 181695"/>
                <a:gd name="connsiteX2" fmla="*/ 5077 w 96411"/>
                <a:gd name="connsiteY2" fmla="*/ 151890 h 181695"/>
                <a:gd name="connsiteX3" fmla="*/ 31975 w 96411"/>
                <a:gd name="connsiteY3" fmla="*/ 178560 h 181695"/>
                <a:gd name="connsiteX4" fmla="*/ 47169 w 96411"/>
                <a:gd name="connsiteY4" fmla="*/ 178497 h 181695"/>
                <a:gd name="connsiteX5" fmla="*/ 49644 w 96411"/>
                <a:gd name="connsiteY5" fmla="*/ 174588 h 181695"/>
                <a:gd name="connsiteX6" fmla="*/ 95364 w 96411"/>
                <a:gd name="connsiteY6" fmla="*/ 47905 h 181695"/>
                <a:gd name="connsiteX7" fmla="*/ 91278 w 96411"/>
                <a:gd name="connsiteY7" fmla="*/ 29751 h 181695"/>
                <a:gd name="connsiteX8" fmla="*/ 64465 w 96411"/>
                <a:gd name="connsiteY8" fmla="*/ 3081 h 181695"/>
                <a:gd name="connsiteX9" fmla="*/ 49271 w 96411"/>
                <a:gd name="connsiteY9" fmla="*/ 3173 h 181695"/>
                <a:gd name="connsiteX10" fmla="*/ 46796 w 96411"/>
                <a:gd name="connsiteY10" fmla="*/ 7110 h 18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11" h="181695">
                  <a:moveTo>
                    <a:pt x="46796" y="7110"/>
                  </a:moveTo>
                  <a:lnTo>
                    <a:pt x="1009" y="133792"/>
                  </a:lnTo>
                  <a:cubicBezTo>
                    <a:pt x="-1275" y="140102"/>
                    <a:pt x="312" y="147164"/>
                    <a:pt x="5077" y="151890"/>
                  </a:cubicBezTo>
                  <a:lnTo>
                    <a:pt x="31975" y="178560"/>
                  </a:lnTo>
                  <a:cubicBezTo>
                    <a:pt x="36188" y="182739"/>
                    <a:pt x="42991" y="182711"/>
                    <a:pt x="47169" y="178497"/>
                  </a:cubicBezTo>
                  <a:cubicBezTo>
                    <a:pt x="48269" y="177389"/>
                    <a:pt x="49112" y="176056"/>
                    <a:pt x="49644" y="174588"/>
                  </a:cubicBezTo>
                  <a:lnTo>
                    <a:pt x="95364" y="47905"/>
                  </a:lnTo>
                  <a:cubicBezTo>
                    <a:pt x="97648" y="41574"/>
                    <a:pt x="96055" y="34493"/>
                    <a:pt x="91278" y="29751"/>
                  </a:cubicBezTo>
                  <a:lnTo>
                    <a:pt x="64465" y="3081"/>
                  </a:lnTo>
                  <a:cubicBezTo>
                    <a:pt x="60243" y="-1089"/>
                    <a:pt x="53441" y="-1048"/>
                    <a:pt x="49271" y="3173"/>
                  </a:cubicBezTo>
                  <a:cubicBezTo>
                    <a:pt x="48169" y="4290"/>
                    <a:pt x="47324" y="5633"/>
                    <a:pt x="46796" y="7110"/>
                  </a:cubicBezTo>
                  <a:close/>
                </a:path>
              </a:pathLst>
            </a:custGeom>
            <a:solidFill>
              <a:srgbClr val="E5007E"/>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B59BD027-57CE-0A26-C20D-070D0983E0B5}"/>
                </a:ext>
              </a:extLst>
            </p:cNvPr>
            <p:cNvSpPr/>
            <p:nvPr/>
          </p:nvSpPr>
          <p:spPr>
            <a:xfrm>
              <a:off x="13297373" y="7805146"/>
              <a:ext cx="122459" cy="147342"/>
            </a:xfrm>
            <a:custGeom>
              <a:avLst/>
              <a:gdLst>
                <a:gd name="connsiteX0" fmla="*/ 993 w 122459"/>
                <a:gd name="connsiteY0" fmla="*/ 15382 h 147342"/>
                <a:gd name="connsiteX1" fmla="*/ 58143 w 122459"/>
                <a:gd name="connsiteY1" fmla="*/ 137388 h 147342"/>
                <a:gd name="connsiteX2" fmla="*/ 73802 w 122459"/>
                <a:gd name="connsiteY2" fmla="*/ 147322 h 147342"/>
                <a:gd name="connsiteX3" fmla="*/ 111702 w 122459"/>
                <a:gd name="connsiteY3" fmla="*/ 147218 h 147342"/>
                <a:gd name="connsiteX4" fmla="*/ 122439 w 122459"/>
                <a:gd name="connsiteY4" fmla="*/ 136467 h 147342"/>
                <a:gd name="connsiteX5" fmla="*/ 121427 w 122459"/>
                <a:gd name="connsiteY5" fmla="*/ 131920 h 147342"/>
                <a:gd name="connsiteX6" fmla="*/ 64277 w 122459"/>
                <a:gd name="connsiteY6" fmla="*/ 9943 h 147342"/>
                <a:gd name="connsiteX7" fmla="*/ 48551 w 122459"/>
                <a:gd name="connsiteY7" fmla="*/ -20 h 147342"/>
                <a:gd name="connsiteX8" fmla="*/ 10765 w 122459"/>
                <a:gd name="connsiteY8" fmla="*/ 85 h 147342"/>
                <a:gd name="connsiteX9" fmla="*/ -20 w 122459"/>
                <a:gd name="connsiteY9" fmla="*/ 10788 h 147342"/>
                <a:gd name="connsiteX10" fmla="*/ 993 w 122459"/>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59" h="147342">
                  <a:moveTo>
                    <a:pt x="993" y="15382"/>
                  </a:moveTo>
                  <a:lnTo>
                    <a:pt x="58143" y="137388"/>
                  </a:lnTo>
                  <a:cubicBezTo>
                    <a:pt x="60987" y="143462"/>
                    <a:pt x="67094" y="147337"/>
                    <a:pt x="73802" y="147322"/>
                  </a:cubicBezTo>
                  <a:lnTo>
                    <a:pt x="111702" y="147218"/>
                  </a:lnTo>
                  <a:cubicBezTo>
                    <a:pt x="117636" y="147214"/>
                    <a:pt x="122443" y="142401"/>
                    <a:pt x="122439" y="136467"/>
                  </a:cubicBezTo>
                  <a:cubicBezTo>
                    <a:pt x="122438" y="134895"/>
                    <a:pt x="122092" y="133343"/>
                    <a:pt x="121427" y="131920"/>
                  </a:cubicBezTo>
                  <a:lnTo>
                    <a:pt x="64277" y="9943"/>
                  </a:lnTo>
                  <a:cubicBezTo>
                    <a:pt x="61415" y="3849"/>
                    <a:pt x="55283" y="-36"/>
                    <a:pt x="48551" y="-20"/>
                  </a:cubicBezTo>
                  <a:lnTo>
                    <a:pt x="10765" y="85"/>
                  </a:lnTo>
                  <a:cubicBezTo>
                    <a:pt x="4831" y="62"/>
                    <a:pt x="3" y="4854"/>
                    <a:pt x="-20" y="10788"/>
                  </a:cubicBezTo>
                  <a:cubicBezTo>
                    <a:pt x="-26" y="12375"/>
                    <a:pt x="320" y="13945"/>
                    <a:pt x="993" y="15382"/>
                  </a:cubicBezTo>
                  <a:close/>
                </a:path>
              </a:pathLst>
            </a:custGeom>
            <a:solidFill>
              <a:srgbClr val="00B5E2"/>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D5012C9B-0D24-F304-2919-CA4E0A222A15}"/>
                </a:ext>
              </a:extLst>
            </p:cNvPr>
            <p:cNvSpPr/>
            <p:nvPr/>
          </p:nvSpPr>
          <p:spPr>
            <a:xfrm>
              <a:off x="13292054" y="7362778"/>
              <a:ext cx="96540" cy="181729"/>
            </a:xfrm>
            <a:custGeom>
              <a:avLst/>
              <a:gdLst>
                <a:gd name="connsiteX0" fmla="*/ 46954 w 96540"/>
                <a:gd name="connsiteY0" fmla="*/ 7104 h 181729"/>
                <a:gd name="connsiteX1" fmla="*/ 1015 w 96540"/>
                <a:gd name="connsiteY1" fmla="*/ 133738 h 181729"/>
                <a:gd name="connsiteX2" fmla="*/ 5054 w 96540"/>
                <a:gd name="connsiteY2" fmla="*/ 151836 h 181729"/>
                <a:gd name="connsiteX3" fmla="*/ 31915 w 96540"/>
                <a:gd name="connsiteY3" fmla="*/ 178582 h 181729"/>
                <a:gd name="connsiteX4" fmla="*/ 47109 w 96540"/>
                <a:gd name="connsiteY4" fmla="*/ 178544 h 181729"/>
                <a:gd name="connsiteX5" fmla="*/ 49593 w 96540"/>
                <a:gd name="connsiteY5" fmla="*/ 174629 h 181729"/>
                <a:gd name="connsiteX6" fmla="*/ 95484 w 96540"/>
                <a:gd name="connsiteY6" fmla="*/ 47947 h 181729"/>
                <a:gd name="connsiteX7" fmla="*/ 91427 w 96540"/>
                <a:gd name="connsiteY7" fmla="*/ 29783 h 181729"/>
                <a:gd name="connsiteX8" fmla="*/ 64642 w 96540"/>
                <a:gd name="connsiteY8" fmla="*/ 3113 h 181729"/>
                <a:gd name="connsiteX9" fmla="*/ 49461 w 96540"/>
                <a:gd name="connsiteY9" fmla="*/ 3135 h 181729"/>
                <a:gd name="connsiteX10" fmla="*/ 46954 w 96540"/>
                <a:gd name="connsiteY10" fmla="*/ 7104 h 18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40" h="181729">
                  <a:moveTo>
                    <a:pt x="46954" y="7104"/>
                  </a:moveTo>
                  <a:lnTo>
                    <a:pt x="1015" y="133738"/>
                  </a:lnTo>
                  <a:cubicBezTo>
                    <a:pt x="-1273" y="140043"/>
                    <a:pt x="302" y="147103"/>
                    <a:pt x="5054" y="151836"/>
                  </a:cubicBezTo>
                  <a:lnTo>
                    <a:pt x="31915" y="178582"/>
                  </a:lnTo>
                  <a:cubicBezTo>
                    <a:pt x="36121" y="182767"/>
                    <a:pt x="42924" y="182750"/>
                    <a:pt x="47109" y="178544"/>
                  </a:cubicBezTo>
                  <a:cubicBezTo>
                    <a:pt x="48212" y="177435"/>
                    <a:pt x="49060" y="176099"/>
                    <a:pt x="49593" y="174629"/>
                  </a:cubicBezTo>
                  <a:lnTo>
                    <a:pt x="95484" y="47947"/>
                  </a:lnTo>
                  <a:cubicBezTo>
                    <a:pt x="97777" y="41618"/>
                    <a:pt x="96195" y="34534"/>
                    <a:pt x="91427" y="29783"/>
                  </a:cubicBezTo>
                  <a:lnTo>
                    <a:pt x="64642" y="3113"/>
                  </a:lnTo>
                  <a:cubicBezTo>
                    <a:pt x="60444" y="-1073"/>
                    <a:pt x="53647" y="-1063"/>
                    <a:pt x="49461" y="3135"/>
                  </a:cubicBezTo>
                  <a:cubicBezTo>
                    <a:pt x="48343" y="4257"/>
                    <a:pt x="47487" y="5612"/>
                    <a:pt x="46954" y="7104"/>
                  </a:cubicBezTo>
                  <a:close/>
                </a:path>
              </a:pathLst>
            </a:custGeom>
            <a:solidFill>
              <a:srgbClr val="E5007E"/>
            </a:solid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DB5E0F57-CFC9-0BE9-DB15-8710A7A80053}"/>
                </a:ext>
              </a:extLst>
            </p:cNvPr>
            <p:cNvSpPr/>
            <p:nvPr/>
          </p:nvSpPr>
          <p:spPr>
            <a:xfrm>
              <a:off x="13103034" y="7388047"/>
              <a:ext cx="122406" cy="147342"/>
            </a:xfrm>
            <a:custGeom>
              <a:avLst/>
              <a:gdLst>
                <a:gd name="connsiteX0" fmla="*/ 992 w 122406"/>
                <a:gd name="connsiteY0" fmla="*/ 15382 h 147342"/>
                <a:gd name="connsiteX1" fmla="*/ 58142 w 122406"/>
                <a:gd name="connsiteY1" fmla="*/ 137388 h 147342"/>
                <a:gd name="connsiteX2" fmla="*/ 73802 w 122406"/>
                <a:gd name="connsiteY2" fmla="*/ 147322 h 147342"/>
                <a:gd name="connsiteX3" fmla="*/ 111711 w 122406"/>
                <a:gd name="connsiteY3" fmla="*/ 147218 h 147342"/>
                <a:gd name="connsiteX4" fmla="*/ 122387 w 122406"/>
                <a:gd name="connsiteY4" fmla="*/ 136425 h 147342"/>
                <a:gd name="connsiteX5" fmla="*/ 121369 w 122406"/>
                <a:gd name="connsiteY5" fmla="*/ 131920 h 147342"/>
                <a:gd name="connsiteX6" fmla="*/ 64219 w 122406"/>
                <a:gd name="connsiteY6" fmla="*/ 9943 h 147342"/>
                <a:gd name="connsiteX7" fmla="*/ 48503 w 122406"/>
                <a:gd name="connsiteY7" fmla="*/ -20 h 147342"/>
                <a:gd name="connsiteX8" fmla="*/ 10718 w 122406"/>
                <a:gd name="connsiteY8" fmla="*/ 85 h 147342"/>
                <a:gd name="connsiteX9" fmla="*/ -20 w 122406"/>
                <a:gd name="connsiteY9" fmla="*/ 10836 h 147342"/>
                <a:gd name="connsiteX10" fmla="*/ 992 w 122406"/>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06" h="147342">
                  <a:moveTo>
                    <a:pt x="992" y="15382"/>
                  </a:moveTo>
                  <a:lnTo>
                    <a:pt x="58142" y="137388"/>
                  </a:lnTo>
                  <a:cubicBezTo>
                    <a:pt x="60985" y="143464"/>
                    <a:pt x="67094" y="147339"/>
                    <a:pt x="73802" y="147322"/>
                  </a:cubicBezTo>
                  <a:lnTo>
                    <a:pt x="111711" y="147218"/>
                  </a:lnTo>
                  <a:cubicBezTo>
                    <a:pt x="117639" y="147185"/>
                    <a:pt x="122419" y="142353"/>
                    <a:pt x="122387" y="136425"/>
                  </a:cubicBezTo>
                  <a:cubicBezTo>
                    <a:pt x="122379" y="134867"/>
                    <a:pt x="122031" y="133330"/>
                    <a:pt x="121369" y="131920"/>
                  </a:cubicBezTo>
                  <a:lnTo>
                    <a:pt x="64219" y="9943"/>
                  </a:lnTo>
                  <a:cubicBezTo>
                    <a:pt x="61366" y="3847"/>
                    <a:pt x="55235" y="-40"/>
                    <a:pt x="48503" y="-20"/>
                  </a:cubicBezTo>
                  <a:lnTo>
                    <a:pt x="10718" y="85"/>
                  </a:lnTo>
                  <a:cubicBezTo>
                    <a:pt x="4783" y="89"/>
                    <a:pt x="-24" y="4902"/>
                    <a:pt x="-20" y="10836"/>
                  </a:cubicBezTo>
                  <a:cubicBezTo>
                    <a:pt x="-19" y="12407"/>
                    <a:pt x="327" y="13959"/>
                    <a:pt x="992" y="15382"/>
                  </a:cubicBezTo>
                  <a:close/>
                </a:path>
              </a:pathLst>
            </a:custGeom>
            <a:solidFill>
              <a:srgbClr val="00B5E2"/>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4FA5825C-C0B1-DB93-B11D-045F8BCDB0A5}"/>
                </a:ext>
              </a:extLst>
            </p:cNvPr>
            <p:cNvSpPr/>
            <p:nvPr/>
          </p:nvSpPr>
          <p:spPr>
            <a:xfrm>
              <a:off x="12954017" y="7544175"/>
              <a:ext cx="181560" cy="97012"/>
            </a:xfrm>
            <a:custGeom>
              <a:avLst/>
              <a:gdLst>
                <a:gd name="connsiteX0" fmla="*/ 6992 w 181560"/>
                <a:gd name="connsiteY0" fmla="*/ 49354 h 97012"/>
                <a:gd name="connsiteX1" fmla="*/ 133398 w 181560"/>
                <a:gd name="connsiteY1" fmla="*/ 95931 h 97012"/>
                <a:gd name="connsiteX2" fmla="*/ 151495 w 181560"/>
                <a:gd name="connsiteY2" fmla="*/ 91978 h 97012"/>
                <a:gd name="connsiteX3" fmla="*/ 178375 w 181560"/>
                <a:gd name="connsiteY3" fmla="*/ 65251 h 97012"/>
                <a:gd name="connsiteX4" fmla="*/ 178418 w 181560"/>
                <a:gd name="connsiteY4" fmla="*/ 50070 h 97012"/>
                <a:gd name="connsiteX5" fmla="*/ 174508 w 181560"/>
                <a:gd name="connsiteY5" fmla="*/ 47563 h 97012"/>
                <a:gd name="connsiteX6" fmla="*/ 48102 w 181560"/>
                <a:gd name="connsiteY6" fmla="*/ 1043 h 97012"/>
                <a:gd name="connsiteX7" fmla="*/ 29928 w 181560"/>
                <a:gd name="connsiteY7" fmla="*/ 5015 h 97012"/>
                <a:gd name="connsiteX8" fmla="*/ 3134 w 181560"/>
                <a:gd name="connsiteY8" fmla="*/ 31685 h 97012"/>
                <a:gd name="connsiteX9" fmla="*/ 3114 w 181560"/>
                <a:gd name="connsiteY9" fmla="*/ 46866 h 97012"/>
                <a:gd name="connsiteX10" fmla="*/ 6992 w 181560"/>
                <a:gd name="connsiteY10" fmla="*/ 49354 h 9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60" h="97012">
                  <a:moveTo>
                    <a:pt x="6992" y="49354"/>
                  </a:moveTo>
                  <a:lnTo>
                    <a:pt x="133398" y="95931"/>
                  </a:lnTo>
                  <a:cubicBezTo>
                    <a:pt x="139685" y="98247"/>
                    <a:pt x="146745" y="96704"/>
                    <a:pt x="151495" y="91978"/>
                  </a:cubicBezTo>
                  <a:lnTo>
                    <a:pt x="178375" y="65251"/>
                  </a:lnTo>
                  <a:cubicBezTo>
                    <a:pt x="182579" y="61070"/>
                    <a:pt x="182598" y="54273"/>
                    <a:pt x="178418" y="50070"/>
                  </a:cubicBezTo>
                  <a:cubicBezTo>
                    <a:pt x="177313" y="48959"/>
                    <a:pt x="175978" y="48103"/>
                    <a:pt x="174508" y="47563"/>
                  </a:cubicBezTo>
                  <a:lnTo>
                    <a:pt x="48102" y="1043"/>
                  </a:lnTo>
                  <a:cubicBezTo>
                    <a:pt x="41786" y="-1278"/>
                    <a:pt x="34699" y="271"/>
                    <a:pt x="29928" y="5015"/>
                  </a:cubicBezTo>
                  <a:lnTo>
                    <a:pt x="3134" y="31685"/>
                  </a:lnTo>
                  <a:cubicBezTo>
                    <a:pt x="-1064" y="35871"/>
                    <a:pt x="-1072" y="42668"/>
                    <a:pt x="3114" y="46866"/>
                  </a:cubicBezTo>
                  <a:cubicBezTo>
                    <a:pt x="4211" y="47966"/>
                    <a:pt x="5534" y="48815"/>
                    <a:pt x="6992" y="49354"/>
                  </a:cubicBezTo>
                  <a:close/>
                </a:path>
              </a:pathLst>
            </a:custGeom>
            <a:solidFill>
              <a:srgbClr val="E5007E"/>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BD0B327E-B53D-CD7D-9C7A-E8C66C00905D}"/>
                </a:ext>
              </a:extLst>
            </p:cNvPr>
            <p:cNvSpPr/>
            <p:nvPr/>
          </p:nvSpPr>
          <p:spPr>
            <a:xfrm>
              <a:off x="13386289" y="7701517"/>
              <a:ext cx="181554" cy="97011"/>
            </a:xfrm>
            <a:custGeom>
              <a:avLst/>
              <a:gdLst>
                <a:gd name="connsiteX0" fmla="*/ 6984 w 181554"/>
                <a:gd name="connsiteY0" fmla="*/ 49355 h 97011"/>
                <a:gd name="connsiteX1" fmla="*/ 133400 w 181554"/>
                <a:gd name="connsiteY1" fmla="*/ 95932 h 97011"/>
                <a:gd name="connsiteX2" fmla="*/ 151497 w 181554"/>
                <a:gd name="connsiteY2" fmla="*/ 91979 h 97011"/>
                <a:gd name="connsiteX3" fmla="*/ 178367 w 181554"/>
                <a:gd name="connsiteY3" fmla="*/ 65252 h 97011"/>
                <a:gd name="connsiteX4" fmla="*/ 178408 w 181554"/>
                <a:gd name="connsiteY4" fmla="*/ 50058 h 97011"/>
                <a:gd name="connsiteX5" fmla="*/ 174510 w 181554"/>
                <a:gd name="connsiteY5" fmla="*/ 47555 h 97011"/>
                <a:gd name="connsiteX6" fmla="*/ 48103 w 181554"/>
                <a:gd name="connsiteY6" fmla="*/ 1044 h 97011"/>
                <a:gd name="connsiteX7" fmla="*/ 29920 w 181554"/>
                <a:gd name="connsiteY7" fmla="*/ 5016 h 97011"/>
                <a:gd name="connsiteX8" fmla="*/ 3126 w 181554"/>
                <a:gd name="connsiteY8" fmla="*/ 31686 h 97011"/>
                <a:gd name="connsiteX9" fmla="*/ 3127 w 181554"/>
                <a:gd name="connsiteY9" fmla="*/ 46880 h 97011"/>
                <a:gd name="connsiteX10" fmla="*/ 6984 w 181554"/>
                <a:gd name="connsiteY10" fmla="*/ 49355 h 9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54" h="97011">
                  <a:moveTo>
                    <a:pt x="6984" y="49355"/>
                  </a:moveTo>
                  <a:lnTo>
                    <a:pt x="133400" y="95932"/>
                  </a:lnTo>
                  <a:cubicBezTo>
                    <a:pt x="139688" y="98245"/>
                    <a:pt x="146746" y="96704"/>
                    <a:pt x="151497" y="91979"/>
                  </a:cubicBezTo>
                  <a:lnTo>
                    <a:pt x="178367" y="65252"/>
                  </a:lnTo>
                  <a:cubicBezTo>
                    <a:pt x="182575" y="61068"/>
                    <a:pt x="182593" y="54265"/>
                    <a:pt x="178408" y="50058"/>
                  </a:cubicBezTo>
                  <a:cubicBezTo>
                    <a:pt x="177306" y="48950"/>
                    <a:pt x="175976" y="48096"/>
                    <a:pt x="174510" y="47555"/>
                  </a:cubicBezTo>
                  <a:lnTo>
                    <a:pt x="48103" y="1044"/>
                  </a:lnTo>
                  <a:cubicBezTo>
                    <a:pt x="41785" y="-1279"/>
                    <a:pt x="34694" y="271"/>
                    <a:pt x="29920" y="5016"/>
                  </a:cubicBezTo>
                  <a:lnTo>
                    <a:pt x="3126" y="31686"/>
                  </a:lnTo>
                  <a:cubicBezTo>
                    <a:pt x="-1069" y="35882"/>
                    <a:pt x="-1068" y="42686"/>
                    <a:pt x="3127" y="46880"/>
                  </a:cubicBezTo>
                  <a:cubicBezTo>
                    <a:pt x="4220" y="47973"/>
                    <a:pt x="5535" y="48817"/>
                    <a:pt x="6984" y="49355"/>
                  </a:cubicBezTo>
                  <a:close/>
                </a:path>
              </a:pathLst>
            </a:custGeom>
            <a:solidFill>
              <a:srgbClr val="E5007E"/>
            </a:solid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37223236-645E-C434-4794-C0D4DE117EBD}"/>
                </a:ext>
              </a:extLst>
            </p:cNvPr>
            <p:cNvSpPr/>
            <p:nvPr/>
          </p:nvSpPr>
          <p:spPr>
            <a:xfrm>
              <a:off x="13396845" y="7511629"/>
              <a:ext cx="147380" cy="122040"/>
            </a:xfrm>
            <a:custGeom>
              <a:avLst/>
              <a:gdLst>
                <a:gd name="connsiteX0" fmla="*/ 132120 w 147380"/>
                <a:gd name="connsiteY0" fmla="*/ 966 h 122040"/>
                <a:gd name="connsiteX1" fmla="*/ 9953 w 147380"/>
                <a:gd name="connsiteY1" fmla="*/ 57754 h 122040"/>
                <a:gd name="connsiteX2" fmla="*/ -20 w 147380"/>
                <a:gd name="connsiteY2" fmla="*/ 73384 h 122040"/>
                <a:gd name="connsiteX3" fmla="*/ -20 w 147380"/>
                <a:gd name="connsiteY3" fmla="*/ 111294 h 122040"/>
                <a:gd name="connsiteX4" fmla="*/ 10723 w 147380"/>
                <a:gd name="connsiteY4" fmla="*/ 122020 h 122040"/>
                <a:gd name="connsiteX5" fmla="*/ 15220 w 147380"/>
                <a:gd name="connsiteY5" fmla="*/ 121028 h 122040"/>
                <a:gd name="connsiteX6" fmla="*/ 137350 w 147380"/>
                <a:gd name="connsiteY6" fmla="*/ 64183 h 122040"/>
                <a:gd name="connsiteX7" fmla="*/ 147360 w 147380"/>
                <a:gd name="connsiteY7" fmla="*/ 48496 h 122040"/>
                <a:gd name="connsiteX8" fmla="*/ 147360 w 147380"/>
                <a:gd name="connsiteY8" fmla="*/ 10710 h 122040"/>
                <a:gd name="connsiteX9" fmla="*/ 136602 w 147380"/>
                <a:gd name="connsiteY9" fmla="*/ -20 h 122040"/>
                <a:gd name="connsiteX10" fmla="*/ 132120 w 147380"/>
                <a:gd name="connsiteY10" fmla="*/ 966 h 12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80" h="122040">
                  <a:moveTo>
                    <a:pt x="132120" y="966"/>
                  </a:moveTo>
                  <a:lnTo>
                    <a:pt x="9953" y="57754"/>
                  </a:lnTo>
                  <a:cubicBezTo>
                    <a:pt x="3870" y="60579"/>
                    <a:pt x="-21" y="66677"/>
                    <a:pt x="-20" y="73384"/>
                  </a:cubicBezTo>
                  <a:lnTo>
                    <a:pt x="-20" y="111294"/>
                  </a:lnTo>
                  <a:cubicBezTo>
                    <a:pt x="-15" y="117222"/>
                    <a:pt x="4795" y="122025"/>
                    <a:pt x="10723" y="122020"/>
                  </a:cubicBezTo>
                  <a:cubicBezTo>
                    <a:pt x="12277" y="122018"/>
                    <a:pt x="13810" y="121680"/>
                    <a:pt x="15220" y="121028"/>
                  </a:cubicBezTo>
                  <a:lnTo>
                    <a:pt x="137350" y="64183"/>
                  </a:lnTo>
                  <a:cubicBezTo>
                    <a:pt x="143455" y="61348"/>
                    <a:pt x="147360" y="55227"/>
                    <a:pt x="147360" y="48496"/>
                  </a:cubicBezTo>
                  <a:lnTo>
                    <a:pt x="147360" y="10710"/>
                  </a:lnTo>
                  <a:cubicBezTo>
                    <a:pt x="147353" y="4776"/>
                    <a:pt x="142536" y="-28"/>
                    <a:pt x="136602" y="-20"/>
                  </a:cubicBezTo>
                  <a:cubicBezTo>
                    <a:pt x="135054" y="-18"/>
                    <a:pt x="133525" y="318"/>
                    <a:pt x="132120" y="966"/>
                  </a:cubicBezTo>
                  <a:close/>
                </a:path>
              </a:pathLst>
            </a:custGeom>
            <a:solidFill>
              <a:srgbClr val="00B5E2"/>
            </a:solidFill>
            <a:ln w="9525" cap="flat">
              <a:noFill/>
              <a:prstDash val="solid"/>
              <a:miter/>
            </a:ln>
          </p:spPr>
          <p:txBody>
            <a:bodyPr rtlCol="0" anchor="ctr"/>
            <a:lstStyle/>
            <a:p>
              <a:endParaRPr lang="en-US" dirty="0"/>
            </a:p>
          </p:txBody>
        </p:sp>
      </p:grpSp>
      <p:grpSp>
        <p:nvGrpSpPr>
          <p:cNvPr id="36" name="Group 35">
            <a:extLst>
              <a:ext uri="{FF2B5EF4-FFF2-40B4-BE49-F238E27FC236}">
                <a16:creationId xmlns:a16="http://schemas.microsoft.com/office/drawing/2014/main" id="{9CD8A2A3-F1DF-CEA7-12DA-237022714C25}"/>
              </a:ext>
            </a:extLst>
          </p:cNvPr>
          <p:cNvGrpSpPr/>
          <p:nvPr userDrawn="1"/>
        </p:nvGrpSpPr>
        <p:grpSpPr>
          <a:xfrm>
            <a:off x="1797444" y="2404930"/>
            <a:ext cx="986638" cy="986638"/>
            <a:chOff x="8987631" y="5741194"/>
            <a:chExt cx="700088" cy="700088"/>
          </a:xfrm>
        </p:grpSpPr>
        <p:sp>
          <p:nvSpPr>
            <p:cNvPr id="37" name="Freeform: Shape 36">
              <a:extLst>
                <a:ext uri="{FF2B5EF4-FFF2-40B4-BE49-F238E27FC236}">
                  <a16:creationId xmlns:a16="http://schemas.microsoft.com/office/drawing/2014/main" id="{14BF0377-B049-95B3-B1BD-A9AD675C3AD3}"/>
                </a:ext>
              </a:extLst>
            </p:cNvPr>
            <p:cNvSpPr/>
            <p:nvPr/>
          </p:nvSpPr>
          <p:spPr>
            <a:xfrm>
              <a:off x="9045003" y="6067450"/>
              <a:ext cx="316487" cy="338873"/>
            </a:xfrm>
            <a:custGeom>
              <a:avLst/>
              <a:gdLst>
                <a:gd name="connsiteX0" fmla="*/ 311371 w 316487"/>
                <a:gd name="connsiteY0" fmla="*/ 35228 h 338873"/>
                <a:gd name="connsiteX1" fmla="*/ 279539 w 316487"/>
                <a:gd name="connsiteY1" fmla="*/ 3510 h 338873"/>
                <a:gd name="connsiteX2" fmla="*/ 267090 w 316487"/>
                <a:gd name="connsiteY2" fmla="*/ 986 h 338873"/>
                <a:gd name="connsiteX3" fmla="*/ 9915 w 316487"/>
                <a:gd name="connsiteY3" fmla="*/ 120658 h 338873"/>
                <a:gd name="connsiteX4" fmla="*/ -20 w 316487"/>
                <a:gd name="connsiteY4" fmla="*/ 136288 h 338873"/>
                <a:gd name="connsiteX5" fmla="*/ -20 w 316487"/>
                <a:gd name="connsiteY5" fmla="*/ 174188 h 338873"/>
                <a:gd name="connsiteX6" fmla="*/ 10739 w 316487"/>
                <a:gd name="connsiteY6" fmla="*/ 184918 h 338873"/>
                <a:gd name="connsiteX7" fmla="*/ 15220 w 316487"/>
                <a:gd name="connsiteY7" fmla="*/ 183932 h 338873"/>
                <a:gd name="connsiteX8" fmla="*/ 243287 w 316487"/>
                <a:gd name="connsiteY8" fmla="*/ 77729 h 338873"/>
                <a:gd name="connsiteX9" fmla="*/ 166020 w 316487"/>
                <a:gd name="connsiteY9" fmla="*/ 290879 h 338873"/>
                <a:gd name="connsiteX10" fmla="*/ 170068 w 316487"/>
                <a:gd name="connsiteY10" fmla="*/ 308977 h 338873"/>
                <a:gd name="connsiteX11" fmla="*/ 196928 w 316487"/>
                <a:gd name="connsiteY11" fmla="*/ 335723 h 338873"/>
                <a:gd name="connsiteX12" fmla="*/ 212109 w 316487"/>
                <a:gd name="connsiteY12" fmla="*/ 335697 h 338873"/>
                <a:gd name="connsiteX13" fmla="*/ 214597 w 316487"/>
                <a:gd name="connsiteY13" fmla="*/ 331780 h 338873"/>
                <a:gd name="connsiteX14" fmla="*/ 315429 w 316487"/>
                <a:gd name="connsiteY14" fmla="*/ 53392 h 338873"/>
                <a:gd name="connsiteX15" fmla="*/ 311371 w 316487"/>
                <a:gd name="connsiteY15" fmla="*/ 35228 h 33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487" h="338873">
                  <a:moveTo>
                    <a:pt x="311371" y="35228"/>
                  </a:moveTo>
                  <a:lnTo>
                    <a:pt x="279539" y="3510"/>
                  </a:lnTo>
                  <a:cubicBezTo>
                    <a:pt x="276396" y="21"/>
                    <a:pt x="271343" y="-1004"/>
                    <a:pt x="267090" y="986"/>
                  </a:cubicBezTo>
                  <a:lnTo>
                    <a:pt x="9915" y="120658"/>
                  </a:lnTo>
                  <a:cubicBezTo>
                    <a:pt x="3845" y="123492"/>
                    <a:pt x="-30" y="129589"/>
                    <a:pt x="-20" y="136288"/>
                  </a:cubicBezTo>
                  <a:lnTo>
                    <a:pt x="-20" y="174188"/>
                  </a:lnTo>
                  <a:cubicBezTo>
                    <a:pt x="-12" y="180122"/>
                    <a:pt x="4804" y="184926"/>
                    <a:pt x="10739" y="184918"/>
                  </a:cubicBezTo>
                  <a:cubicBezTo>
                    <a:pt x="12286" y="184916"/>
                    <a:pt x="13814" y="184580"/>
                    <a:pt x="15220" y="183932"/>
                  </a:cubicBezTo>
                  <a:lnTo>
                    <a:pt x="243287" y="77729"/>
                  </a:lnTo>
                  <a:lnTo>
                    <a:pt x="166020" y="290879"/>
                  </a:lnTo>
                  <a:cubicBezTo>
                    <a:pt x="163734" y="297186"/>
                    <a:pt x="165313" y="304246"/>
                    <a:pt x="170068" y="308977"/>
                  </a:cubicBezTo>
                  <a:lnTo>
                    <a:pt x="196928" y="335723"/>
                  </a:lnTo>
                  <a:cubicBezTo>
                    <a:pt x="201128" y="339908"/>
                    <a:pt x="207925" y="339896"/>
                    <a:pt x="212109" y="335697"/>
                  </a:cubicBezTo>
                  <a:cubicBezTo>
                    <a:pt x="213214" y="334588"/>
                    <a:pt x="214064" y="333251"/>
                    <a:pt x="214597" y="331780"/>
                  </a:cubicBezTo>
                  <a:lnTo>
                    <a:pt x="315429" y="53392"/>
                  </a:lnTo>
                  <a:cubicBezTo>
                    <a:pt x="317726" y="47064"/>
                    <a:pt x="316143" y="39977"/>
                    <a:pt x="311371" y="35228"/>
                  </a:cubicBezTo>
                  <a:close/>
                </a:path>
              </a:pathLst>
            </a:custGeom>
            <a:solidFill>
              <a:schemeClr val="bg1"/>
            </a:solidFill>
            <a:ln w="3175" cap="flat">
              <a:solidFill>
                <a:schemeClr val="tx2"/>
              </a:solidFill>
              <a:prstDash val="solid"/>
              <a:miter/>
            </a:ln>
          </p:spPr>
          <p:txBody>
            <a:bodyPr rtlCol="0" anchor="ctr"/>
            <a:lstStyle/>
            <a:p>
              <a:endParaRPr lang="en-US" dirty="0"/>
            </a:p>
          </p:txBody>
        </p:sp>
        <p:sp>
          <p:nvSpPr>
            <p:cNvPr id="38" name="Oval 37">
              <a:extLst>
                <a:ext uri="{FF2B5EF4-FFF2-40B4-BE49-F238E27FC236}">
                  <a16:creationId xmlns:a16="http://schemas.microsoft.com/office/drawing/2014/main" id="{EC806F75-EEF8-2418-03AA-DA401DB942BC}"/>
                </a:ext>
              </a:extLst>
            </p:cNvPr>
            <p:cNvSpPr/>
            <p:nvPr userDrawn="1"/>
          </p:nvSpPr>
          <p:spPr>
            <a:xfrm>
              <a:off x="8987631" y="5741194"/>
              <a:ext cx="700088" cy="700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9" name="Graphic 18">
            <a:extLst>
              <a:ext uri="{FF2B5EF4-FFF2-40B4-BE49-F238E27FC236}">
                <a16:creationId xmlns:a16="http://schemas.microsoft.com/office/drawing/2014/main" id="{CEC8E8AD-AC4B-20AC-465D-7F8EE6128601}"/>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5400000">
            <a:off x="7209251" y="-266362"/>
            <a:ext cx="538924" cy="1079500"/>
          </a:xfrm>
          <a:prstGeom prst="rect">
            <a:avLst/>
          </a:prstGeom>
        </p:spPr>
      </p:pic>
      <p:pic>
        <p:nvPicPr>
          <p:cNvPr id="20" name="Graphic 19">
            <a:extLst>
              <a:ext uri="{FF2B5EF4-FFF2-40B4-BE49-F238E27FC236}">
                <a16:creationId xmlns:a16="http://schemas.microsoft.com/office/drawing/2014/main" id="{AFAF61D2-BE92-8942-76A8-C8F2C8C224CF}"/>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836" y="4249057"/>
            <a:ext cx="538924" cy="1079500"/>
          </a:xfrm>
          <a:prstGeom prst="rect">
            <a:avLst/>
          </a:prstGeom>
        </p:spPr>
      </p:pic>
      <p:pic>
        <p:nvPicPr>
          <p:cNvPr id="21" name="Graphic 20">
            <a:extLst>
              <a:ext uri="{FF2B5EF4-FFF2-40B4-BE49-F238E27FC236}">
                <a16:creationId xmlns:a16="http://schemas.microsoft.com/office/drawing/2014/main" id="{81CE572A-998E-6F5C-1C7E-19D655B52B9F}"/>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rot="16200000">
            <a:off x="9844461" y="5278364"/>
            <a:ext cx="1051718" cy="2106660"/>
          </a:xfrm>
          <a:prstGeom prst="rect">
            <a:avLst/>
          </a:prstGeom>
        </p:spPr>
      </p:pic>
    </p:spTree>
    <p:custDataLst>
      <p:tags r:id="rId1"/>
    </p:custDataLst>
    <p:extLst>
      <p:ext uri="{BB962C8B-B14F-4D97-AF65-F5344CB8AC3E}">
        <p14:creationId xmlns:p14="http://schemas.microsoft.com/office/powerpoint/2010/main" val="357073811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50"/>
                                            <p:tgtEl>
                                              <p:spTgt spid="25"/>
                                            </p:tgtEl>
                                          </p:cBhvr>
                                        </p:animEffect>
                                      </p:childTnLst>
                                    </p:cTn>
                                  </p:par>
                                  <p:par>
                                    <p:cTn id="8" presetID="42" presetClass="path" presetSubtype="0" decel="100000" fill="hold" nodeType="withEffect">
                                      <p:stCondLst>
                                        <p:cond delay="1000"/>
                                      </p:stCondLst>
                                      <p:childTnLst>
                                        <p:animMotion origin="layout" path="M -0.01719 -0.00024 L 6.25E-7 4.44444E-6 " pathEditMode="relative" rAng="0" ptsTypes="AA">
                                          <p:cBhvr>
                                            <p:cTn id="9" dur="500" fill="hold"/>
                                            <p:tgtEl>
                                              <p:spTgt spid="25"/>
                                            </p:tgtEl>
                                            <p:attrNameLst>
                                              <p:attrName>ppt_x</p:attrName>
                                              <p:attrName>ppt_y</p:attrName>
                                            </p:attrNameLst>
                                          </p:cBhvr>
                                          <p:rCtr x="859" y="0"/>
                                        </p:animMotion>
                                      </p:childTnLst>
                                    </p:cTn>
                                  </p:par>
                                  <p:par>
                                    <p:cTn id="10" presetID="2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00" fill="hold"/>
                                            <p:tgtEl>
                                              <p:spTgt spid="27"/>
                                            </p:tgtEl>
                                            <p:attrNameLst>
                                              <p:attrName>ppt_w</p:attrName>
                                            </p:attrNameLst>
                                          </p:cBhvr>
                                          <p:tavLst>
                                            <p:tav tm="0">
                                              <p:val>
                                                <p:fltVal val="0"/>
                                              </p:val>
                                            </p:tav>
                                            <p:tav tm="100000">
                                              <p:val>
                                                <p:strVal val="#ppt_w"/>
                                              </p:val>
                                            </p:tav>
                                          </p:tavLst>
                                        </p:anim>
                                        <p:anim calcmode="lin" valueType="num">
                                          <p:cBhvr>
                                            <p:cTn id="13" dur="200" fill="hold"/>
                                            <p:tgtEl>
                                              <p:spTgt spid="27"/>
                                            </p:tgtEl>
                                            <p:attrNameLst>
                                              <p:attrName>ppt_h</p:attrName>
                                            </p:attrNameLst>
                                          </p:cBhvr>
                                          <p:tavLst>
                                            <p:tav tm="0">
                                              <p:val>
                                                <p:fltVal val="0"/>
                                              </p:val>
                                            </p:tav>
                                            <p:tav tm="100000">
                                              <p:val>
                                                <p:strVal val="#ppt_h"/>
                                              </p:val>
                                            </p:tav>
                                          </p:tavLst>
                                        </p:anim>
                                      </p:childTnLst>
                                    </p:cTn>
                                  </p:par>
                                  <p:par>
                                    <p:cTn id="14" presetID="6" presetClass="emph" presetSubtype="0" fill="hold" nodeType="withEffect" p14:presetBounceEnd="99000">
                                      <p:stCondLst>
                                        <p:cond delay="0"/>
                                      </p:stCondLst>
                                      <p:childTnLst>
                                        <p:animScale p14:bounceEnd="99000">
                                          <p:cBhvr>
                                            <p:cTn id="15" dur="1000" fill="hold"/>
                                            <p:tgtEl>
                                              <p:spTgt spid="27"/>
                                            </p:tgtEl>
                                          </p:cBhvr>
                                          <p:by x="110000" y="110000"/>
                                        </p:animScale>
                                      </p:childTnLst>
                                    </p:cTn>
                                  </p:par>
                                  <p:par>
                                    <p:cTn id="16" presetID="6" presetClass="emph" presetSubtype="0" accel="50000" decel="50000" fill="hold" nodeType="withEffect">
                                      <p:stCondLst>
                                        <p:cond delay="0"/>
                                      </p:stCondLst>
                                      <p:childTnLst>
                                        <p:animScale>
                                          <p:cBhvr>
                                            <p:cTn id="17" dur="250" fill="hold"/>
                                            <p:tgtEl>
                                              <p:spTgt spid="27"/>
                                            </p:tgtEl>
                                          </p:cBhvr>
                                          <p:by x="91000" y="91000"/>
                                        </p:animScale>
                                      </p:childTnLst>
                                    </p:cTn>
                                  </p:par>
                                  <p:par>
                                    <p:cTn id="18" presetID="6" presetClass="emph" presetSubtype="0" decel="100000" fill="hold" nodeType="withEffect">
                                      <p:stCondLst>
                                        <p:cond delay="1000"/>
                                      </p:stCondLst>
                                      <p:childTnLst>
                                        <p:animScale>
                                          <p:cBhvr>
                                            <p:cTn id="19" dur="250" fill="hold"/>
                                            <p:tgtEl>
                                              <p:spTgt spid="27"/>
                                            </p:tgtEl>
                                          </p:cBhvr>
                                          <p:by x="80000" y="80000"/>
                                        </p:animScale>
                                      </p:childTnLst>
                                    </p:cTn>
                                  </p:par>
                                  <p:par>
                                    <p:cTn id="20" presetID="6" presetClass="emph" presetSubtype="0" decel="100000" fill="hold" nodeType="withEffect">
                                      <p:stCondLst>
                                        <p:cond delay="1250"/>
                                      </p:stCondLst>
                                      <p:childTnLst>
                                        <p:animScale>
                                          <p:cBhvr>
                                            <p:cTn id="21" dur="250" fill="hold"/>
                                            <p:tgtEl>
                                              <p:spTgt spid="27"/>
                                            </p:tgtEl>
                                          </p:cBhvr>
                                          <p:by x="120000" y="120000"/>
                                        </p:animScale>
                                      </p:childTnLst>
                                    </p:cTn>
                                  </p:par>
                                  <p:par>
                                    <p:cTn id="22" presetID="10" presetClass="entr" presetSubtype="0" fill="hold" nodeType="withEffect">
                                      <p:stCondLst>
                                        <p:cond delay="50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250"/>
                                            <p:tgtEl>
                                              <p:spTgt spid="36"/>
                                            </p:tgtEl>
                                          </p:cBhvr>
                                        </p:animEffect>
                                      </p:childTnLst>
                                    </p:cTn>
                                  </p:par>
                                  <p:par>
                                    <p:cTn id="25" presetID="42" presetClass="path" presetSubtype="0" decel="100000" fill="hold" nodeType="withEffect">
                                      <p:stCondLst>
                                        <p:cond delay="500"/>
                                      </p:stCondLst>
                                      <p:childTnLst>
                                        <p:animMotion origin="layout" path="M -0.06211 0.04305 L -6.25E-7 3.33333E-6 " pathEditMode="relative" rAng="0" ptsTypes="AA">
                                          <p:cBhvr>
                                            <p:cTn id="26" dur="500" fill="hold"/>
                                            <p:tgtEl>
                                              <p:spTgt spid="36"/>
                                            </p:tgtEl>
                                            <p:attrNameLst>
                                              <p:attrName>ppt_x</p:attrName>
                                              <p:attrName>ppt_y</p:attrName>
                                            </p:attrNameLst>
                                          </p:cBhvr>
                                          <p:rCtr x="3099" y="-2153"/>
                                        </p:animMotion>
                                      </p:childTnLst>
                                    </p:cTn>
                                  </p:par>
                                  <p:par>
                                    <p:cTn id="27" presetID="6" presetClass="emph" presetSubtype="0" decel="100000" fill="hold" nodeType="withEffect">
                                      <p:stCondLst>
                                        <p:cond delay="1000"/>
                                      </p:stCondLst>
                                      <p:childTnLst>
                                        <p:animScale>
                                          <p:cBhvr>
                                            <p:cTn id="28" dur="250" fill="hold"/>
                                            <p:tgtEl>
                                              <p:spTgt spid="36"/>
                                            </p:tgtEl>
                                          </p:cBhvr>
                                          <p:by x="80000" y="80000"/>
                                        </p:animScale>
                                      </p:childTnLst>
                                    </p:cTn>
                                  </p:par>
                                  <p:par>
                                    <p:cTn id="29" presetID="6" presetClass="emph" presetSubtype="0" decel="100000" fill="hold" nodeType="withEffect">
                                      <p:stCondLst>
                                        <p:cond delay="1250"/>
                                      </p:stCondLst>
                                      <p:childTnLst>
                                        <p:animScale>
                                          <p:cBhvr>
                                            <p:cTn id="30" dur="250" fill="hold"/>
                                            <p:tgtEl>
                                              <p:spTgt spid="3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250"/>
                                            <p:tgtEl>
                                              <p:spTgt spid="25"/>
                                            </p:tgtEl>
                                          </p:cBhvr>
                                        </p:animEffect>
                                      </p:childTnLst>
                                    </p:cTn>
                                  </p:par>
                                  <p:par>
                                    <p:cTn id="8" presetID="42" presetClass="path" presetSubtype="0" decel="100000" fill="hold" nodeType="withEffect">
                                      <p:stCondLst>
                                        <p:cond delay="1000"/>
                                      </p:stCondLst>
                                      <p:childTnLst>
                                        <p:animMotion origin="layout" path="M -0.01719 -0.00024 L 6.25E-7 4.44444E-6 " pathEditMode="relative" rAng="0" ptsTypes="AA">
                                          <p:cBhvr>
                                            <p:cTn id="9" dur="500" fill="hold"/>
                                            <p:tgtEl>
                                              <p:spTgt spid="25"/>
                                            </p:tgtEl>
                                            <p:attrNameLst>
                                              <p:attrName>ppt_x</p:attrName>
                                              <p:attrName>ppt_y</p:attrName>
                                            </p:attrNameLst>
                                          </p:cBhvr>
                                          <p:rCtr x="859" y="0"/>
                                        </p:animMotion>
                                      </p:childTnLst>
                                    </p:cTn>
                                  </p:par>
                                  <p:par>
                                    <p:cTn id="10" presetID="2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00" fill="hold"/>
                                            <p:tgtEl>
                                              <p:spTgt spid="27"/>
                                            </p:tgtEl>
                                            <p:attrNameLst>
                                              <p:attrName>ppt_w</p:attrName>
                                            </p:attrNameLst>
                                          </p:cBhvr>
                                          <p:tavLst>
                                            <p:tav tm="0">
                                              <p:val>
                                                <p:fltVal val="0"/>
                                              </p:val>
                                            </p:tav>
                                            <p:tav tm="100000">
                                              <p:val>
                                                <p:strVal val="#ppt_w"/>
                                              </p:val>
                                            </p:tav>
                                          </p:tavLst>
                                        </p:anim>
                                        <p:anim calcmode="lin" valueType="num">
                                          <p:cBhvr>
                                            <p:cTn id="13" dur="200" fill="hold"/>
                                            <p:tgtEl>
                                              <p:spTgt spid="27"/>
                                            </p:tgtEl>
                                            <p:attrNameLst>
                                              <p:attrName>ppt_h</p:attrName>
                                            </p:attrNameLst>
                                          </p:cBhvr>
                                          <p:tavLst>
                                            <p:tav tm="0">
                                              <p:val>
                                                <p:fltVal val="0"/>
                                              </p:val>
                                            </p:tav>
                                            <p:tav tm="100000">
                                              <p:val>
                                                <p:strVal val="#ppt_h"/>
                                              </p:val>
                                            </p:tav>
                                          </p:tavLst>
                                        </p:anim>
                                      </p:childTnLst>
                                    </p:cTn>
                                  </p:par>
                                  <p:par>
                                    <p:cTn id="14" presetID="6" presetClass="emph" presetSubtype="0" fill="hold" nodeType="withEffect">
                                      <p:stCondLst>
                                        <p:cond delay="0"/>
                                      </p:stCondLst>
                                      <p:childTnLst>
                                        <p:animScale>
                                          <p:cBhvr>
                                            <p:cTn id="15" dur="1000" fill="hold"/>
                                            <p:tgtEl>
                                              <p:spTgt spid="27"/>
                                            </p:tgtEl>
                                          </p:cBhvr>
                                          <p:by x="110000" y="110000"/>
                                        </p:animScale>
                                      </p:childTnLst>
                                    </p:cTn>
                                  </p:par>
                                  <p:par>
                                    <p:cTn id="16" presetID="6" presetClass="emph" presetSubtype="0" accel="50000" decel="50000" fill="hold" nodeType="withEffect">
                                      <p:stCondLst>
                                        <p:cond delay="0"/>
                                      </p:stCondLst>
                                      <p:childTnLst>
                                        <p:animScale>
                                          <p:cBhvr>
                                            <p:cTn id="17" dur="250" fill="hold"/>
                                            <p:tgtEl>
                                              <p:spTgt spid="27"/>
                                            </p:tgtEl>
                                          </p:cBhvr>
                                          <p:by x="91000" y="91000"/>
                                        </p:animScale>
                                      </p:childTnLst>
                                    </p:cTn>
                                  </p:par>
                                  <p:par>
                                    <p:cTn id="18" presetID="6" presetClass="emph" presetSubtype="0" decel="100000" fill="hold" nodeType="withEffect">
                                      <p:stCondLst>
                                        <p:cond delay="1000"/>
                                      </p:stCondLst>
                                      <p:childTnLst>
                                        <p:animScale>
                                          <p:cBhvr>
                                            <p:cTn id="19" dur="250" fill="hold"/>
                                            <p:tgtEl>
                                              <p:spTgt spid="27"/>
                                            </p:tgtEl>
                                          </p:cBhvr>
                                          <p:by x="80000" y="80000"/>
                                        </p:animScale>
                                      </p:childTnLst>
                                    </p:cTn>
                                  </p:par>
                                  <p:par>
                                    <p:cTn id="20" presetID="6" presetClass="emph" presetSubtype="0" decel="100000" fill="hold" nodeType="withEffect">
                                      <p:stCondLst>
                                        <p:cond delay="1250"/>
                                      </p:stCondLst>
                                      <p:childTnLst>
                                        <p:animScale>
                                          <p:cBhvr>
                                            <p:cTn id="21" dur="250" fill="hold"/>
                                            <p:tgtEl>
                                              <p:spTgt spid="27"/>
                                            </p:tgtEl>
                                          </p:cBhvr>
                                          <p:by x="120000" y="120000"/>
                                        </p:animScale>
                                      </p:childTnLst>
                                    </p:cTn>
                                  </p:par>
                                  <p:par>
                                    <p:cTn id="22" presetID="10" presetClass="entr" presetSubtype="0" fill="hold" nodeType="withEffect">
                                      <p:stCondLst>
                                        <p:cond delay="50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250"/>
                                            <p:tgtEl>
                                              <p:spTgt spid="36"/>
                                            </p:tgtEl>
                                          </p:cBhvr>
                                        </p:animEffect>
                                      </p:childTnLst>
                                    </p:cTn>
                                  </p:par>
                                  <p:par>
                                    <p:cTn id="25" presetID="42" presetClass="path" presetSubtype="0" decel="100000" fill="hold" nodeType="withEffect">
                                      <p:stCondLst>
                                        <p:cond delay="500"/>
                                      </p:stCondLst>
                                      <p:childTnLst>
                                        <p:animMotion origin="layout" path="M -0.06211 0.04305 L -6.25E-7 3.33333E-6 " pathEditMode="relative" rAng="0" ptsTypes="AA">
                                          <p:cBhvr>
                                            <p:cTn id="26" dur="500" fill="hold"/>
                                            <p:tgtEl>
                                              <p:spTgt spid="36"/>
                                            </p:tgtEl>
                                            <p:attrNameLst>
                                              <p:attrName>ppt_x</p:attrName>
                                              <p:attrName>ppt_y</p:attrName>
                                            </p:attrNameLst>
                                          </p:cBhvr>
                                          <p:rCtr x="3099" y="-2153"/>
                                        </p:animMotion>
                                      </p:childTnLst>
                                    </p:cTn>
                                  </p:par>
                                  <p:par>
                                    <p:cTn id="27" presetID="6" presetClass="emph" presetSubtype="0" decel="100000" fill="hold" nodeType="withEffect">
                                      <p:stCondLst>
                                        <p:cond delay="1000"/>
                                      </p:stCondLst>
                                      <p:childTnLst>
                                        <p:animScale>
                                          <p:cBhvr>
                                            <p:cTn id="28" dur="250" fill="hold"/>
                                            <p:tgtEl>
                                              <p:spTgt spid="36"/>
                                            </p:tgtEl>
                                          </p:cBhvr>
                                          <p:by x="80000" y="80000"/>
                                        </p:animScale>
                                      </p:childTnLst>
                                    </p:cTn>
                                  </p:par>
                                  <p:par>
                                    <p:cTn id="29" presetID="6" presetClass="emph" presetSubtype="0" decel="100000" fill="hold" nodeType="withEffect">
                                      <p:stCondLst>
                                        <p:cond delay="1250"/>
                                      </p:stCondLst>
                                      <p:childTnLst>
                                        <p:animScale>
                                          <p:cBhvr>
                                            <p:cTn id="30" dur="250" fill="hold"/>
                                            <p:tgtEl>
                                              <p:spTgt spid="3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losing Slide (White)">
    <p:bg>
      <p:bgRef idx="1001">
        <a:schemeClr val="bg1"/>
      </p:bgRef>
    </p:bg>
    <p:spTree>
      <p:nvGrpSpPr>
        <p:cNvPr id="1" name=""/>
        <p:cNvGrpSpPr/>
        <p:nvPr/>
      </p:nvGrpSpPr>
      <p:grpSpPr>
        <a:xfrm>
          <a:off x="0" y="0"/>
          <a:ext cx="0" cy="0"/>
          <a:chOff x="0" y="0"/>
          <a:chExt cx="0" cy="0"/>
        </a:xfrm>
      </p:grpSpPr>
      <p:graphicFrame>
        <p:nvGraphicFramePr>
          <p:cNvPr id="3" name="Object 2" hidden="1">
            <a:extLst>
              <a:ext uri="{FF2B5EF4-FFF2-40B4-BE49-F238E27FC236}">
                <a16:creationId xmlns:a16="http://schemas.microsoft.com/office/drawing/2014/main" id="{4A0CFEAA-B86E-2768-037C-5A59EE33E400}"/>
              </a:ext>
            </a:extLst>
          </p:cNvPr>
          <p:cNvGraphicFramePr>
            <a:graphicFrameLocks noChangeAspect="1"/>
          </p:cNvGraphicFramePr>
          <p:nvPr userDrawn="1">
            <p:custDataLst>
              <p:tags r:id="rId2"/>
            </p:custDataLst>
            <p:extLst>
              <p:ext uri="{D42A27DB-BD31-4B8C-83A1-F6EECF244321}">
                <p14:modId xmlns:p14="http://schemas.microsoft.com/office/powerpoint/2010/main" val="2351017040"/>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3" name="Object 2" hidden="1">
                        <a:extLst>
                          <a:ext uri="{FF2B5EF4-FFF2-40B4-BE49-F238E27FC236}">
                            <a16:creationId xmlns:a16="http://schemas.microsoft.com/office/drawing/2014/main" id="{4A0CFEAA-B86E-2768-037C-5A59EE33E40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sp>
        <p:nvSpPr>
          <p:cNvPr id="10" name="Text Placeholder 5">
            <a:extLst>
              <a:ext uri="{FF2B5EF4-FFF2-40B4-BE49-F238E27FC236}">
                <a16:creationId xmlns:a16="http://schemas.microsoft.com/office/drawing/2014/main" id="{23A3B316-A9E5-4522-A2C1-7E3A96E0322A}"/>
              </a:ext>
            </a:extLst>
          </p:cNvPr>
          <p:cNvSpPr>
            <a:spLocks noGrp="1"/>
          </p:cNvSpPr>
          <p:nvPr>
            <p:ph type="body" sz="quarter" idx="11" hasCustomPrompt="1"/>
          </p:nvPr>
        </p:nvSpPr>
        <p:spPr>
          <a:xfrm>
            <a:off x="2781300" y="3679501"/>
            <a:ext cx="8534400" cy="485775"/>
          </a:xfrm>
        </p:spPr>
        <p:txBody>
          <a:bodyPr anchor="t">
            <a:noAutofit/>
          </a:bodyPr>
          <a:lstStyle>
            <a:lvl1pPr marL="0" indent="0">
              <a:lnSpc>
                <a:spcPct val="100000"/>
              </a:lnSpc>
              <a:spcBef>
                <a:spcPts val="0"/>
              </a:spcBef>
              <a:spcAft>
                <a:spcPts val="0"/>
              </a:spcAft>
              <a:buNone/>
              <a:defRPr sz="2400">
                <a:solidFill>
                  <a:schemeClr val="tx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dirty="0"/>
              <a:t>Only Use White Closing Slide if Printing: Thank you / Q&amp;A</a:t>
            </a:r>
          </a:p>
        </p:txBody>
      </p:sp>
      <p:sp>
        <p:nvSpPr>
          <p:cNvPr id="24" name="Text Placeholder 5">
            <a:extLst>
              <a:ext uri="{FF2B5EF4-FFF2-40B4-BE49-F238E27FC236}">
                <a16:creationId xmlns:a16="http://schemas.microsoft.com/office/drawing/2014/main" id="{7D2E0CDB-4424-4582-A412-5D051471B199}"/>
              </a:ext>
            </a:extLst>
          </p:cNvPr>
          <p:cNvSpPr>
            <a:spLocks noGrp="1"/>
          </p:cNvSpPr>
          <p:nvPr>
            <p:ph type="body" sz="quarter" idx="12" hasCustomPrompt="1"/>
          </p:nvPr>
        </p:nvSpPr>
        <p:spPr>
          <a:xfrm>
            <a:off x="2781300" y="4365104"/>
            <a:ext cx="8534400" cy="1087959"/>
          </a:xfrm>
        </p:spPr>
        <p:txBody>
          <a:bodyPr anchor="t">
            <a:noAutofit/>
          </a:bodyPr>
          <a:lstStyle>
            <a:lvl1pPr marL="0" indent="0">
              <a:lnSpc>
                <a:spcPct val="100000"/>
              </a:lnSpc>
              <a:spcBef>
                <a:spcPts val="0"/>
              </a:spcBef>
              <a:spcAft>
                <a:spcPts val="0"/>
              </a:spcAft>
              <a:buNone/>
              <a:defRPr sz="1800">
                <a:solidFill>
                  <a:schemeClr val="accent2"/>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Contact Information</a:t>
            </a:r>
          </a:p>
        </p:txBody>
      </p:sp>
      <p:pic>
        <p:nvPicPr>
          <p:cNvPr id="20" name="Picture 19" descr="Logo&#10;&#10;Description automatically generated">
            <a:extLst>
              <a:ext uri="{FF2B5EF4-FFF2-40B4-BE49-F238E27FC236}">
                <a16:creationId xmlns:a16="http://schemas.microsoft.com/office/drawing/2014/main" id="{92BC99C5-52CE-BBC0-2E32-69EDD1EB5E83}"/>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539" r="1054"/>
          <a:stretch/>
        </p:blipFill>
        <p:spPr>
          <a:xfrm>
            <a:off x="2835226" y="2388870"/>
            <a:ext cx="2854758" cy="1042570"/>
          </a:xfrm>
          <a:prstGeom prst="rect">
            <a:avLst/>
          </a:prstGeom>
        </p:spPr>
      </p:pic>
      <p:sp>
        <p:nvSpPr>
          <p:cNvPr id="26" name="Rectangle 25">
            <a:extLst>
              <a:ext uri="{FF2B5EF4-FFF2-40B4-BE49-F238E27FC236}">
                <a16:creationId xmlns:a16="http://schemas.microsoft.com/office/drawing/2014/main" id="{16009DB6-B23E-9DA7-876D-ED514147531B}"/>
              </a:ext>
            </a:extLst>
          </p:cNvPr>
          <p:cNvSpPr/>
          <p:nvPr userDrawn="1"/>
        </p:nvSpPr>
        <p:spPr>
          <a:xfrm>
            <a:off x="-1" y="2312509"/>
            <a:ext cx="2835227" cy="12841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7" name="Group 26">
            <a:extLst>
              <a:ext uri="{FF2B5EF4-FFF2-40B4-BE49-F238E27FC236}">
                <a16:creationId xmlns:a16="http://schemas.microsoft.com/office/drawing/2014/main" id="{88A17E78-1844-60B1-2044-9DA330F92A9C}"/>
              </a:ext>
            </a:extLst>
          </p:cNvPr>
          <p:cNvGrpSpPr/>
          <p:nvPr userDrawn="1"/>
        </p:nvGrpSpPr>
        <p:grpSpPr>
          <a:xfrm>
            <a:off x="1859573" y="2464449"/>
            <a:ext cx="865068" cy="866708"/>
            <a:chOff x="12954017" y="7362778"/>
            <a:chExt cx="613826" cy="614990"/>
          </a:xfrm>
        </p:grpSpPr>
        <p:sp>
          <p:nvSpPr>
            <p:cNvPr id="28" name="Freeform: Shape 27">
              <a:extLst>
                <a:ext uri="{FF2B5EF4-FFF2-40B4-BE49-F238E27FC236}">
                  <a16:creationId xmlns:a16="http://schemas.microsoft.com/office/drawing/2014/main" id="{2D9E50FA-119D-0559-CB73-068201E7A91E}"/>
                </a:ext>
              </a:extLst>
            </p:cNvPr>
            <p:cNvSpPr/>
            <p:nvPr/>
          </p:nvSpPr>
          <p:spPr>
            <a:xfrm>
              <a:off x="12987261" y="7702119"/>
              <a:ext cx="147313" cy="122154"/>
            </a:xfrm>
            <a:custGeom>
              <a:avLst/>
              <a:gdLst>
                <a:gd name="connsiteX0" fmla="*/ 132044 w 147313"/>
                <a:gd name="connsiteY0" fmla="*/ 975 h 122154"/>
                <a:gd name="connsiteX1" fmla="*/ 9934 w 147313"/>
                <a:gd name="connsiteY1" fmla="*/ 57878 h 122154"/>
                <a:gd name="connsiteX2" fmla="*/ -20 w 147313"/>
                <a:gd name="connsiteY2" fmla="*/ 73518 h 122154"/>
                <a:gd name="connsiteX3" fmla="*/ -20 w 147313"/>
                <a:gd name="connsiteY3" fmla="*/ 111427 h 122154"/>
                <a:gd name="connsiteX4" fmla="*/ 10742 w 147313"/>
                <a:gd name="connsiteY4" fmla="*/ 122134 h 122154"/>
                <a:gd name="connsiteX5" fmla="*/ 15220 w 147313"/>
                <a:gd name="connsiteY5" fmla="*/ 121143 h 122154"/>
                <a:gd name="connsiteX6" fmla="*/ 137302 w 147313"/>
                <a:gd name="connsiteY6" fmla="*/ 64193 h 122154"/>
                <a:gd name="connsiteX7" fmla="*/ 147294 w 147313"/>
                <a:gd name="connsiteY7" fmla="*/ 48486 h 122154"/>
                <a:gd name="connsiteX8" fmla="*/ 147294 w 147313"/>
                <a:gd name="connsiteY8" fmla="*/ 10700 h 122154"/>
                <a:gd name="connsiteX9" fmla="*/ 136545 w 147313"/>
                <a:gd name="connsiteY9" fmla="*/ -20 h 122154"/>
                <a:gd name="connsiteX10" fmla="*/ 132044 w 147313"/>
                <a:gd name="connsiteY10" fmla="*/ 975 h 12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13" h="122154">
                  <a:moveTo>
                    <a:pt x="132044" y="975"/>
                  </a:moveTo>
                  <a:lnTo>
                    <a:pt x="9934" y="57878"/>
                  </a:lnTo>
                  <a:cubicBezTo>
                    <a:pt x="3855" y="60710"/>
                    <a:pt x="-29" y="66811"/>
                    <a:pt x="-20" y="73518"/>
                  </a:cubicBezTo>
                  <a:lnTo>
                    <a:pt x="-20" y="111427"/>
                  </a:lnTo>
                  <a:cubicBezTo>
                    <a:pt x="-5" y="117356"/>
                    <a:pt x="4814" y="122150"/>
                    <a:pt x="10742" y="122134"/>
                  </a:cubicBezTo>
                  <a:cubicBezTo>
                    <a:pt x="12289" y="122130"/>
                    <a:pt x="13816" y="121791"/>
                    <a:pt x="15220" y="121143"/>
                  </a:cubicBezTo>
                  <a:lnTo>
                    <a:pt x="137302" y="64193"/>
                  </a:lnTo>
                  <a:cubicBezTo>
                    <a:pt x="143400" y="61341"/>
                    <a:pt x="147295" y="55217"/>
                    <a:pt x="147294" y="48486"/>
                  </a:cubicBezTo>
                  <a:lnTo>
                    <a:pt x="147294" y="10700"/>
                  </a:lnTo>
                  <a:cubicBezTo>
                    <a:pt x="147286" y="4772"/>
                    <a:pt x="142474" y="-28"/>
                    <a:pt x="136545" y="-20"/>
                  </a:cubicBezTo>
                  <a:cubicBezTo>
                    <a:pt x="134990" y="-18"/>
                    <a:pt x="133455" y="322"/>
                    <a:pt x="132044" y="975"/>
                  </a:cubicBezTo>
                  <a:close/>
                </a:path>
              </a:pathLst>
            </a:custGeom>
            <a:solidFill>
              <a:srgbClr val="00B5E2"/>
            </a:solidFill>
            <a:ln w="9525" cap="flat">
              <a:noFill/>
              <a:prstDash val="solid"/>
              <a:miter/>
            </a:ln>
          </p:spPr>
          <p:txBody>
            <a:bodyPr rtlCol="0" anchor="ctr"/>
            <a:lstStyle/>
            <a:p>
              <a:endParaRPr lang="en-US" dirty="0"/>
            </a:p>
          </p:txBody>
        </p:sp>
        <p:sp>
          <p:nvSpPr>
            <p:cNvPr id="29" name="Freeform: Shape 28">
              <a:extLst>
                <a:ext uri="{FF2B5EF4-FFF2-40B4-BE49-F238E27FC236}">
                  <a16:creationId xmlns:a16="http://schemas.microsoft.com/office/drawing/2014/main" id="{9FC1788F-A3F9-00C3-EEE9-51458A4BF70E}"/>
                </a:ext>
              </a:extLst>
            </p:cNvPr>
            <p:cNvSpPr/>
            <p:nvPr/>
          </p:nvSpPr>
          <p:spPr>
            <a:xfrm>
              <a:off x="13134583" y="7796073"/>
              <a:ext cx="96411" cy="181695"/>
            </a:xfrm>
            <a:custGeom>
              <a:avLst/>
              <a:gdLst>
                <a:gd name="connsiteX0" fmla="*/ 46796 w 96411"/>
                <a:gd name="connsiteY0" fmla="*/ 7110 h 181695"/>
                <a:gd name="connsiteX1" fmla="*/ 1009 w 96411"/>
                <a:gd name="connsiteY1" fmla="*/ 133792 h 181695"/>
                <a:gd name="connsiteX2" fmla="*/ 5077 w 96411"/>
                <a:gd name="connsiteY2" fmla="*/ 151890 h 181695"/>
                <a:gd name="connsiteX3" fmla="*/ 31975 w 96411"/>
                <a:gd name="connsiteY3" fmla="*/ 178560 h 181695"/>
                <a:gd name="connsiteX4" fmla="*/ 47169 w 96411"/>
                <a:gd name="connsiteY4" fmla="*/ 178497 h 181695"/>
                <a:gd name="connsiteX5" fmla="*/ 49644 w 96411"/>
                <a:gd name="connsiteY5" fmla="*/ 174588 h 181695"/>
                <a:gd name="connsiteX6" fmla="*/ 95364 w 96411"/>
                <a:gd name="connsiteY6" fmla="*/ 47905 h 181695"/>
                <a:gd name="connsiteX7" fmla="*/ 91278 w 96411"/>
                <a:gd name="connsiteY7" fmla="*/ 29751 h 181695"/>
                <a:gd name="connsiteX8" fmla="*/ 64465 w 96411"/>
                <a:gd name="connsiteY8" fmla="*/ 3081 h 181695"/>
                <a:gd name="connsiteX9" fmla="*/ 49271 w 96411"/>
                <a:gd name="connsiteY9" fmla="*/ 3173 h 181695"/>
                <a:gd name="connsiteX10" fmla="*/ 46796 w 96411"/>
                <a:gd name="connsiteY10" fmla="*/ 7110 h 18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11" h="181695">
                  <a:moveTo>
                    <a:pt x="46796" y="7110"/>
                  </a:moveTo>
                  <a:lnTo>
                    <a:pt x="1009" y="133792"/>
                  </a:lnTo>
                  <a:cubicBezTo>
                    <a:pt x="-1275" y="140102"/>
                    <a:pt x="312" y="147164"/>
                    <a:pt x="5077" y="151890"/>
                  </a:cubicBezTo>
                  <a:lnTo>
                    <a:pt x="31975" y="178560"/>
                  </a:lnTo>
                  <a:cubicBezTo>
                    <a:pt x="36188" y="182739"/>
                    <a:pt x="42991" y="182711"/>
                    <a:pt x="47169" y="178497"/>
                  </a:cubicBezTo>
                  <a:cubicBezTo>
                    <a:pt x="48269" y="177389"/>
                    <a:pt x="49112" y="176056"/>
                    <a:pt x="49644" y="174588"/>
                  </a:cubicBezTo>
                  <a:lnTo>
                    <a:pt x="95364" y="47905"/>
                  </a:lnTo>
                  <a:cubicBezTo>
                    <a:pt x="97648" y="41574"/>
                    <a:pt x="96055" y="34493"/>
                    <a:pt x="91278" y="29751"/>
                  </a:cubicBezTo>
                  <a:lnTo>
                    <a:pt x="64465" y="3081"/>
                  </a:lnTo>
                  <a:cubicBezTo>
                    <a:pt x="60243" y="-1089"/>
                    <a:pt x="53441" y="-1048"/>
                    <a:pt x="49271" y="3173"/>
                  </a:cubicBezTo>
                  <a:cubicBezTo>
                    <a:pt x="48169" y="4290"/>
                    <a:pt x="47324" y="5633"/>
                    <a:pt x="46796" y="7110"/>
                  </a:cubicBezTo>
                  <a:close/>
                </a:path>
              </a:pathLst>
            </a:custGeom>
            <a:solidFill>
              <a:srgbClr val="E5007E"/>
            </a:solidFill>
            <a:ln w="9525" cap="flat">
              <a:noFill/>
              <a:prstDash val="solid"/>
              <a:miter/>
            </a:ln>
          </p:spPr>
          <p:txBody>
            <a:bodyPr rtlCol="0" anchor="ctr"/>
            <a:lstStyle/>
            <a:p>
              <a:endParaRPr lang="en-US" dirty="0"/>
            </a:p>
          </p:txBody>
        </p:sp>
        <p:sp>
          <p:nvSpPr>
            <p:cNvPr id="30" name="Freeform: Shape 29">
              <a:extLst>
                <a:ext uri="{FF2B5EF4-FFF2-40B4-BE49-F238E27FC236}">
                  <a16:creationId xmlns:a16="http://schemas.microsoft.com/office/drawing/2014/main" id="{B59BD027-57CE-0A26-C20D-070D0983E0B5}"/>
                </a:ext>
              </a:extLst>
            </p:cNvPr>
            <p:cNvSpPr/>
            <p:nvPr/>
          </p:nvSpPr>
          <p:spPr>
            <a:xfrm>
              <a:off x="13297373" y="7805146"/>
              <a:ext cx="122459" cy="147342"/>
            </a:xfrm>
            <a:custGeom>
              <a:avLst/>
              <a:gdLst>
                <a:gd name="connsiteX0" fmla="*/ 993 w 122459"/>
                <a:gd name="connsiteY0" fmla="*/ 15382 h 147342"/>
                <a:gd name="connsiteX1" fmla="*/ 58143 w 122459"/>
                <a:gd name="connsiteY1" fmla="*/ 137388 h 147342"/>
                <a:gd name="connsiteX2" fmla="*/ 73802 w 122459"/>
                <a:gd name="connsiteY2" fmla="*/ 147322 h 147342"/>
                <a:gd name="connsiteX3" fmla="*/ 111702 w 122459"/>
                <a:gd name="connsiteY3" fmla="*/ 147218 h 147342"/>
                <a:gd name="connsiteX4" fmla="*/ 122439 w 122459"/>
                <a:gd name="connsiteY4" fmla="*/ 136467 h 147342"/>
                <a:gd name="connsiteX5" fmla="*/ 121427 w 122459"/>
                <a:gd name="connsiteY5" fmla="*/ 131920 h 147342"/>
                <a:gd name="connsiteX6" fmla="*/ 64277 w 122459"/>
                <a:gd name="connsiteY6" fmla="*/ 9943 h 147342"/>
                <a:gd name="connsiteX7" fmla="*/ 48551 w 122459"/>
                <a:gd name="connsiteY7" fmla="*/ -20 h 147342"/>
                <a:gd name="connsiteX8" fmla="*/ 10765 w 122459"/>
                <a:gd name="connsiteY8" fmla="*/ 85 h 147342"/>
                <a:gd name="connsiteX9" fmla="*/ -20 w 122459"/>
                <a:gd name="connsiteY9" fmla="*/ 10788 h 147342"/>
                <a:gd name="connsiteX10" fmla="*/ 993 w 122459"/>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59" h="147342">
                  <a:moveTo>
                    <a:pt x="993" y="15382"/>
                  </a:moveTo>
                  <a:lnTo>
                    <a:pt x="58143" y="137388"/>
                  </a:lnTo>
                  <a:cubicBezTo>
                    <a:pt x="60987" y="143462"/>
                    <a:pt x="67094" y="147337"/>
                    <a:pt x="73802" y="147322"/>
                  </a:cubicBezTo>
                  <a:lnTo>
                    <a:pt x="111702" y="147218"/>
                  </a:lnTo>
                  <a:cubicBezTo>
                    <a:pt x="117636" y="147214"/>
                    <a:pt x="122443" y="142401"/>
                    <a:pt x="122439" y="136467"/>
                  </a:cubicBezTo>
                  <a:cubicBezTo>
                    <a:pt x="122438" y="134895"/>
                    <a:pt x="122092" y="133343"/>
                    <a:pt x="121427" y="131920"/>
                  </a:cubicBezTo>
                  <a:lnTo>
                    <a:pt x="64277" y="9943"/>
                  </a:lnTo>
                  <a:cubicBezTo>
                    <a:pt x="61415" y="3849"/>
                    <a:pt x="55283" y="-36"/>
                    <a:pt x="48551" y="-20"/>
                  </a:cubicBezTo>
                  <a:lnTo>
                    <a:pt x="10765" y="85"/>
                  </a:lnTo>
                  <a:cubicBezTo>
                    <a:pt x="4831" y="62"/>
                    <a:pt x="3" y="4854"/>
                    <a:pt x="-20" y="10788"/>
                  </a:cubicBezTo>
                  <a:cubicBezTo>
                    <a:pt x="-26" y="12375"/>
                    <a:pt x="320" y="13945"/>
                    <a:pt x="993" y="15382"/>
                  </a:cubicBezTo>
                  <a:close/>
                </a:path>
              </a:pathLst>
            </a:custGeom>
            <a:solidFill>
              <a:srgbClr val="00B5E2"/>
            </a:solidFill>
            <a:ln w="9525" cap="flat">
              <a:noFill/>
              <a:prstDash val="solid"/>
              <a:miter/>
            </a:ln>
          </p:spPr>
          <p:txBody>
            <a:bodyPr rtlCol="0" anchor="ctr"/>
            <a:lstStyle/>
            <a:p>
              <a:endParaRPr lang="en-US" dirty="0"/>
            </a:p>
          </p:txBody>
        </p:sp>
        <p:sp>
          <p:nvSpPr>
            <p:cNvPr id="31" name="Freeform: Shape 30">
              <a:extLst>
                <a:ext uri="{FF2B5EF4-FFF2-40B4-BE49-F238E27FC236}">
                  <a16:creationId xmlns:a16="http://schemas.microsoft.com/office/drawing/2014/main" id="{D5012C9B-0D24-F304-2919-CA4E0A222A15}"/>
                </a:ext>
              </a:extLst>
            </p:cNvPr>
            <p:cNvSpPr/>
            <p:nvPr/>
          </p:nvSpPr>
          <p:spPr>
            <a:xfrm>
              <a:off x="13292054" y="7362778"/>
              <a:ext cx="96540" cy="181729"/>
            </a:xfrm>
            <a:custGeom>
              <a:avLst/>
              <a:gdLst>
                <a:gd name="connsiteX0" fmla="*/ 46954 w 96540"/>
                <a:gd name="connsiteY0" fmla="*/ 7104 h 181729"/>
                <a:gd name="connsiteX1" fmla="*/ 1015 w 96540"/>
                <a:gd name="connsiteY1" fmla="*/ 133738 h 181729"/>
                <a:gd name="connsiteX2" fmla="*/ 5054 w 96540"/>
                <a:gd name="connsiteY2" fmla="*/ 151836 h 181729"/>
                <a:gd name="connsiteX3" fmla="*/ 31915 w 96540"/>
                <a:gd name="connsiteY3" fmla="*/ 178582 h 181729"/>
                <a:gd name="connsiteX4" fmla="*/ 47109 w 96540"/>
                <a:gd name="connsiteY4" fmla="*/ 178544 h 181729"/>
                <a:gd name="connsiteX5" fmla="*/ 49593 w 96540"/>
                <a:gd name="connsiteY5" fmla="*/ 174629 h 181729"/>
                <a:gd name="connsiteX6" fmla="*/ 95484 w 96540"/>
                <a:gd name="connsiteY6" fmla="*/ 47947 h 181729"/>
                <a:gd name="connsiteX7" fmla="*/ 91427 w 96540"/>
                <a:gd name="connsiteY7" fmla="*/ 29783 h 181729"/>
                <a:gd name="connsiteX8" fmla="*/ 64642 w 96540"/>
                <a:gd name="connsiteY8" fmla="*/ 3113 h 181729"/>
                <a:gd name="connsiteX9" fmla="*/ 49461 w 96540"/>
                <a:gd name="connsiteY9" fmla="*/ 3135 h 181729"/>
                <a:gd name="connsiteX10" fmla="*/ 46954 w 96540"/>
                <a:gd name="connsiteY10" fmla="*/ 7104 h 18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40" h="181729">
                  <a:moveTo>
                    <a:pt x="46954" y="7104"/>
                  </a:moveTo>
                  <a:lnTo>
                    <a:pt x="1015" y="133738"/>
                  </a:lnTo>
                  <a:cubicBezTo>
                    <a:pt x="-1273" y="140043"/>
                    <a:pt x="302" y="147103"/>
                    <a:pt x="5054" y="151836"/>
                  </a:cubicBezTo>
                  <a:lnTo>
                    <a:pt x="31915" y="178582"/>
                  </a:lnTo>
                  <a:cubicBezTo>
                    <a:pt x="36121" y="182767"/>
                    <a:pt x="42924" y="182750"/>
                    <a:pt x="47109" y="178544"/>
                  </a:cubicBezTo>
                  <a:cubicBezTo>
                    <a:pt x="48212" y="177435"/>
                    <a:pt x="49060" y="176099"/>
                    <a:pt x="49593" y="174629"/>
                  </a:cubicBezTo>
                  <a:lnTo>
                    <a:pt x="95484" y="47947"/>
                  </a:lnTo>
                  <a:cubicBezTo>
                    <a:pt x="97777" y="41618"/>
                    <a:pt x="96195" y="34534"/>
                    <a:pt x="91427" y="29783"/>
                  </a:cubicBezTo>
                  <a:lnTo>
                    <a:pt x="64642" y="3113"/>
                  </a:lnTo>
                  <a:cubicBezTo>
                    <a:pt x="60444" y="-1073"/>
                    <a:pt x="53647" y="-1063"/>
                    <a:pt x="49461" y="3135"/>
                  </a:cubicBezTo>
                  <a:cubicBezTo>
                    <a:pt x="48343" y="4257"/>
                    <a:pt x="47487" y="5612"/>
                    <a:pt x="46954" y="7104"/>
                  </a:cubicBezTo>
                  <a:close/>
                </a:path>
              </a:pathLst>
            </a:custGeom>
            <a:solidFill>
              <a:srgbClr val="E5007E"/>
            </a:solidFill>
            <a:ln w="9525" cap="flat">
              <a:noFill/>
              <a:prstDash val="solid"/>
              <a:miter/>
            </a:ln>
          </p:spPr>
          <p:txBody>
            <a:bodyPr rtlCol="0" anchor="ctr"/>
            <a:lstStyle/>
            <a:p>
              <a:endParaRPr lang="en-US" dirty="0"/>
            </a:p>
          </p:txBody>
        </p:sp>
        <p:sp>
          <p:nvSpPr>
            <p:cNvPr id="32" name="Freeform: Shape 31">
              <a:extLst>
                <a:ext uri="{FF2B5EF4-FFF2-40B4-BE49-F238E27FC236}">
                  <a16:creationId xmlns:a16="http://schemas.microsoft.com/office/drawing/2014/main" id="{DB5E0F57-CFC9-0BE9-DB15-8710A7A80053}"/>
                </a:ext>
              </a:extLst>
            </p:cNvPr>
            <p:cNvSpPr/>
            <p:nvPr/>
          </p:nvSpPr>
          <p:spPr>
            <a:xfrm>
              <a:off x="13103034" y="7388047"/>
              <a:ext cx="122406" cy="147342"/>
            </a:xfrm>
            <a:custGeom>
              <a:avLst/>
              <a:gdLst>
                <a:gd name="connsiteX0" fmla="*/ 992 w 122406"/>
                <a:gd name="connsiteY0" fmla="*/ 15382 h 147342"/>
                <a:gd name="connsiteX1" fmla="*/ 58142 w 122406"/>
                <a:gd name="connsiteY1" fmla="*/ 137388 h 147342"/>
                <a:gd name="connsiteX2" fmla="*/ 73802 w 122406"/>
                <a:gd name="connsiteY2" fmla="*/ 147322 h 147342"/>
                <a:gd name="connsiteX3" fmla="*/ 111711 w 122406"/>
                <a:gd name="connsiteY3" fmla="*/ 147218 h 147342"/>
                <a:gd name="connsiteX4" fmla="*/ 122387 w 122406"/>
                <a:gd name="connsiteY4" fmla="*/ 136425 h 147342"/>
                <a:gd name="connsiteX5" fmla="*/ 121369 w 122406"/>
                <a:gd name="connsiteY5" fmla="*/ 131920 h 147342"/>
                <a:gd name="connsiteX6" fmla="*/ 64219 w 122406"/>
                <a:gd name="connsiteY6" fmla="*/ 9943 h 147342"/>
                <a:gd name="connsiteX7" fmla="*/ 48503 w 122406"/>
                <a:gd name="connsiteY7" fmla="*/ -20 h 147342"/>
                <a:gd name="connsiteX8" fmla="*/ 10718 w 122406"/>
                <a:gd name="connsiteY8" fmla="*/ 85 h 147342"/>
                <a:gd name="connsiteX9" fmla="*/ -20 w 122406"/>
                <a:gd name="connsiteY9" fmla="*/ 10836 h 147342"/>
                <a:gd name="connsiteX10" fmla="*/ 992 w 122406"/>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06" h="147342">
                  <a:moveTo>
                    <a:pt x="992" y="15382"/>
                  </a:moveTo>
                  <a:lnTo>
                    <a:pt x="58142" y="137388"/>
                  </a:lnTo>
                  <a:cubicBezTo>
                    <a:pt x="60985" y="143464"/>
                    <a:pt x="67094" y="147339"/>
                    <a:pt x="73802" y="147322"/>
                  </a:cubicBezTo>
                  <a:lnTo>
                    <a:pt x="111711" y="147218"/>
                  </a:lnTo>
                  <a:cubicBezTo>
                    <a:pt x="117639" y="147185"/>
                    <a:pt x="122419" y="142353"/>
                    <a:pt x="122387" y="136425"/>
                  </a:cubicBezTo>
                  <a:cubicBezTo>
                    <a:pt x="122379" y="134867"/>
                    <a:pt x="122031" y="133330"/>
                    <a:pt x="121369" y="131920"/>
                  </a:cubicBezTo>
                  <a:lnTo>
                    <a:pt x="64219" y="9943"/>
                  </a:lnTo>
                  <a:cubicBezTo>
                    <a:pt x="61366" y="3847"/>
                    <a:pt x="55235" y="-40"/>
                    <a:pt x="48503" y="-20"/>
                  </a:cubicBezTo>
                  <a:lnTo>
                    <a:pt x="10718" y="85"/>
                  </a:lnTo>
                  <a:cubicBezTo>
                    <a:pt x="4783" y="89"/>
                    <a:pt x="-24" y="4902"/>
                    <a:pt x="-20" y="10836"/>
                  </a:cubicBezTo>
                  <a:cubicBezTo>
                    <a:pt x="-19" y="12407"/>
                    <a:pt x="327" y="13959"/>
                    <a:pt x="992" y="15382"/>
                  </a:cubicBezTo>
                  <a:close/>
                </a:path>
              </a:pathLst>
            </a:custGeom>
            <a:solidFill>
              <a:srgbClr val="00B5E2"/>
            </a:solidFill>
            <a:ln w="9525" cap="flat">
              <a:noFill/>
              <a:prstDash val="solid"/>
              <a:miter/>
            </a:ln>
          </p:spPr>
          <p:txBody>
            <a:bodyPr rtlCol="0" anchor="ctr"/>
            <a:lstStyle/>
            <a:p>
              <a:endParaRPr lang="en-US" dirty="0"/>
            </a:p>
          </p:txBody>
        </p:sp>
        <p:sp>
          <p:nvSpPr>
            <p:cNvPr id="33" name="Freeform: Shape 32">
              <a:extLst>
                <a:ext uri="{FF2B5EF4-FFF2-40B4-BE49-F238E27FC236}">
                  <a16:creationId xmlns:a16="http://schemas.microsoft.com/office/drawing/2014/main" id="{4FA5825C-C0B1-DB93-B11D-045F8BCDB0A5}"/>
                </a:ext>
              </a:extLst>
            </p:cNvPr>
            <p:cNvSpPr/>
            <p:nvPr/>
          </p:nvSpPr>
          <p:spPr>
            <a:xfrm>
              <a:off x="12954017" y="7544175"/>
              <a:ext cx="181560" cy="97012"/>
            </a:xfrm>
            <a:custGeom>
              <a:avLst/>
              <a:gdLst>
                <a:gd name="connsiteX0" fmla="*/ 6992 w 181560"/>
                <a:gd name="connsiteY0" fmla="*/ 49354 h 97012"/>
                <a:gd name="connsiteX1" fmla="*/ 133398 w 181560"/>
                <a:gd name="connsiteY1" fmla="*/ 95931 h 97012"/>
                <a:gd name="connsiteX2" fmla="*/ 151495 w 181560"/>
                <a:gd name="connsiteY2" fmla="*/ 91978 h 97012"/>
                <a:gd name="connsiteX3" fmla="*/ 178375 w 181560"/>
                <a:gd name="connsiteY3" fmla="*/ 65251 h 97012"/>
                <a:gd name="connsiteX4" fmla="*/ 178418 w 181560"/>
                <a:gd name="connsiteY4" fmla="*/ 50070 h 97012"/>
                <a:gd name="connsiteX5" fmla="*/ 174508 w 181560"/>
                <a:gd name="connsiteY5" fmla="*/ 47563 h 97012"/>
                <a:gd name="connsiteX6" fmla="*/ 48102 w 181560"/>
                <a:gd name="connsiteY6" fmla="*/ 1043 h 97012"/>
                <a:gd name="connsiteX7" fmla="*/ 29928 w 181560"/>
                <a:gd name="connsiteY7" fmla="*/ 5015 h 97012"/>
                <a:gd name="connsiteX8" fmla="*/ 3134 w 181560"/>
                <a:gd name="connsiteY8" fmla="*/ 31685 h 97012"/>
                <a:gd name="connsiteX9" fmla="*/ 3114 w 181560"/>
                <a:gd name="connsiteY9" fmla="*/ 46866 h 97012"/>
                <a:gd name="connsiteX10" fmla="*/ 6992 w 181560"/>
                <a:gd name="connsiteY10" fmla="*/ 49354 h 9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60" h="97012">
                  <a:moveTo>
                    <a:pt x="6992" y="49354"/>
                  </a:moveTo>
                  <a:lnTo>
                    <a:pt x="133398" y="95931"/>
                  </a:lnTo>
                  <a:cubicBezTo>
                    <a:pt x="139685" y="98247"/>
                    <a:pt x="146745" y="96704"/>
                    <a:pt x="151495" y="91978"/>
                  </a:cubicBezTo>
                  <a:lnTo>
                    <a:pt x="178375" y="65251"/>
                  </a:lnTo>
                  <a:cubicBezTo>
                    <a:pt x="182579" y="61070"/>
                    <a:pt x="182598" y="54273"/>
                    <a:pt x="178418" y="50070"/>
                  </a:cubicBezTo>
                  <a:cubicBezTo>
                    <a:pt x="177313" y="48959"/>
                    <a:pt x="175978" y="48103"/>
                    <a:pt x="174508" y="47563"/>
                  </a:cubicBezTo>
                  <a:lnTo>
                    <a:pt x="48102" y="1043"/>
                  </a:lnTo>
                  <a:cubicBezTo>
                    <a:pt x="41786" y="-1278"/>
                    <a:pt x="34699" y="271"/>
                    <a:pt x="29928" y="5015"/>
                  </a:cubicBezTo>
                  <a:lnTo>
                    <a:pt x="3134" y="31685"/>
                  </a:lnTo>
                  <a:cubicBezTo>
                    <a:pt x="-1064" y="35871"/>
                    <a:pt x="-1072" y="42668"/>
                    <a:pt x="3114" y="46866"/>
                  </a:cubicBezTo>
                  <a:cubicBezTo>
                    <a:pt x="4211" y="47966"/>
                    <a:pt x="5534" y="48815"/>
                    <a:pt x="6992" y="49354"/>
                  </a:cubicBezTo>
                  <a:close/>
                </a:path>
              </a:pathLst>
            </a:custGeom>
            <a:solidFill>
              <a:srgbClr val="E5007E"/>
            </a:solidFill>
            <a:ln w="9525" cap="flat">
              <a:noFill/>
              <a:prstDash val="solid"/>
              <a:miter/>
            </a:ln>
          </p:spPr>
          <p:txBody>
            <a:bodyPr rtlCol="0" anchor="ctr"/>
            <a:lstStyle/>
            <a:p>
              <a:endParaRPr lang="en-US" dirty="0"/>
            </a:p>
          </p:txBody>
        </p:sp>
        <p:sp>
          <p:nvSpPr>
            <p:cNvPr id="34" name="Freeform: Shape 33">
              <a:extLst>
                <a:ext uri="{FF2B5EF4-FFF2-40B4-BE49-F238E27FC236}">
                  <a16:creationId xmlns:a16="http://schemas.microsoft.com/office/drawing/2014/main" id="{BD0B327E-B53D-CD7D-9C7A-E8C66C00905D}"/>
                </a:ext>
              </a:extLst>
            </p:cNvPr>
            <p:cNvSpPr/>
            <p:nvPr/>
          </p:nvSpPr>
          <p:spPr>
            <a:xfrm>
              <a:off x="13386289" y="7701517"/>
              <a:ext cx="181554" cy="97011"/>
            </a:xfrm>
            <a:custGeom>
              <a:avLst/>
              <a:gdLst>
                <a:gd name="connsiteX0" fmla="*/ 6984 w 181554"/>
                <a:gd name="connsiteY0" fmla="*/ 49355 h 97011"/>
                <a:gd name="connsiteX1" fmla="*/ 133400 w 181554"/>
                <a:gd name="connsiteY1" fmla="*/ 95932 h 97011"/>
                <a:gd name="connsiteX2" fmla="*/ 151497 w 181554"/>
                <a:gd name="connsiteY2" fmla="*/ 91979 h 97011"/>
                <a:gd name="connsiteX3" fmla="*/ 178367 w 181554"/>
                <a:gd name="connsiteY3" fmla="*/ 65252 h 97011"/>
                <a:gd name="connsiteX4" fmla="*/ 178408 w 181554"/>
                <a:gd name="connsiteY4" fmla="*/ 50058 h 97011"/>
                <a:gd name="connsiteX5" fmla="*/ 174510 w 181554"/>
                <a:gd name="connsiteY5" fmla="*/ 47555 h 97011"/>
                <a:gd name="connsiteX6" fmla="*/ 48103 w 181554"/>
                <a:gd name="connsiteY6" fmla="*/ 1044 h 97011"/>
                <a:gd name="connsiteX7" fmla="*/ 29920 w 181554"/>
                <a:gd name="connsiteY7" fmla="*/ 5016 h 97011"/>
                <a:gd name="connsiteX8" fmla="*/ 3126 w 181554"/>
                <a:gd name="connsiteY8" fmla="*/ 31686 h 97011"/>
                <a:gd name="connsiteX9" fmla="*/ 3127 w 181554"/>
                <a:gd name="connsiteY9" fmla="*/ 46880 h 97011"/>
                <a:gd name="connsiteX10" fmla="*/ 6984 w 181554"/>
                <a:gd name="connsiteY10" fmla="*/ 49355 h 9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54" h="97011">
                  <a:moveTo>
                    <a:pt x="6984" y="49355"/>
                  </a:moveTo>
                  <a:lnTo>
                    <a:pt x="133400" y="95932"/>
                  </a:lnTo>
                  <a:cubicBezTo>
                    <a:pt x="139688" y="98245"/>
                    <a:pt x="146746" y="96704"/>
                    <a:pt x="151497" y="91979"/>
                  </a:cubicBezTo>
                  <a:lnTo>
                    <a:pt x="178367" y="65252"/>
                  </a:lnTo>
                  <a:cubicBezTo>
                    <a:pt x="182575" y="61068"/>
                    <a:pt x="182593" y="54265"/>
                    <a:pt x="178408" y="50058"/>
                  </a:cubicBezTo>
                  <a:cubicBezTo>
                    <a:pt x="177306" y="48950"/>
                    <a:pt x="175976" y="48096"/>
                    <a:pt x="174510" y="47555"/>
                  </a:cubicBezTo>
                  <a:lnTo>
                    <a:pt x="48103" y="1044"/>
                  </a:lnTo>
                  <a:cubicBezTo>
                    <a:pt x="41785" y="-1279"/>
                    <a:pt x="34694" y="271"/>
                    <a:pt x="29920" y="5016"/>
                  </a:cubicBezTo>
                  <a:lnTo>
                    <a:pt x="3126" y="31686"/>
                  </a:lnTo>
                  <a:cubicBezTo>
                    <a:pt x="-1069" y="35882"/>
                    <a:pt x="-1068" y="42686"/>
                    <a:pt x="3127" y="46880"/>
                  </a:cubicBezTo>
                  <a:cubicBezTo>
                    <a:pt x="4220" y="47973"/>
                    <a:pt x="5535" y="48817"/>
                    <a:pt x="6984" y="49355"/>
                  </a:cubicBezTo>
                  <a:close/>
                </a:path>
              </a:pathLst>
            </a:custGeom>
            <a:solidFill>
              <a:srgbClr val="E5007E"/>
            </a:solidFill>
            <a:ln w="9525" cap="flat">
              <a:noFill/>
              <a:prstDash val="solid"/>
              <a:miter/>
            </a:ln>
          </p:spPr>
          <p:txBody>
            <a:bodyPr rtlCol="0" anchor="ctr"/>
            <a:lstStyle/>
            <a:p>
              <a:endParaRPr lang="en-US" dirty="0"/>
            </a:p>
          </p:txBody>
        </p:sp>
        <p:sp>
          <p:nvSpPr>
            <p:cNvPr id="35" name="Freeform: Shape 34">
              <a:extLst>
                <a:ext uri="{FF2B5EF4-FFF2-40B4-BE49-F238E27FC236}">
                  <a16:creationId xmlns:a16="http://schemas.microsoft.com/office/drawing/2014/main" id="{37223236-645E-C434-4794-C0D4DE117EBD}"/>
                </a:ext>
              </a:extLst>
            </p:cNvPr>
            <p:cNvSpPr/>
            <p:nvPr/>
          </p:nvSpPr>
          <p:spPr>
            <a:xfrm>
              <a:off x="13396845" y="7511629"/>
              <a:ext cx="147380" cy="122040"/>
            </a:xfrm>
            <a:custGeom>
              <a:avLst/>
              <a:gdLst>
                <a:gd name="connsiteX0" fmla="*/ 132120 w 147380"/>
                <a:gd name="connsiteY0" fmla="*/ 966 h 122040"/>
                <a:gd name="connsiteX1" fmla="*/ 9953 w 147380"/>
                <a:gd name="connsiteY1" fmla="*/ 57754 h 122040"/>
                <a:gd name="connsiteX2" fmla="*/ -20 w 147380"/>
                <a:gd name="connsiteY2" fmla="*/ 73384 h 122040"/>
                <a:gd name="connsiteX3" fmla="*/ -20 w 147380"/>
                <a:gd name="connsiteY3" fmla="*/ 111294 h 122040"/>
                <a:gd name="connsiteX4" fmla="*/ 10723 w 147380"/>
                <a:gd name="connsiteY4" fmla="*/ 122020 h 122040"/>
                <a:gd name="connsiteX5" fmla="*/ 15220 w 147380"/>
                <a:gd name="connsiteY5" fmla="*/ 121028 h 122040"/>
                <a:gd name="connsiteX6" fmla="*/ 137350 w 147380"/>
                <a:gd name="connsiteY6" fmla="*/ 64183 h 122040"/>
                <a:gd name="connsiteX7" fmla="*/ 147360 w 147380"/>
                <a:gd name="connsiteY7" fmla="*/ 48496 h 122040"/>
                <a:gd name="connsiteX8" fmla="*/ 147360 w 147380"/>
                <a:gd name="connsiteY8" fmla="*/ 10710 h 122040"/>
                <a:gd name="connsiteX9" fmla="*/ 136602 w 147380"/>
                <a:gd name="connsiteY9" fmla="*/ -20 h 122040"/>
                <a:gd name="connsiteX10" fmla="*/ 132120 w 147380"/>
                <a:gd name="connsiteY10" fmla="*/ 966 h 12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80" h="122040">
                  <a:moveTo>
                    <a:pt x="132120" y="966"/>
                  </a:moveTo>
                  <a:lnTo>
                    <a:pt x="9953" y="57754"/>
                  </a:lnTo>
                  <a:cubicBezTo>
                    <a:pt x="3870" y="60579"/>
                    <a:pt x="-21" y="66677"/>
                    <a:pt x="-20" y="73384"/>
                  </a:cubicBezTo>
                  <a:lnTo>
                    <a:pt x="-20" y="111294"/>
                  </a:lnTo>
                  <a:cubicBezTo>
                    <a:pt x="-15" y="117222"/>
                    <a:pt x="4795" y="122025"/>
                    <a:pt x="10723" y="122020"/>
                  </a:cubicBezTo>
                  <a:cubicBezTo>
                    <a:pt x="12277" y="122018"/>
                    <a:pt x="13810" y="121680"/>
                    <a:pt x="15220" y="121028"/>
                  </a:cubicBezTo>
                  <a:lnTo>
                    <a:pt x="137350" y="64183"/>
                  </a:lnTo>
                  <a:cubicBezTo>
                    <a:pt x="143455" y="61348"/>
                    <a:pt x="147360" y="55227"/>
                    <a:pt x="147360" y="48496"/>
                  </a:cubicBezTo>
                  <a:lnTo>
                    <a:pt x="147360" y="10710"/>
                  </a:lnTo>
                  <a:cubicBezTo>
                    <a:pt x="147353" y="4776"/>
                    <a:pt x="142536" y="-28"/>
                    <a:pt x="136602" y="-20"/>
                  </a:cubicBezTo>
                  <a:cubicBezTo>
                    <a:pt x="135054" y="-18"/>
                    <a:pt x="133525" y="318"/>
                    <a:pt x="132120" y="966"/>
                  </a:cubicBezTo>
                  <a:close/>
                </a:path>
              </a:pathLst>
            </a:custGeom>
            <a:solidFill>
              <a:srgbClr val="00B5E2"/>
            </a:solidFill>
            <a:ln w="9525" cap="flat">
              <a:noFill/>
              <a:prstDash val="solid"/>
              <a:miter/>
            </a:ln>
          </p:spPr>
          <p:txBody>
            <a:bodyPr rtlCol="0" anchor="ctr"/>
            <a:lstStyle/>
            <a:p>
              <a:endParaRPr lang="en-US" dirty="0"/>
            </a:p>
          </p:txBody>
        </p:sp>
      </p:grpSp>
      <p:grpSp>
        <p:nvGrpSpPr>
          <p:cNvPr id="36" name="Group 35">
            <a:extLst>
              <a:ext uri="{FF2B5EF4-FFF2-40B4-BE49-F238E27FC236}">
                <a16:creationId xmlns:a16="http://schemas.microsoft.com/office/drawing/2014/main" id="{9CD8A2A3-F1DF-CEA7-12DA-237022714C25}"/>
              </a:ext>
            </a:extLst>
          </p:cNvPr>
          <p:cNvGrpSpPr/>
          <p:nvPr userDrawn="1"/>
        </p:nvGrpSpPr>
        <p:grpSpPr>
          <a:xfrm>
            <a:off x="1797444" y="2404930"/>
            <a:ext cx="986638" cy="986638"/>
            <a:chOff x="8987631" y="5741194"/>
            <a:chExt cx="700088" cy="700088"/>
          </a:xfrm>
        </p:grpSpPr>
        <p:sp>
          <p:nvSpPr>
            <p:cNvPr id="37" name="Freeform: Shape 36">
              <a:extLst>
                <a:ext uri="{FF2B5EF4-FFF2-40B4-BE49-F238E27FC236}">
                  <a16:creationId xmlns:a16="http://schemas.microsoft.com/office/drawing/2014/main" id="{14BF0377-B049-95B3-B1BD-A9AD675C3AD3}"/>
                </a:ext>
              </a:extLst>
            </p:cNvPr>
            <p:cNvSpPr/>
            <p:nvPr/>
          </p:nvSpPr>
          <p:spPr>
            <a:xfrm>
              <a:off x="9045003" y="6067450"/>
              <a:ext cx="316487" cy="338873"/>
            </a:xfrm>
            <a:custGeom>
              <a:avLst/>
              <a:gdLst>
                <a:gd name="connsiteX0" fmla="*/ 311371 w 316487"/>
                <a:gd name="connsiteY0" fmla="*/ 35228 h 338873"/>
                <a:gd name="connsiteX1" fmla="*/ 279539 w 316487"/>
                <a:gd name="connsiteY1" fmla="*/ 3510 h 338873"/>
                <a:gd name="connsiteX2" fmla="*/ 267090 w 316487"/>
                <a:gd name="connsiteY2" fmla="*/ 986 h 338873"/>
                <a:gd name="connsiteX3" fmla="*/ 9915 w 316487"/>
                <a:gd name="connsiteY3" fmla="*/ 120658 h 338873"/>
                <a:gd name="connsiteX4" fmla="*/ -20 w 316487"/>
                <a:gd name="connsiteY4" fmla="*/ 136288 h 338873"/>
                <a:gd name="connsiteX5" fmla="*/ -20 w 316487"/>
                <a:gd name="connsiteY5" fmla="*/ 174188 h 338873"/>
                <a:gd name="connsiteX6" fmla="*/ 10739 w 316487"/>
                <a:gd name="connsiteY6" fmla="*/ 184918 h 338873"/>
                <a:gd name="connsiteX7" fmla="*/ 15220 w 316487"/>
                <a:gd name="connsiteY7" fmla="*/ 183932 h 338873"/>
                <a:gd name="connsiteX8" fmla="*/ 243287 w 316487"/>
                <a:gd name="connsiteY8" fmla="*/ 77729 h 338873"/>
                <a:gd name="connsiteX9" fmla="*/ 166020 w 316487"/>
                <a:gd name="connsiteY9" fmla="*/ 290879 h 338873"/>
                <a:gd name="connsiteX10" fmla="*/ 170068 w 316487"/>
                <a:gd name="connsiteY10" fmla="*/ 308977 h 338873"/>
                <a:gd name="connsiteX11" fmla="*/ 196928 w 316487"/>
                <a:gd name="connsiteY11" fmla="*/ 335723 h 338873"/>
                <a:gd name="connsiteX12" fmla="*/ 212109 w 316487"/>
                <a:gd name="connsiteY12" fmla="*/ 335697 h 338873"/>
                <a:gd name="connsiteX13" fmla="*/ 214597 w 316487"/>
                <a:gd name="connsiteY13" fmla="*/ 331780 h 338873"/>
                <a:gd name="connsiteX14" fmla="*/ 315429 w 316487"/>
                <a:gd name="connsiteY14" fmla="*/ 53392 h 338873"/>
                <a:gd name="connsiteX15" fmla="*/ 311371 w 316487"/>
                <a:gd name="connsiteY15" fmla="*/ 35228 h 33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487" h="338873">
                  <a:moveTo>
                    <a:pt x="311371" y="35228"/>
                  </a:moveTo>
                  <a:lnTo>
                    <a:pt x="279539" y="3510"/>
                  </a:lnTo>
                  <a:cubicBezTo>
                    <a:pt x="276396" y="21"/>
                    <a:pt x="271343" y="-1004"/>
                    <a:pt x="267090" y="986"/>
                  </a:cubicBezTo>
                  <a:lnTo>
                    <a:pt x="9915" y="120658"/>
                  </a:lnTo>
                  <a:cubicBezTo>
                    <a:pt x="3845" y="123492"/>
                    <a:pt x="-30" y="129589"/>
                    <a:pt x="-20" y="136288"/>
                  </a:cubicBezTo>
                  <a:lnTo>
                    <a:pt x="-20" y="174188"/>
                  </a:lnTo>
                  <a:cubicBezTo>
                    <a:pt x="-12" y="180122"/>
                    <a:pt x="4804" y="184926"/>
                    <a:pt x="10739" y="184918"/>
                  </a:cubicBezTo>
                  <a:cubicBezTo>
                    <a:pt x="12286" y="184916"/>
                    <a:pt x="13814" y="184580"/>
                    <a:pt x="15220" y="183932"/>
                  </a:cubicBezTo>
                  <a:lnTo>
                    <a:pt x="243287" y="77729"/>
                  </a:lnTo>
                  <a:lnTo>
                    <a:pt x="166020" y="290879"/>
                  </a:lnTo>
                  <a:cubicBezTo>
                    <a:pt x="163734" y="297186"/>
                    <a:pt x="165313" y="304246"/>
                    <a:pt x="170068" y="308977"/>
                  </a:cubicBezTo>
                  <a:lnTo>
                    <a:pt x="196928" y="335723"/>
                  </a:lnTo>
                  <a:cubicBezTo>
                    <a:pt x="201128" y="339908"/>
                    <a:pt x="207925" y="339896"/>
                    <a:pt x="212109" y="335697"/>
                  </a:cubicBezTo>
                  <a:cubicBezTo>
                    <a:pt x="213214" y="334588"/>
                    <a:pt x="214064" y="333251"/>
                    <a:pt x="214597" y="331780"/>
                  </a:cubicBezTo>
                  <a:lnTo>
                    <a:pt x="315429" y="53392"/>
                  </a:lnTo>
                  <a:cubicBezTo>
                    <a:pt x="317726" y="47064"/>
                    <a:pt x="316143" y="39977"/>
                    <a:pt x="311371" y="35228"/>
                  </a:cubicBezTo>
                  <a:close/>
                </a:path>
              </a:pathLst>
            </a:custGeom>
            <a:solidFill>
              <a:schemeClr val="tx2"/>
            </a:solidFill>
            <a:ln w="6350" cap="flat">
              <a:solidFill>
                <a:schemeClr val="bg1"/>
              </a:solidFill>
              <a:prstDash val="solid"/>
              <a:miter/>
            </a:ln>
          </p:spPr>
          <p:txBody>
            <a:bodyPr rtlCol="0" anchor="ctr"/>
            <a:lstStyle/>
            <a:p>
              <a:endParaRPr lang="en-US" dirty="0"/>
            </a:p>
          </p:txBody>
        </p:sp>
        <p:sp>
          <p:nvSpPr>
            <p:cNvPr id="38" name="Oval 37">
              <a:extLst>
                <a:ext uri="{FF2B5EF4-FFF2-40B4-BE49-F238E27FC236}">
                  <a16:creationId xmlns:a16="http://schemas.microsoft.com/office/drawing/2014/main" id="{EC806F75-EEF8-2418-03AA-DA401DB942BC}"/>
                </a:ext>
              </a:extLst>
            </p:cNvPr>
            <p:cNvSpPr/>
            <p:nvPr userDrawn="1"/>
          </p:nvSpPr>
          <p:spPr>
            <a:xfrm>
              <a:off x="8987631" y="5741194"/>
              <a:ext cx="700088" cy="700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49" name="Graphic 48">
            <a:extLst>
              <a:ext uri="{FF2B5EF4-FFF2-40B4-BE49-F238E27FC236}">
                <a16:creationId xmlns:a16="http://schemas.microsoft.com/office/drawing/2014/main" id="{15A24379-CB36-588A-E050-8CAD67A50833}"/>
              </a:ext>
            </a:extLst>
          </p:cNvPr>
          <p:cNvPicPr>
            <a:picLocks noChangeAspect="1"/>
          </p:cNvPicPr>
          <p:nvPr userDrawn="1"/>
        </p:nvPicPr>
        <p:blipFill>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rot="5400000">
            <a:off x="7209251" y="-274675"/>
            <a:ext cx="538924" cy="1079500"/>
          </a:xfrm>
          <a:prstGeom prst="rect">
            <a:avLst/>
          </a:prstGeom>
        </p:spPr>
      </p:pic>
      <p:pic>
        <p:nvPicPr>
          <p:cNvPr id="50" name="Graphic 49">
            <a:extLst>
              <a:ext uri="{FF2B5EF4-FFF2-40B4-BE49-F238E27FC236}">
                <a16:creationId xmlns:a16="http://schemas.microsoft.com/office/drawing/2014/main" id="{C2A7B750-FD76-DD4B-EB63-CE9126A98DC8}"/>
              </a:ext>
            </a:extLst>
          </p:cNvPr>
          <p:cNvPicPr>
            <a:picLocks noChangeAspect="1"/>
          </p:cNvPicPr>
          <p:nvPr userDrawn="1"/>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836" y="4249057"/>
            <a:ext cx="538924" cy="1079500"/>
          </a:xfrm>
          <a:prstGeom prst="rect">
            <a:avLst/>
          </a:prstGeom>
        </p:spPr>
      </p:pic>
      <p:pic>
        <p:nvPicPr>
          <p:cNvPr id="51" name="Graphic 50">
            <a:extLst>
              <a:ext uri="{FF2B5EF4-FFF2-40B4-BE49-F238E27FC236}">
                <a16:creationId xmlns:a16="http://schemas.microsoft.com/office/drawing/2014/main" id="{8BEB5E4C-28CD-C372-1051-E029DD1EBED0}"/>
              </a:ext>
            </a:extLst>
          </p:cNvPr>
          <p:cNvPicPr>
            <a:picLocks noChangeAspect="1"/>
          </p:cNvPicPr>
          <p:nvPr userDrawn="1"/>
        </p:nvPicPr>
        <p:blipFill>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rot="16200000">
            <a:off x="9844461" y="5278364"/>
            <a:ext cx="1051718" cy="2106660"/>
          </a:xfrm>
          <a:prstGeom prst="rect">
            <a:avLst/>
          </a:prstGeom>
        </p:spPr>
      </p:pic>
    </p:spTree>
    <p:custDataLst>
      <p:tags r:id="rId1"/>
    </p:custDataLst>
    <p:extLst>
      <p:ext uri="{BB962C8B-B14F-4D97-AF65-F5344CB8AC3E}">
        <p14:creationId xmlns:p14="http://schemas.microsoft.com/office/powerpoint/2010/main" val="11609648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childTnLst>
                                    </p:cTn>
                                  </p:par>
                                  <p:par>
                                    <p:cTn id="8" presetID="42" presetClass="path" presetSubtype="0" decel="100000" fill="hold" nodeType="withEffect">
                                      <p:stCondLst>
                                        <p:cond delay="1000"/>
                                      </p:stCondLst>
                                      <p:childTnLst>
                                        <p:animMotion origin="layout" path="M -0.01719 -0.00024 L 6.25E-7 4.44444E-6 " pathEditMode="relative" rAng="0" ptsTypes="AA">
                                          <p:cBhvr>
                                            <p:cTn id="9" dur="500" fill="hold"/>
                                            <p:tgtEl>
                                              <p:spTgt spid="20"/>
                                            </p:tgtEl>
                                            <p:attrNameLst>
                                              <p:attrName>ppt_x</p:attrName>
                                              <p:attrName>ppt_y</p:attrName>
                                            </p:attrNameLst>
                                          </p:cBhvr>
                                          <p:rCtr x="859" y="0"/>
                                        </p:animMotion>
                                      </p:childTnLst>
                                    </p:cTn>
                                  </p:par>
                                  <p:par>
                                    <p:cTn id="10" presetID="2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00" fill="hold"/>
                                            <p:tgtEl>
                                              <p:spTgt spid="27"/>
                                            </p:tgtEl>
                                            <p:attrNameLst>
                                              <p:attrName>ppt_w</p:attrName>
                                            </p:attrNameLst>
                                          </p:cBhvr>
                                          <p:tavLst>
                                            <p:tav tm="0">
                                              <p:val>
                                                <p:fltVal val="0"/>
                                              </p:val>
                                            </p:tav>
                                            <p:tav tm="100000">
                                              <p:val>
                                                <p:strVal val="#ppt_w"/>
                                              </p:val>
                                            </p:tav>
                                          </p:tavLst>
                                        </p:anim>
                                        <p:anim calcmode="lin" valueType="num">
                                          <p:cBhvr>
                                            <p:cTn id="13" dur="200" fill="hold"/>
                                            <p:tgtEl>
                                              <p:spTgt spid="27"/>
                                            </p:tgtEl>
                                            <p:attrNameLst>
                                              <p:attrName>ppt_h</p:attrName>
                                            </p:attrNameLst>
                                          </p:cBhvr>
                                          <p:tavLst>
                                            <p:tav tm="0">
                                              <p:val>
                                                <p:fltVal val="0"/>
                                              </p:val>
                                            </p:tav>
                                            <p:tav tm="100000">
                                              <p:val>
                                                <p:strVal val="#ppt_h"/>
                                              </p:val>
                                            </p:tav>
                                          </p:tavLst>
                                        </p:anim>
                                      </p:childTnLst>
                                    </p:cTn>
                                  </p:par>
                                  <p:par>
                                    <p:cTn id="14" presetID="6" presetClass="emph" presetSubtype="0" fill="hold" nodeType="withEffect" p14:presetBounceEnd="99000">
                                      <p:stCondLst>
                                        <p:cond delay="0"/>
                                      </p:stCondLst>
                                      <p:childTnLst>
                                        <p:animScale p14:bounceEnd="99000">
                                          <p:cBhvr>
                                            <p:cTn id="15" dur="1000" fill="hold"/>
                                            <p:tgtEl>
                                              <p:spTgt spid="27"/>
                                            </p:tgtEl>
                                          </p:cBhvr>
                                          <p:by x="110000" y="110000"/>
                                        </p:animScale>
                                      </p:childTnLst>
                                    </p:cTn>
                                  </p:par>
                                  <p:par>
                                    <p:cTn id="16" presetID="6" presetClass="emph" presetSubtype="0" accel="50000" decel="50000" fill="hold" nodeType="withEffect">
                                      <p:stCondLst>
                                        <p:cond delay="0"/>
                                      </p:stCondLst>
                                      <p:childTnLst>
                                        <p:animScale>
                                          <p:cBhvr>
                                            <p:cTn id="17" dur="250" fill="hold"/>
                                            <p:tgtEl>
                                              <p:spTgt spid="27"/>
                                            </p:tgtEl>
                                          </p:cBhvr>
                                          <p:by x="91000" y="91000"/>
                                        </p:animScale>
                                      </p:childTnLst>
                                    </p:cTn>
                                  </p:par>
                                  <p:par>
                                    <p:cTn id="18" presetID="6" presetClass="emph" presetSubtype="0" decel="100000" fill="hold" nodeType="withEffect">
                                      <p:stCondLst>
                                        <p:cond delay="1000"/>
                                      </p:stCondLst>
                                      <p:childTnLst>
                                        <p:animScale>
                                          <p:cBhvr>
                                            <p:cTn id="19" dur="250" fill="hold"/>
                                            <p:tgtEl>
                                              <p:spTgt spid="27"/>
                                            </p:tgtEl>
                                          </p:cBhvr>
                                          <p:by x="80000" y="80000"/>
                                        </p:animScale>
                                      </p:childTnLst>
                                    </p:cTn>
                                  </p:par>
                                  <p:par>
                                    <p:cTn id="20" presetID="6" presetClass="emph" presetSubtype="0" decel="100000" fill="hold" nodeType="withEffect">
                                      <p:stCondLst>
                                        <p:cond delay="1250"/>
                                      </p:stCondLst>
                                      <p:childTnLst>
                                        <p:animScale>
                                          <p:cBhvr>
                                            <p:cTn id="21" dur="250" fill="hold"/>
                                            <p:tgtEl>
                                              <p:spTgt spid="27"/>
                                            </p:tgtEl>
                                          </p:cBhvr>
                                          <p:by x="120000" y="120000"/>
                                        </p:animScale>
                                      </p:childTnLst>
                                    </p:cTn>
                                  </p:par>
                                  <p:par>
                                    <p:cTn id="22" presetID="10" presetClass="entr" presetSubtype="0" fill="hold" nodeType="withEffect">
                                      <p:stCondLst>
                                        <p:cond delay="50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250"/>
                                            <p:tgtEl>
                                              <p:spTgt spid="36"/>
                                            </p:tgtEl>
                                          </p:cBhvr>
                                        </p:animEffect>
                                      </p:childTnLst>
                                    </p:cTn>
                                  </p:par>
                                  <p:par>
                                    <p:cTn id="25" presetID="42" presetClass="path" presetSubtype="0" decel="100000" fill="hold" nodeType="withEffect">
                                      <p:stCondLst>
                                        <p:cond delay="500"/>
                                      </p:stCondLst>
                                      <p:childTnLst>
                                        <p:animMotion origin="layout" path="M -0.06211 0.04305 L -6.25E-7 3.33333E-6 " pathEditMode="relative" rAng="0" ptsTypes="AA">
                                          <p:cBhvr>
                                            <p:cTn id="26" dur="500" fill="hold"/>
                                            <p:tgtEl>
                                              <p:spTgt spid="36"/>
                                            </p:tgtEl>
                                            <p:attrNameLst>
                                              <p:attrName>ppt_x</p:attrName>
                                              <p:attrName>ppt_y</p:attrName>
                                            </p:attrNameLst>
                                          </p:cBhvr>
                                          <p:rCtr x="3099" y="-2153"/>
                                        </p:animMotion>
                                      </p:childTnLst>
                                    </p:cTn>
                                  </p:par>
                                  <p:par>
                                    <p:cTn id="27" presetID="6" presetClass="emph" presetSubtype="0" decel="100000" fill="hold" nodeType="withEffect">
                                      <p:stCondLst>
                                        <p:cond delay="1000"/>
                                      </p:stCondLst>
                                      <p:childTnLst>
                                        <p:animScale>
                                          <p:cBhvr>
                                            <p:cTn id="28" dur="250" fill="hold"/>
                                            <p:tgtEl>
                                              <p:spTgt spid="36"/>
                                            </p:tgtEl>
                                          </p:cBhvr>
                                          <p:by x="80000" y="80000"/>
                                        </p:animScale>
                                      </p:childTnLst>
                                    </p:cTn>
                                  </p:par>
                                  <p:par>
                                    <p:cTn id="29" presetID="6" presetClass="emph" presetSubtype="0" decel="100000" fill="hold" nodeType="withEffect">
                                      <p:stCondLst>
                                        <p:cond delay="1250"/>
                                      </p:stCondLst>
                                      <p:childTnLst>
                                        <p:animScale>
                                          <p:cBhvr>
                                            <p:cTn id="30" dur="250" fill="hold"/>
                                            <p:tgtEl>
                                              <p:spTgt spid="3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250"/>
                                            <p:tgtEl>
                                              <p:spTgt spid="20"/>
                                            </p:tgtEl>
                                          </p:cBhvr>
                                        </p:animEffect>
                                      </p:childTnLst>
                                    </p:cTn>
                                  </p:par>
                                  <p:par>
                                    <p:cTn id="8" presetID="42" presetClass="path" presetSubtype="0" decel="100000" fill="hold" nodeType="withEffect">
                                      <p:stCondLst>
                                        <p:cond delay="1000"/>
                                      </p:stCondLst>
                                      <p:childTnLst>
                                        <p:animMotion origin="layout" path="M -0.01719 -0.00024 L 6.25E-7 4.44444E-6 " pathEditMode="relative" rAng="0" ptsTypes="AA">
                                          <p:cBhvr>
                                            <p:cTn id="9" dur="500" fill="hold"/>
                                            <p:tgtEl>
                                              <p:spTgt spid="20"/>
                                            </p:tgtEl>
                                            <p:attrNameLst>
                                              <p:attrName>ppt_x</p:attrName>
                                              <p:attrName>ppt_y</p:attrName>
                                            </p:attrNameLst>
                                          </p:cBhvr>
                                          <p:rCtr x="859" y="0"/>
                                        </p:animMotion>
                                      </p:childTnLst>
                                    </p:cTn>
                                  </p:par>
                                  <p:par>
                                    <p:cTn id="10" presetID="23" presetClass="entr" presetSubtype="16" fill="hold" nodeType="withEffect">
                                      <p:stCondLst>
                                        <p:cond delay="0"/>
                                      </p:stCondLst>
                                      <p:childTnLst>
                                        <p:set>
                                          <p:cBhvr>
                                            <p:cTn id="11" dur="1" fill="hold">
                                              <p:stCondLst>
                                                <p:cond delay="0"/>
                                              </p:stCondLst>
                                            </p:cTn>
                                            <p:tgtEl>
                                              <p:spTgt spid="27"/>
                                            </p:tgtEl>
                                            <p:attrNameLst>
                                              <p:attrName>style.visibility</p:attrName>
                                            </p:attrNameLst>
                                          </p:cBhvr>
                                          <p:to>
                                            <p:strVal val="visible"/>
                                          </p:to>
                                        </p:set>
                                        <p:anim calcmode="lin" valueType="num">
                                          <p:cBhvr>
                                            <p:cTn id="12" dur="200" fill="hold"/>
                                            <p:tgtEl>
                                              <p:spTgt spid="27"/>
                                            </p:tgtEl>
                                            <p:attrNameLst>
                                              <p:attrName>ppt_w</p:attrName>
                                            </p:attrNameLst>
                                          </p:cBhvr>
                                          <p:tavLst>
                                            <p:tav tm="0">
                                              <p:val>
                                                <p:fltVal val="0"/>
                                              </p:val>
                                            </p:tav>
                                            <p:tav tm="100000">
                                              <p:val>
                                                <p:strVal val="#ppt_w"/>
                                              </p:val>
                                            </p:tav>
                                          </p:tavLst>
                                        </p:anim>
                                        <p:anim calcmode="lin" valueType="num">
                                          <p:cBhvr>
                                            <p:cTn id="13" dur="200" fill="hold"/>
                                            <p:tgtEl>
                                              <p:spTgt spid="27"/>
                                            </p:tgtEl>
                                            <p:attrNameLst>
                                              <p:attrName>ppt_h</p:attrName>
                                            </p:attrNameLst>
                                          </p:cBhvr>
                                          <p:tavLst>
                                            <p:tav tm="0">
                                              <p:val>
                                                <p:fltVal val="0"/>
                                              </p:val>
                                            </p:tav>
                                            <p:tav tm="100000">
                                              <p:val>
                                                <p:strVal val="#ppt_h"/>
                                              </p:val>
                                            </p:tav>
                                          </p:tavLst>
                                        </p:anim>
                                      </p:childTnLst>
                                    </p:cTn>
                                  </p:par>
                                  <p:par>
                                    <p:cTn id="14" presetID="6" presetClass="emph" presetSubtype="0" fill="hold" nodeType="withEffect">
                                      <p:stCondLst>
                                        <p:cond delay="0"/>
                                      </p:stCondLst>
                                      <p:childTnLst>
                                        <p:animScale>
                                          <p:cBhvr>
                                            <p:cTn id="15" dur="1000" fill="hold"/>
                                            <p:tgtEl>
                                              <p:spTgt spid="27"/>
                                            </p:tgtEl>
                                          </p:cBhvr>
                                          <p:by x="110000" y="110000"/>
                                        </p:animScale>
                                      </p:childTnLst>
                                    </p:cTn>
                                  </p:par>
                                  <p:par>
                                    <p:cTn id="16" presetID="6" presetClass="emph" presetSubtype="0" accel="50000" decel="50000" fill="hold" nodeType="withEffect">
                                      <p:stCondLst>
                                        <p:cond delay="0"/>
                                      </p:stCondLst>
                                      <p:childTnLst>
                                        <p:animScale>
                                          <p:cBhvr>
                                            <p:cTn id="17" dur="250" fill="hold"/>
                                            <p:tgtEl>
                                              <p:spTgt spid="27"/>
                                            </p:tgtEl>
                                          </p:cBhvr>
                                          <p:by x="91000" y="91000"/>
                                        </p:animScale>
                                      </p:childTnLst>
                                    </p:cTn>
                                  </p:par>
                                  <p:par>
                                    <p:cTn id="18" presetID="6" presetClass="emph" presetSubtype="0" decel="100000" fill="hold" nodeType="withEffect">
                                      <p:stCondLst>
                                        <p:cond delay="1000"/>
                                      </p:stCondLst>
                                      <p:childTnLst>
                                        <p:animScale>
                                          <p:cBhvr>
                                            <p:cTn id="19" dur="250" fill="hold"/>
                                            <p:tgtEl>
                                              <p:spTgt spid="27"/>
                                            </p:tgtEl>
                                          </p:cBhvr>
                                          <p:by x="80000" y="80000"/>
                                        </p:animScale>
                                      </p:childTnLst>
                                    </p:cTn>
                                  </p:par>
                                  <p:par>
                                    <p:cTn id="20" presetID="6" presetClass="emph" presetSubtype="0" decel="100000" fill="hold" nodeType="withEffect">
                                      <p:stCondLst>
                                        <p:cond delay="1250"/>
                                      </p:stCondLst>
                                      <p:childTnLst>
                                        <p:animScale>
                                          <p:cBhvr>
                                            <p:cTn id="21" dur="250" fill="hold"/>
                                            <p:tgtEl>
                                              <p:spTgt spid="27"/>
                                            </p:tgtEl>
                                          </p:cBhvr>
                                          <p:by x="120000" y="120000"/>
                                        </p:animScale>
                                      </p:childTnLst>
                                    </p:cTn>
                                  </p:par>
                                  <p:par>
                                    <p:cTn id="22" presetID="10" presetClass="entr" presetSubtype="0" fill="hold" nodeType="withEffect">
                                      <p:stCondLst>
                                        <p:cond delay="500"/>
                                      </p:stCondLst>
                                      <p:childTnLst>
                                        <p:set>
                                          <p:cBhvr>
                                            <p:cTn id="23" dur="1" fill="hold">
                                              <p:stCondLst>
                                                <p:cond delay="0"/>
                                              </p:stCondLst>
                                            </p:cTn>
                                            <p:tgtEl>
                                              <p:spTgt spid="36"/>
                                            </p:tgtEl>
                                            <p:attrNameLst>
                                              <p:attrName>style.visibility</p:attrName>
                                            </p:attrNameLst>
                                          </p:cBhvr>
                                          <p:to>
                                            <p:strVal val="visible"/>
                                          </p:to>
                                        </p:set>
                                        <p:animEffect transition="in" filter="fade">
                                          <p:cBhvr>
                                            <p:cTn id="24" dur="250"/>
                                            <p:tgtEl>
                                              <p:spTgt spid="36"/>
                                            </p:tgtEl>
                                          </p:cBhvr>
                                        </p:animEffect>
                                      </p:childTnLst>
                                    </p:cTn>
                                  </p:par>
                                  <p:par>
                                    <p:cTn id="25" presetID="42" presetClass="path" presetSubtype="0" decel="100000" fill="hold" nodeType="withEffect">
                                      <p:stCondLst>
                                        <p:cond delay="500"/>
                                      </p:stCondLst>
                                      <p:childTnLst>
                                        <p:animMotion origin="layout" path="M -0.06211 0.04305 L -6.25E-7 3.33333E-6 " pathEditMode="relative" rAng="0" ptsTypes="AA">
                                          <p:cBhvr>
                                            <p:cTn id="26" dur="500" fill="hold"/>
                                            <p:tgtEl>
                                              <p:spTgt spid="36"/>
                                            </p:tgtEl>
                                            <p:attrNameLst>
                                              <p:attrName>ppt_x</p:attrName>
                                              <p:attrName>ppt_y</p:attrName>
                                            </p:attrNameLst>
                                          </p:cBhvr>
                                          <p:rCtr x="3099" y="-2153"/>
                                        </p:animMotion>
                                      </p:childTnLst>
                                    </p:cTn>
                                  </p:par>
                                  <p:par>
                                    <p:cTn id="27" presetID="6" presetClass="emph" presetSubtype="0" decel="100000" fill="hold" nodeType="withEffect">
                                      <p:stCondLst>
                                        <p:cond delay="1000"/>
                                      </p:stCondLst>
                                      <p:childTnLst>
                                        <p:animScale>
                                          <p:cBhvr>
                                            <p:cTn id="28" dur="250" fill="hold"/>
                                            <p:tgtEl>
                                              <p:spTgt spid="36"/>
                                            </p:tgtEl>
                                          </p:cBhvr>
                                          <p:by x="80000" y="80000"/>
                                        </p:animScale>
                                      </p:childTnLst>
                                    </p:cTn>
                                  </p:par>
                                  <p:par>
                                    <p:cTn id="29" presetID="6" presetClass="emph" presetSubtype="0" decel="100000" fill="hold" nodeType="withEffect">
                                      <p:stCondLst>
                                        <p:cond delay="1250"/>
                                      </p:stCondLst>
                                      <p:childTnLst>
                                        <p:animScale>
                                          <p:cBhvr>
                                            <p:cTn id="30" dur="250" fill="hold"/>
                                            <p:tgtEl>
                                              <p:spTgt spid="36"/>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507381-F6E8-4494-BD68-3E911E8DB31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67F7F21-3D41-4137-B949-F9E85745DC23}"/>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7F8E76B-7A55-422E-9CD3-6C18B7C28C00}"/>
              </a:ext>
            </a:extLst>
          </p:cNvPr>
          <p:cNvSpPr>
            <a:spLocks noGrp="1"/>
          </p:cNvSpPr>
          <p:nvPr>
            <p:ph type="dt" sz="half" idx="10"/>
          </p:nvPr>
        </p:nvSpPr>
        <p:spPr/>
        <p:txBody>
          <a:bodyPr/>
          <a:lstStyle/>
          <a:p>
            <a:fld id="{3ED7AB1E-F572-4058-A472-955E9798C621}" type="datetimeFigureOut">
              <a:rPr lang="en-US" smtClean="0"/>
              <a:t>4/2/2024</a:t>
            </a:fld>
            <a:endParaRPr lang="en-US"/>
          </a:p>
        </p:txBody>
      </p:sp>
      <p:sp>
        <p:nvSpPr>
          <p:cNvPr id="5" name="Footer Placeholder 4">
            <a:extLst>
              <a:ext uri="{FF2B5EF4-FFF2-40B4-BE49-F238E27FC236}">
                <a16:creationId xmlns:a16="http://schemas.microsoft.com/office/drawing/2014/main" id="{F11A384A-2118-4F85-A4FC-1AE56BE9622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78A523-50C3-4DF4-99CA-4AE01A87DA22}"/>
              </a:ext>
            </a:extLst>
          </p:cNvPr>
          <p:cNvSpPr>
            <a:spLocks noGrp="1"/>
          </p:cNvSpPr>
          <p:nvPr>
            <p:ph type="sldNum" sz="quarter" idx="12"/>
          </p:nvPr>
        </p:nvSpPr>
        <p:spPr/>
        <p:txBody>
          <a:bodyPr/>
          <a:lstStyle/>
          <a:p>
            <a:fld id="{68B8874B-6255-4D3E-BE12-47C989FC0AA9}" type="slidenum">
              <a:rPr lang="en-US" smtClean="0"/>
              <a:t>‹#›</a:t>
            </a:fld>
            <a:endParaRPr lang="en-US"/>
          </a:p>
        </p:txBody>
      </p:sp>
    </p:spTree>
    <p:extLst>
      <p:ext uri="{BB962C8B-B14F-4D97-AF65-F5344CB8AC3E}">
        <p14:creationId xmlns:p14="http://schemas.microsoft.com/office/powerpoint/2010/main" val="213110455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Slide (White)">
    <p:bg>
      <p:bgRef idx="1001">
        <a:schemeClr val="bg1"/>
      </p:bgRef>
    </p:bg>
    <p:spTree>
      <p:nvGrpSpPr>
        <p:cNvPr id="1" name=""/>
        <p:cNvGrpSpPr/>
        <p:nvPr/>
      </p:nvGrpSpPr>
      <p:grpSpPr>
        <a:xfrm>
          <a:off x="0" y="0"/>
          <a:ext cx="0" cy="0"/>
          <a:chOff x="0" y="0"/>
          <a:chExt cx="0" cy="0"/>
        </a:xfrm>
      </p:grpSpPr>
      <p:graphicFrame>
        <p:nvGraphicFramePr>
          <p:cNvPr id="8" name="Object 7" hidden="1">
            <a:extLst>
              <a:ext uri="{FF2B5EF4-FFF2-40B4-BE49-F238E27FC236}">
                <a16:creationId xmlns:a16="http://schemas.microsoft.com/office/drawing/2014/main" id="{F6BE5AEA-7073-B471-EC60-4BD8CC2CC8F0}"/>
              </a:ext>
            </a:extLst>
          </p:cNvPr>
          <p:cNvGraphicFramePr>
            <a:graphicFrameLocks noChangeAspect="1"/>
          </p:cNvGraphicFramePr>
          <p:nvPr userDrawn="1">
            <p:custDataLst>
              <p:tags r:id="rId2"/>
            </p:custDataLst>
            <p:extLst>
              <p:ext uri="{D42A27DB-BD31-4B8C-83A1-F6EECF244321}">
                <p14:modId xmlns:p14="http://schemas.microsoft.com/office/powerpoint/2010/main" val="1568822053"/>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4" imgW="306" imgH="306" progId="TCLayout.ActiveDocument.1">
                  <p:embed/>
                </p:oleObj>
              </mc:Choice>
              <mc:Fallback>
                <p:oleObj name="think-cell Slide" r:id="rId4" imgW="306" imgH="306" progId="TCLayout.ActiveDocument.1">
                  <p:embed/>
                  <p:pic>
                    <p:nvPicPr>
                      <p:cNvPr id="8" name="Object 7" hidden="1">
                        <a:extLst>
                          <a:ext uri="{FF2B5EF4-FFF2-40B4-BE49-F238E27FC236}">
                            <a16:creationId xmlns:a16="http://schemas.microsoft.com/office/drawing/2014/main" id="{F6BE5AEA-7073-B471-EC60-4BD8CC2CC8F0}"/>
                          </a:ext>
                        </a:extLst>
                      </p:cNvPr>
                      <p:cNvPicPr/>
                      <p:nvPr/>
                    </p:nvPicPr>
                    <p:blipFill>
                      <a:blip r:embed="rId5"/>
                      <a:stretch>
                        <a:fillRect/>
                      </a:stretch>
                    </p:blipFill>
                    <p:spPr>
                      <a:xfrm>
                        <a:off x="1588" y="1588"/>
                        <a:ext cx="1588" cy="1588"/>
                      </a:xfrm>
                      <a:prstGeom prst="rect">
                        <a:avLst/>
                      </a:prstGeom>
                    </p:spPr>
                  </p:pic>
                </p:oleObj>
              </mc:Fallback>
            </mc:AlternateContent>
          </a:graphicData>
        </a:graphic>
      </p:graphicFrame>
      <p:pic>
        <p:nvPicPr>
          <p:cNvPr id="7" name="Picture 6" descr="Logo&#10;&#10;Description automatically generated">
            <a:extLst>
              <a:ext uri="{FF2B5EF4-FFF2-40B4-BE49-F238E27FC236}">
                <a16:creationId xmlns:a16="http://schemas.microsoft.com/office/drawing/2014/main" id="{8D9B508C-73BB-57E7-6B4E-7ABD3F74E45C}"/>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l="27539" r="1054"/>
          <a:stretch/>
        </p:blipFill>
        <p:spPr>
          <a:xfrm>
            <a:off x="9747250" y="5730842"/>
            <a:ext cx="2025650" cy="739842"/>
          </a:xfrm>
          <a:prstGeom prst="rect">
            <a:avLst/>
          </a:prstGeom>
        </p:spPr>
      </p:pic>
      <p:sp>
        <p:nvSpPr>
          <p:cNvPr id="17" name="Text Placeholder 16">
            <a:extLst>
              <a:ext uri="{FF2B5EF4-FFF2-40B4-BE49-F238E27FC236}">
                <a16:creationId xmlns:a16="http://schemas.microsoft.com/office/drawing/2014/main" id="{57089A24-DBD7-4A88-9F77-12FFBB6D6F33}"/>
              </a:ext>
            </a:extLst>
          </p:cNvPr>
          <p:cNvSpPr>
            <a:spLocks noGrp="1"/>
          </p:cNvSpPr>
          <p:nvPr userDrawn="1">
            <p:ph type="body" sz="quarter" idx="10" hasCustomPrompt="1"/>
          </p:nvPr>
        </p:nvSpPr>
        <p:spPr>
          <a:xfrm>
            <a:off x="1533525" y="1295401"/>
            <a:ext cx="9123363" cy="2376488"/>
          </a:xfrm>
        </p:spPr>
        <p:txBody>
          <a:bodyPr anchor="b">
            <a:normAutofit/>
          </a:bodyPr>
          <a:lstStyle>
            <a:lvl1pPr marL="0" indent="0">
              <a:lnSpc>
                <a:spcPct val="100000"/>
              </a:lnSpc>
              <a:spcBef>
                <a:spcPts val="0"/>
              </a:spcBef>
              <a:spcAft>
                <a:spcPts val="0"/>
              </a:spcAft>
              <a:buNone/>
              <a:defRPr sz="5400" b="1" baseline="0">
                <a:solidFill>
                  <a:schemeClr val="tx2"/>
                </a:solidFill>
              </a:defRPr>
            </a:lvl1pPr>
            <a:lvl2pPr marL="457200" indent="0">
              <a:buNone/>
              <a:defRPr b="1">
                <a:solidFill>
                  <a:schemeClr val="bg1"/>
                </a:solidFill>
              </a:defRPr>
            </a:lvl2pPr>
            <a:lvl3pPr marL="914400" indent="0">
              <a:buNone/>
              <a:defRPr b="1">
                <a:solidFill>
                  <a:schemeClr val="bg1"/>
                </a:solidFill>
              </a:defRPr>
            </a:lvl3pPr>
            <a:lvl4pPr marL="1371600" indent="0">
              <a:buNone/>
              <a:defRPr b="1">
                <a:solidFill>
                  <a:schemeClr val="bg1"/>
                </a:solidFill>
              </a:defRPr>
            </a:lvl4pPr>
            <a:lvl5pPr marL="1828800" indent="0">
              <a:buNone/>
              <a:defRPr b="1">
                <a:solidFill>
                  <a:schemeClr val="bg1"/>
                </a:solidFill>
              </a:defRPr>
            </a:lvl5pPr>
          </a:lstStyle>
          <a:p>
            <a:pPr lvl="0"/>
            <a:r>
              <a:rPr lang="en-US" dirty="0"/>
              <a:t>Only Use White Title </a:t>
            </a:r>
            <a:br>
              <a:rPr lang="en-US" dirty="0"/>
            </a:br>
            <a:r>
              <a:rPr lang="en-US" dirty="0"/>
              <a:t>Slide When Printing: </a:t>
            </a:r>
            <a:br>
              <a:rPr lang="en-US" dirty="0"/>
            </a:br>
            <a:r>
              <a:rPr lang="en-US" dirty="0"/>
              <a:t>Max 3 Lines, Arial, Bold</a:t>
            </a:r>
          </a:p>
        </p:txBody>
      </p:sp>
      <p:sp>
        <p:nvSpPr>
          <p:cNvPr id="19" name="Text Placeholder 18">
            <a:extLst>
              <a:ext uri="{FF2B5EF4-FFF2-40B4-BE49-F238E27FC236}">
                <a16:creationId xmlns:a16="http://schemas.microsoft.com/office/drawing/2014/main" id="{DC844719-D539-418A-8C27-0300ACB79575}"/>
              </a:ext>
            </a:extLst>
          </p:cNvPr>
          <p:cNvSpPr>
            <a:spLocks noGrp="1"/>
          </p:cNvSpPr>
          <p:nvPr userDrawn="1">
            <p:ph type="body" sz="quarter" idx="11" hasCustomPrompt="1"/>
          </p:nvPr>
        </p:nvSpPr>
        <p:spPr>
          <a:xfrm>
            <a:off x="1533525" y="3887788"/>
            <a:ext cx="9123363" cy="485775"/>
          </a:xfrm>
        </p:spPr>
        <p:txBody>
          <a:bodyPr vert="horz" lIns="91440" tIns="45720" rIns="91440" bIns="45720" rtlCol="0" anchor="t">
            <a:normAutofit/>
          </a:bodyPr>
          <a:lstStyle>
            <a:lvl1pPr marL="0" indent="0">
              <a:lnSpc>
                <a:spcPct val="100000"/>
              </a:lnSpc>
              <a:spcBef>
                <a:spcPts val="0"/>
              </a:spcBef>
              <a:buNone/>
              <a:defRPr lang="en-US" sz="2000" b="1" baseline="0" dirty="0" smtClean="0">
                <a:solidFill>
                  <a:schemeClr val="tx2"/>
                </a:solidFill>
              </a:defRPr>
            </a:lvl1pPr>
            <a:lvl2pPr>
              <a:defRPr lang="en-US" sz="2000" b="1" dirty="0" smtClean="0">
                <a:solidFill>
                  <a:schemeClr val="accent2"/>
                </a:solidFill>
              </a:defRPr>
            </a:lvl2pPr>
            <a:lvl3pPr>
              <a:defRPr lang="en-US" sz="2000" b="1" dirty="0" smtClean="0">
                <a:solidFill>
                  <a:schemeClr val="accent2"/>
                </a:solidFill>
              </a:defRPr>
            </a:lvl3pPr>
            <a:lvl4pPr>
              <a:defRPr lang="en-US" sz="2000" b="1" dirty="0" smtClean="0">
                <a:solidFill>
                  <a:schemeClr val="accent2"/>
                </a:solidFill>
              </a:defRPr>
            </a:lvl4pPr>
            <a:lvl5pPr>
              <a:defRPr lang="en-US" sz="2000" b="1" dirty="0">
                <a:solidFill>
                  <a:schemeClr val="accent2"/>
                </a:solidFill>
              </a:defRPr>
            </a:lvl5pPr>
          </a:lstStyle>
          <a:p>
            <a:pPr marL="228600" lvl="0" indent="-228600"/>
            <a:r>
              <a:rPr lang="en-US" dirty="0"/>
              <a:t>Name or subtitle here, 1 line, Arial, dark blue, bold, size 20, sentence case</a:t>
            </a:r>
          </a:p>
        </p:txBody>
      </p:sp>
      <p:pic>
        <p:nvPicPr>
          <p:cNvPr id="15" name="Graphic 14">
            <a:extLst>
              <a:ext uri="{FF2B5EF4-FFF2-40B4-BE49-F238E27FC236}">
                <a16:creationId xmlns:a16="http://schemas.microsoft.com/office/drawing/2014/main" id="{586C99C3-19B0-4FBB-836C-6CE3824076B4}"/>
              </a:ext>
            </a:extLst>
          </p:cNvPr>
          <p:cNvPicPr>
            <a:picLocks noChangeAspect="1"/>
          </p:cNvPicPr>
          <p:nvPr userDrawn="1"/>
        </p:nvPicPr>
        <p:blipFill rotWithShape="1">
          <a:blip r:embed="rId7" cstate="print">
            <a:extLst>
              <a:ext uri="{28A0092B-C50C-407E-A947-70E740481C1C}">
                <a14:useLocalDpi xmlns:a14="http://schemas.microsoft.com/office/drawing/2010/main"/>
              </a:ext>
              <a:ext uri="{96DAC541-7B7A-43D3-8B79-37D633B846F1}">
                <asvg:svgBlip xmlns:asvg="http://schemas.microsoft.com/office/drawing/2016/SVG/main" r:embed="rId8"/>
              </a:ext>
            </a:extLst>
          </a:blip>
          <a:srcRect t="49575"/>
          <a:stretch/>
        </p:blipFill>
        <p:spPr>
          <a:xfrm>
            <a:off x="-12699" y="-11113"/>
            <a:ext cx="1628514" cy="1644877"/>
          </a:xfrm>
          <a:prstGeom prst="rect">
            <a:avLst/>
          </a:prstGeom>
        </p:spPr>
      </p:pic>
      <p:sp>
        <p:nvSpPr>
          <p:cNvPr id="3" name="Picture Placeholder 2">
            <a:extLst>
              <a:ext uri="{FF2B5EF4-FFF2-40B4-BE49-F238E27FC236}">
                <a16:creationId xmlns:a16="http://schemas.microsoft.com/office/drawing/2014/main" id="{E1A64D2D-095E-4F44-9312-0D3771045B8A}"/>
              </a:ext>
            </a:extLst>
          </p:cNvPr>
          <p:cNvSpPr>
            <a:spLocks noGrp="1"/>
          </p:cNvSpPr>
          <p:nvPr>
            <p:ph type="pic" sz="quarter" idx="14" hasCustomPrompt="1"/>
          </p:nvPr>
        </p:nvSpPr>
        <p:spPr>
          <a:xfrm>
            <a:off x="1533525" y="5148263"/>
            <a:ext cx="1870075" cy="898525"/>
          </a:xfrm>
        </p:spPr>
        <p:txBody>
          <a:bodyPr anchor="ctr">
            <a:normAutofit/>
          </a:bodyPr>
          <a:lstStyle>
            <a:lvl1pPr marL="0" indent="0" algn="ctr">
              <a:lnSpc>
                <a:spcPct val="100000"/>
              </a:lnSpc>
              <a:spcBef>
                <a:spcPts val="0"/>
              </a:spcBef>
              <a:spcAft>
                <a:spcPts val="0"/>
              </a:spcAft>
              <a:buNone/>
              <a:defRPr sz="1400" i="1">
                <a:solidFill>
                  <a:schemeClr val="tx2"/>
                </a:solidFill>
              </a:defRPr>
            </a:lvl1pPr>
          </a:lstStyle>
          <a:p>
            <a:r>
              <a:rPr lang="en-US" dirty="0"/>
              <a:t>Click here to </a:t>
            </a:r>
            <a:br>
              <a:rPr lang="en-US" dirty="0"/>
            </a:br>
            <a:r>
              <a:rPr lang="en-US" dirty="0"/>
              <a:t>insert partner </a:t>
            </a:r>
            <a:br>
              <a:rPr lang="en-US" dirty="0"/>
            </a:br>
            <a:r>
              <a:rPr lang="en-US" dirty="0"/>
              <a:t>logo here</a:t>
            </a:r>
          </a:p>
        </p:txBody>
      </p:sp>
      <p:sp>
        <p:nvSpPr>
          <p:cNvPr id="13" name="Footer Placeholder 12">
            <a:extLst>
              <a:ext uri="{FF2B5EF4-FFF2-40B4-BE49-F238E27FC236}">
                <a16:creationId xmlns:a16="http://schemas.microsoft.com/office/drawing/2014/main" id="{B1CC3635-FD59-4FFB-BC16-72AA77222350}"/>
              </a:ext>
            </a:extLst>
          </p:cNvPr>
          <p:cNvSpPr>
            <a:spLocks noGrp="1"/>
          </p:cNvSpPr>
          <p:nvPr>
            <p:ph type="ftr" sz="quarter" idx="16"/>
          </p:nvPr>
        </p:nvSpPr>
        <p:spPr/>
        <p:txBody>
          <a:bodyPr/>
          <a:lstStyle>
            <a:lvl1pPr>
              <a:defRPr>
                <a:solidFill>
                  <a:srgbClr val="739AB6"/>
                </a:solidFill>
              </a:defRPr>
            </a:lvl1pPr>
          </a:lstStyle>
          <a:p>
            <a:r>
              <a:rPr lang="en-US" dirty="0"/>
              <a:t>© Copyright 2023 VNS Health. All rights reserved.</a:t>
            </a:r>
          </a:p>
        </p:txBody>
      </p:sp>
      <p:sp>
        <p:nvSpPr>
          <p:cNvPr id="21" name="Date Placeholder 20">
            <a:extLst>
              <a:ext uri="{FF2B5EF4-FFF2-40B4-BE49-F238E27FC236}">
                <a16:creationId xmlns:a16="http://schemas.microsoft.com/office/drawing/2014/main" id="{9954CB26-9F50-4FD0-971F-5B70673429B3}"/>
              </a:ext>
            </a:extLst>
          </p:cNvPr>
          <p:cNvSpPr>
            <a:spLocks noGrp="1"/>
          </p:cNvSpPr>
          <p:nvPr>
            <p:ph type="dt" sz="half" idx="17"/>
          </p:nvPr>
        </p:nvSpPr>
        <p:spPr>
          <a:xfrm>
            <a:off x="1533525" y="4446589"/>
            <a:ext cx="2638800" cy="352749"/>
          </a:xfrm>
        </p:spPr>
        <p:txBody>
          <a:bodyPr anchor="t"/>
          <a:lstStyle>
            <a:lvl1pPr algn="l">
              <a:defRPr sz="1400">
                <a:solidFill>
                  <a:schemeClr val="tx2"/>
                </a:solidFill>
              </a:defRPr>
            </a:lvl1pPr>
          </a:lstStyle>
          <a:p>
            <a:endParaRPr lang="en-US" dirty="0"/>
          </a:p>
        </p:txBody>
      </p:sp>
      <p:pic>
        <p:nvPicPr>
          <p:cNvPr id="27" name="Graphic 26">
            <a:extLst>
              <a:ext uri="{FF2B5EF4-FFF2-40B4-BE49-F238E27FC236}">
                <a16:creationId xmlns:a16="http://schemas.microsoft.com/office/drawing/2014/main" id="{336201BD-EDB5-42E8-8FDF-B92FE3538421}"/>
              </a:ext>
            </a:extLst>
          </p:cNvPr>
          <p:cNvPicPr>
            <a:picLocks noChangeAspect="1"/>
          </p:cNvPicPr>
          <p:nvPr userDrawn="1"/>
        </p:nvPicPr>
        <p:blipFill>
          <a:blip r:embed="rId9" cstate="print">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rot="16200000">
            <a:off x="5189985" y="5283126"/>
            <a:ext cx="1051718" cy="2106660"/>
          </a:xfrm>
          <a:prstGeom prst="rect">
            <a:avLst/>
          </a:prstGeom>
        </p:spPr>
      </p:pic>
      <p:pic>
        <p:nvPicPr>
          <p:cNvPr id="28" name="Graphic 27">
            <a:extLst>
              <a:ext uri="{FF2B5EF4-FFF2-40B4-BE49-F238E27FC236}">
                <a16:creationId xmlns:a16="http://schemas.microsoft.com/office/drawing/2014/main" id="{A4EE6BC6-6899-4E06-B177-7EBC97852345}"/>
              </a:ext>
            </a:extLst>
          </p:cNvPr>
          <p:cNvPicPr>
            <a:picLocks noChangeAspect="1"/>
          </p:cNvPicPr>
          <p:nvPr userDrawn="1"/>
        </p:nvPicPr>
        <p:blipFill rotWithShape="1">
          <a:blip r:embed="rId11" cstate="print">
            <a:extLst>
              <a:ext uri="{28A0092B-C50C-407E-A947-70E740481C1C}">
                <a14:useLocalDpi xmlns:a14="http://schemas.microsoft.com/office/drawing/2010/main"/>
              </a:ext>
              <a:ext uri="{96DAC541-7B7A-43D3-8B79-37D633B846F1}">
                <asvg:svgBlip xmlns:asvg="http://schemas.microsoft.com/office/drawing/2016/SVG/main" r:embed="rId12"/>
              </a:ext>
            </a:extLst>
          </a:blip>
          <a:srcRect t="49575"/>
          <a:stretch/>
        </p:blipFill>
        <p:spPr>
          <a:xfrm flipH="1">
            <a:off x="9680363" y="-8402"/>
            <a:ext cx="2511726" cy="2536964"/>
          </a:xfrm>
          <a:prstGeom prst="rect">
            <a:avLst/>
          </a:prstGeom>
        </p:spPr>
      </p:pic>
      <p:sp>
        <p:nvSpPr>
          <p:cNvPr id="26" name="Rectangle 25">
            <a:extLst>
              <a:ext uri="{FF2B5EF4-FFF2-40B4-BE49-F238E27FC236}">
                <a16:creationId xmlns:a16="http://schemas.microsoft.com/office/drawing/2014/main" id="{4D3FB485-A17F-6E7E-EF2A-7860723E12E4}"/>
              </a:ext>
            </a:extLst>
          </p:cNvPr>
          <p:cNvSpPr/>
          <p:nvPr userDrawn="1"/>
        </p:nvSpPr>
        <p:spPr>
          <a:xfrm>
            <a:off x="7391400" y="5689600"/>
            <a:ext cx="2352675" cy="9112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9" name="Group 38">
            <a:extLst>
              <a:ext uri="{FF2B5EF4-FFF2-40B4-BE49-F238E27FC236}">
                <a16:creationId xmlns:a16="http://schemas.microsoft.com/office/drawing/2014/main" id="{60E602EE-0036-2481-24C9-68B5925DBBC8}"/>
              </a:ext>
            </a:extLst>
          </p:cNvPr>
          <p:cNvGrpSpPr/>
          <p:nvPr userDrawn="1"/>
        </p:nvGrpSpPr>
        <p:grpSpPr>
          <a:xfrm>
            <a:off x="9035281" y="5780916"/>
            <a:ext cx="613826" cy="614990"/>
            <a:chOff x="12954017" y="7362778"/>
            <a:chExt cx="613826" cy="614990"/>
          </a:xfrm>
        </p:grpSpPr>
        <p:sp>
          <p:nvSpPr>
            <p:cNvPr id="41" name="Freeform: Shape 40">
              <a:extLst>
                <a:ext uri="{FF2B5EF4-FFF2-40B4-BE49-F238E27FC236}">
                  <a16:creationId xmlns:a16="http://schemas.microsoft.com/office/drawing/2014/main" id="{F16B7425-F053-7D41-E1C9-01F215116072}"/>
                </a:ext>
              </a:extLst>
            </p:cNvPr>
            <p:cNvSpPr/>
            <p:nvPr/>
          </p:nvSpPr>
          <p:spPr>
            <a:xfrm>
              <a:off x="12987261" y="7702119"/>
              <a:ext cx="147313" cy="122154"/>
            </a:xfrm>
            <a:custGeom>
              <a:avLst/>
              <a:gdLst>
                <a:gd name="connsiteX0" fmla="*/ 132044 w 147313"/>
                <a:gd name="connsiteY0" fmla="*/ 975 h 122154"/>
                <a:gd name="connsiteX1" fmla="*/ 9934 w 147313"/>
                <a:gd name="connsiteY1" fmla="*/ 57878 h 122154"/>
                <a:gd name="connsiteX2" fmla="*/ -20 w 147313"/>
                <a:gd name="connsiteY2" fmla="*/ 73518 h 122154"/>
                <a:gd name="connsiteX3" fmla="*/ -20 w 147313"/>
                <a:gd name="connsiteY3" fmla="*/ 111427 h 122154"/>
                <a:gd name="connsiteX4" fmla="*/ 10742 w 147313"/>
                <a:gd name="connsiteY4" fmla="*/ 122134 h 122154"/>
                <a:gd name="connsiteX5" fmla="*/ 15220 w 147313"/>
                <a:gd name="connsiteY5" fmla="*/ 121143 h 122154"/>
                <a:gd name="connsiteX6" fmla="*/ 137302 w 147313"/>
                <a:gd name="connsiteY6" fmla="*/ 64193 h 122154"/>
                <a:gd name="connsiteX7" fmla="*/ 147294 w 147313"/>
                <a:gd name="connsiteY7" fmla="*/ 48486 h 122154"/>
                <a:gd name="connsiteX8" fmla="*/ 147294 w 147313"/>
                <a:gd name="connsiteY8" fmla="*/ 10700 h 122154"/>
                <a:gd name="connsiteX9" fmla="*/ 136545 w 147313"/>
                <a:gd name="connsiteY9" fmla="*/ -20 h 122154"/>
                <a:gd name="connsiteX10" fmla="*/ 132044 w 147313"/>
                <a:gd name="connsiteY10" fmla="*/ 975 h 12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13" h="122154">
                  <a:moveTo>
                    <a:pt x="132044" y="975"/>
                  </a:moveTo>
                  <a:lnTo>
                    <a:pt x="9934" y="57878"/>
                  </a:lnTo>
                  <a:cubicBezTo>
                    <a:pt x="3855" y="60710"/>
                    <a:pt x="-29" y="66811"/>
                    <a:pt x="-20" y="73518"/>
                  </a:cubicBezTo>
                  <a:lnTo>
                    <a:pt x="-20" y="111427"/>
                  </a:lnTo>
                  <a:cubicBezTo>
                    <a:pt x="-5" y="117356"/>
                    <a:pt x="4814" y="122150"/>
                    <a:pt x="10742" y="122134"/>
                  </a:cubicBezTo>
                  <a:cubicBezTo>
                    <a:pt x="12289" y="122130"/>
                    <a:pt x="13816" y="121791"/>
                    <a:pt x="15220" y="121143"/>
                  </a:cubicBezTo>
                  <a:lnTo>
                    <a:pt x="137302" y="64193"/>
                  </a:lnTo>
                  <a:cubicBezTo>
                    <a:pt x="143400" y="61341"/>
                    <a:pt x="147295" y="55217"/>
                    <a:pt x="147294" y="48486"/>
                  </a:cubicBezTo>
                  <a:lnTo>
                    <a:pt x="147294" y="10700"/>
                  </a:lnTo>
                  <a:cubicBezTo>
                    <a:pt x="147286" y="4772"/>
                    <a:pt x="142474" y="-28"/>
                    <a:pt x="136545" y="-20"/>
                  </a:cubicBezTo>
                  <a:cubicBezTo>
                    <a:pt x="134990" y="-18"/>
                    <a:pt x="133455" y="322"/>
                    <a:pt x="132044" y="975"/>
                  </a:cubicBezTo>
                  <a:close/>
                </a:path>
              </a:pathLst>
            </a:custGeom>
            <a:solidFill>
              <a:srgbClr val="00B5E2"/>
            </a:solidFill>
            <a:ln w="9525" cap="flat">
              <a:noFill/>
              <a:prstDash val="solid"/>
              <a:miter/>
            </a:ln>
          </p:spPr>
          <p:txBody>
            <a:bodyPr rtlCol="0" anchor="ctr"/>
            <a:lstStyle/>
            <a:p>
              <a:endParaRPr lang="en-US" dirty="0"/>
            </a:p>
          </p:txBody>
        </p:sp>
        <p:sp>
          <p:nvSpPr>
            <p:cNvPr id="43" name="Freeform: Shape 42">
              <a:extLst>
                <a:ext uri="{FF2B5EF4-FFF2-40B4-BE49-F238E27FC236}">
                  <a16:creationId xmlns:a16="http://schemas.microsoft.com/office/drawing/2014/main" id="{D6F1B806-60AF-00F6-597D-C323A96DDA9E}"/>
                </a:ext>
              </a:extLst>
            </p:cNvPr>
            <p:cNvSpPr/>
            <p:nvPr/>
          </p:nvSpPr>
          <p:spPr>
            <a:xfrm>
              <a:off x="13134583" y="7796073"/>
              <a:ext cx="96411" cy="181695"/>
            </a:xfrm>
            <a:custGeom>
              <a:avLst/>
              <a:gdLst>
                <a:gd name="connsiteX0" fmla="*/ 46796 w 96411"/>
                <a:gd name="connsiteY0" fmla="*/ 7110 h 181695"/>
                <a:gd name="connsiteX1" fmla="*/ 1009 w 96411"/>
                <a:gd name="connsiteY1" fmla="*/ 133792 h 181695"/>
                <a:gd name="connsiteX2" fmla="*/ 5077 w 96411"/>
                <a:gd name="connsiteY2" fmla="*/ 151890 h 181695"/>
                <a:gd name="connsiteX3" fmla="*/ 31975 w 96411"/>
                <a:gd name="connsiteY3" fmla="*/ 178560 h 181695"/>
                <a:gd name="connsiteX4" fmla="*/ 47169 w 96411"/>
                <a:gd name="connsiteY4" fmla="*/ 178497 h 181695"/>
                <a:gd name="connsiteX5" fmla="*/ 49644 w 96411"/>
                <a:gd name="connsiteY5" fmla="*/ 174588 h 181695"/>
                <a:gd name="connsiteX6" fmla="*/ 95364 w 96411"/>
                <a:gd name="connsiteY6" fmla="*/ 47905 h 181695"/>
                <a:gd name="connsiteX7" fmla="*/ 91278 w 96411"/>
                <a:gd name="connsiteY7" fmla="*/ 29751 h 181695"/>
                <a:gd name="connsiteX8" fmla="*/ 64465 w 96411"/>
                <a:gd name="connsiteY8" fmla="*/ 3081 h 181695"/>
                <a:gd name="connsiteX9" fmla="*/ 49271 w 96411"/>
                <a:gd name="connsiteY9" fmla="*/ 3173 h 181695"/>
                <a:gd name="connsiteX10" fmla="*/ 46796 w 96411"/>
                <a:gd name="connsiteY10" fmla="*/ 7110 h 181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411" h="181695">
                  <a:moveTo>
                    <a:pt x="46796" y="7110"/>
                  </a:moveTo>
                  <a:lnTo>
                    <a:pt x="1009" y="133792"/>
                  </a:lnTo>
                  <a:cubicBezTo>
                    <a:pt x="-1275" y="140102"/>
                    <a:pt x="312" y="147164"/>
                    <a:pt x="5077" y="151890"/>
                  </a:cubicBezTo>
                  <a:lnTo>
                    <a:pt x="31975" y="178560"/>
                  </a:lnTo>
                  <a:cubicBezTo>
                    <a:pt x="36188" y="182739"/>
                    <a:pt x="42991" y="182711"/>
                    <a:pt x="47169" y="178497"/>
                  </a:cubicBezTo>
                  <a:cubicBezTo>
                    <a:pt x="48269" y="177389"/>
                    <a:pt x="49112" y="176056"/>
                    <a:pt x="49644" y="174588"/>
                  </a:cubicBezTo>
                  <a:lnTo>
                    <a:pt x="95364" y="47905"/>
                  </a:lnTo>
                  <a:cubicBezTo>
                    <a:pt x="97648" y="41574"/>
                    <a:pt x="96055" y="34493"/>
                    <a:pt x="91278" y="29751"/>
                  </a:cubicBezTo>
                  <a:lnTo>
                    <a:pt x="64465" y="3081"/>
                  </a:lnTo>
                  <a:cubicBezTo>
                    <a:pt x="60243" y="-1089"/>
                    <a:pt x="53441" y="-1048"/>
                    <a:pt x="49271" y="3173"/>
                  </a:cubicBezTo>
                  <a:cubicBezTo>
                    <a:pt x="48169" y="4290"/>
                    <a:pt x="47324" y="5633"/>
                    <a:pt x="46796" y="7110"/>
                  </a:cubicBezTo>
                  <a:close/>
                </a:path>
              </a:pathLst>
            </a:custGeom>
            <a:solidFill>
              <a:srgbClr val="E5007E"/>
            </a:solidFill>
            <a:ln w="9525" cap="flat">
              <a:noFill/>
              <a:prstDash val="solid"/>
              <a:miter/>
            </a:ln>
          </p:spPr>
          <p:txBody>
            <a:bodyPr rtlCol="0" anchor="ctr"/>
            <a:lstStyle/>
            <a:p>
              <a:endParaRPr lang="en-US" dirty="0"/>
            </a:p>
          </p:txBody>
        </p:sp>
        <p:sp>
          <p:nvSpPr>
            <p:cNvPr id="44" name="Freeform: Shape 43">
              <a:extLst>
                <a:ext uri="{FF2B5EF4-FFF2-40B4-BE49-F238E27FC236}">
                  <a16:creationId xmlns:a16="http://schemas.microsoft.com/office/drawing/2014/main" id="{142F4AE7-F964-11A9-0470-2EF4BFDAEF31}"/>
                </a:ext>
              </a:extLst>
            </p:cNvPr>
            <p:cNvSpPr/>
            <p:nvPr/>
          </p:nvSpPr>
          <p:spPr>
            <a:xfrm>
              <a:off x="13297373" y="7805146"/>
              <a:ext cx="122459" cy="147342"/>
            </a:xfrm>
            <a:custGeom>
              <a:avLst/>
              <a:gdLst>
                <a:gd name="connsiteX0" fmla="*/ 993 w 122459"/>
                <a:gd name="connsiteY0" fmla="*/ 15382 h 147342"/>
                <a:gd name="connsiteX1" fmla="*/ 58143 w 122459"/>
                <a:gd name="connsiteY1" fmla="*/ 137388 h 147342"/>
                <a:gd name="connsiteX2" fmla="*/ 73802 w 122459"/>
                <a:gd name="connsiteY2" fmla="*/ 147322 h 147342"/>
                <a:gd name="connsiteX3" fmla="*/ 111702 w 122459"/>
                <a:gd name="connsiteY3" fmla="*/ 147218 h 147342"/>
                <a:gd name="connsiteX4" fmla="*/ 122439 w 122459"/>
                <a:gd name="connsiteY4" fmla="*/ 136467 h 147342"/>
                <a:gd name="connsiteX5" fmla="*/ 121427 w 122459"/>
                <a:gd name="connsiteY5" fmla="*/ 131920 h 147342"/>
                <a:gd name="connsiteX6" fmla="*/ 64277 w 122459"/>
                <a:gd name="connsiteY6" fmla="*/ 9943 h 147342"/>
                <a:gd name="connsiteX7" fmla="*/ 48551 w 122459"/>
                <a:gd name="connsiteY7" fmla="*/ -20 h 147342"/>
                <a:gd name="connsiteX8" fmla="*/ 10765 w 122459"/>
                <a:gd name="connsiteY8" fmla="*/ 85 h 147342"/>
                <a:gd name="connsiteX9" fmla="*/ -20 w 122459"/>
                <a:gd name="connsiteY9" fmla="*/ 10788 h 147342"/>
                <a:gd name="connsiteX10" fmla="*/ 993 w 122459"/>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59" h="147342">
                  <a:moveTo>
                    <a:pt x="993" y="15382"/>
                  </a:moveTo>
                  <a:lnTo>
                    <a:pt x="58143" y="137388"/>
                  </a:lnTo>
                  <a:cubicBezTo>
                    <a:pt x="60987" y="143462"/>
                    <a:pt x="67094" y="147337"/>
                    <a:pt x="73802" y="147322"/>
                  </a:cubicBezTo>
                  <a:lnTo>
                    <a:pt x="111702" y="147218"/>
                  </a:lnTo>
                  <a:cubicBezTo>
                    <a:pt x="117636" y="147214"/>
                    <a:pt x="122443" y="142401"/>
                    <a:pt x="122439" y="136467"/>
                  </a:cubicBezTo>
                  <a:cubicBezTo>
                    <a:pt x="122438" y="134895"/>
                    <a:pt x="122092" y="133343"/>
                    <a:pt x="121427" y="131920"/>
                  </a:cubicBezTo>
                  <a:lnTo>
                    <a:pt x="64277" y="9943"/>
                  </a:lnTo>
                  <a:cubicBezTo>
                    <a:pt x="61415" y="3849"/>
                    <a:pt x="55283" y="-36"/>
                    <a:pt x="48551" y="-20"/>
                  </a:cubicBezTo>
                  <a:lnTo>
                    <a:pt x="10765" y="85"/>
                  </a:lnTo>
                  <a:cubicBezTo>
                    <a:pt x="4831" y="62"/>
                    <a:pt x="3" y="4854"/>
                    <a:pt x="-20" y="10788"/>
                  </a:cubicBezTo>
                  <a:cubicBezTo>
                    <a:pt x="-26" y="12375"/>
                    <a:pt x="320" y="13945"/>
                    <a:pt x="993" y="15382"/>
                  </a:cubicBezTo>
                  <a:close/>
                </a:path>
              </a:pathLst>
            </a:custGeom>
            <a:solidFill>
              <a:srgbClr val="00B5E2"/>
            </a:solidFill>
            <a:ln w="9525" cap="flat">
              <a:noFill/>
              <a:prstDash val="solid"/>
              <a:miter/>
            </a:ln>
          </p:spPr>
          <p:txBody>
            <a:bodyPr rtlCol="0" anchor="ctr"/>
            <a:lstStyle/>
            <a:p>
              <a:endParaRPr lang="en-US" dirty="0"/>
            </a:p>
          </p:txBody>
        </p:sp>
        <p:sp>
          <p:nvSpPr>
            <p:cNvPr id="45" name="Freeform: Shape 44">
              <a:extLst>
                <a:ext uri="{FF2B5EF4-FFF2-40B4-BE49-F238E27FC236}">
                  <a16:creationId xmlns:a16="http://schemas.microsoft.com/office/drawing/2014/main" id="{024806B4-10F1-E092-89F1-AF663B3EEF2F}"/>
                </a:ext>
              </a:extLst>
            </p:cNvPr>
            <p:cNvSpPr/>
            <p:nvPr/>
          </p:nvSpPr>
          <p:spPr>
            <a:xfrm>
              <a:off x="13292054" y="7362778"/>
              <a:ext cx="96540" cy="181729"/>
            </a:xfrm>
            <a:custGeom>
              <a:avLst/>
              <a:gdLst>
                <a:gd name="connsiteX0" fmla="*/ 46954 w 96540"/>
                <a:gd name="connsiteY0" fmla="*/ 7104 h 181729"/>
                <a:gd name="connsiteX1" fmla="*/ 1015 w 96540"/>
                <a:gd name="connsiteY1" fmla="*/ 133738 h 181729"/>
                <a:gd name="connsiteX2" fmla="*/ 5054 w 96540"/>
                <a:gd name="connsiteY2" fmla="*/ 151836 h 181729"/>
                <a:gd name="connsiteX3" fmla="*/ 31915 w 96540"/>
                <a:gd name="connsiteY3" fmla="*/ 178582 h 181729"/>
                <a:gd name="connsiteX4" fmla="*/ 47109 w 96540"/>
                <a:gd name="connsiteY4" fmla="*/ 178544 h 181729"/>
                <a:gd name="connsiteX5" fmla="*/ 49593 w 96540"/>
                <a:gd name="connsiteY5" fmla="*/ 174629 h 181729"/>
                <a:gd name="connsiteX6" fmla="*/ 95484 w 96540"/>
                <a:gd name="connsiteY6" fmla="*/ 47947 h 181729"/>
                <a:gd name="connsiteX7" fmla="*/ 91427 w 96540"/>
                <a:gd name="connsiteY7" fmla="*/ 29783 h 181729"/>
                <a:gd name="connsiteX8" fmla="*/ 64642 w 96540"/>
                <a:gd name="connsiteY8" fmla="*/ 3113 h 181729"/>
                <a:gd name="connsiteX9" fmla="*/ 49461 w 96540"/>
                <a:gd name="connsiteY9" fmla="*/ 3135 h 181729"/>
                <a:gd name="connsiteX10" fmla="*/ 46954 w 96540"/>
                <a:gd name="connsiteY10" fmla="*/ 7104 h 181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6540" h="181729">
                  <a:moveTo>
                    <a:pt x="46954" y="7104"/>
                  </a:moveTo>
                  <a:lnTo>
                    <a:pt x="1015" y="133738"/>
                  </a:lnTo>
                  <a:cubicBezTo>
                    <a:pt x="-1273" y="140043"/>
                    <a:pt x="302" y="147103"/>
                    <a:pt x="5054" y="151836"/>
                  </a:cubicBezTo>
                  <a:lnTo>
                    <a:pt x="31915" y="178582"/>
                  </a:lnTo>
                  <a:cubicBezTo>
                    <a:pt x="36121" y="182767"/>
                    <a:pt x="42924" y="182750"/>
                    <a:pt x="47109" y="178544"/>
                  </a:cubicBezTo>
                  <a:cubicBezTo>
                    <a:pt x="48212" y="177435"/>
                    <a:pt x="49060" y="176099"/>
                    <a:pt x="49593" y="174629"/>
                  </a:cubicBezTo>
                  <a:lnTo>
                    <a:pt x="95484" y="47947"/>
                  </a:lnTo>
                  <a:cubicBezTo>
                    <a:pt x="97777" y="41618"/>
                    <a:pt x="96195" y="34534"/>
                    <a:pt x="91427" y="29783"/>
                  </a:cubicBezTo>
                  <a:lnTo>
                    <a:pt x="64642" y="3113"/>
                  </a:lnTo>
                  <a:cubicBezTo>
                    <a:pt x="60444" y="-1073"/>
                    <a:pt x="53647" y="-1063"/>
                    <a:pt x="49461" y="3135"/>
                  </a:cubicBezTo>
                  <a:cubicBezTo>
                    <a:pt x="48343" y="4257"/>
                    <a:pt x="47487" y="5612"/>
                    <a:pt x="46954" y="7104"/>
                  </a:cubicBezTo>
                  <a:close/>
                </a:path>
              </a:pathLst>
            </a:custGeom>
            <a:solidFill>
              <a:srgbClr val="E5007E"/>
            </a:solidFill>
            <a:ln w="9525" cap="flat">
              <a:noFill/>
              <a:prstDash val="solid"/>
              <a:miter/>
            </a:ln>
          </p:spPr>
          <p:txBody>
            <a:bodyPr rtlCol="0" anchor="ctr"/>
            <a:lstStyle/>
            <a:p>
              <a:endParaRPr lang="en-US" dirty="0"/>
            </a:p>
          </p:txBody>
        </p:sp>
        <p:sp>
          <p:nvSpPr>
            <p:cNvPr id="46" name="Freeform: Shape 45">
              <a:extLst>
                <a:ext uri="{FF2B5EF4-FFF2-40B4-BE49-F238E27FC236}">
                  <a16:creationId xmlns:a16="http://schemas.microsoft.com/office/drawing/2014/main" id="{62745B06-1E1B-6CBC-1722-13140F2F92F0}"/>
                </a:ext>
              </a:extLst>
            </p:cNvPr>
            <p:cNvSpPr/>
            <p:nvPr/>
          </p:nvSpPr>
          <p:spPr>
            <a:xfrm>
              <a:off x="13103034" y="7388047"/>
              <a:ext cx="122406" cy="147342"/>
            </a:xfrm>
            <a:custGeom>
              <a:avLst/>
              <a:gdLst>
                <a:gd name="connsiteX0" fmla="*/ 992 w 122406"/>
                <a:gd name="connsiteY0" fmla="*/ 15382 h 147342"/>
                <a:gd name="connsiteX1" fmla="*/ 58142 w 122406"/>
                <a:gd name="connsiteY1" fmla="*/ 137388 h 147342"/>
                <a:gd name="connsiteX2" fmla="*/ 73802 w 122406"/>
                <a:gd name="connsiteY2" fmla="*/ 147322 h 147342"/>
                <a:gd name="connsiteX3" fmla="*/ 111711 w 122406"/>
                <a:gd name="connsiteY3" fmla="*/ 147218 h 147342"/>
                <a:gd name="connsiteX4" fmla="*/ 122387 w 122406"/>
                <a:gd name="connsiteY4" fmla="*/ 136425 h 147342"/>
                <a:gd name="connsiteX5" fmla="*/ 121369 w 122406"/>
                <a:gd name="connsiteY5" fmla="*/ 131920 h 147342"/>
                <a:gd name="connsiteX6" fmla="*/ 64219 w 122406"/>
                <a:gd name="connsiteY6" fmla="*/ 9943 h 147342"/>
                <a:gd name="connsiteX7" fmla="*/ 48503 w 122406"/>
                <a:gd name="connsiteY7" fmla="*/ -20 h 147342"/>
                <a:gd name="connsiteX8" fmla="*/ 10718 w 122406"/>
                <a:gd name="connsiteY8" fmla="*/ 85 h 147342"/>
                <a:gd name="connsiteX9" fmla="*/ -20 w 122406"/>
                <a:gd name="connsiteY9" fmla="*/ 10836 h 147342"/>
                <a:gd name="connsiteX10" fmla="*/ 992 w 122406"/>
                <a:gd name="connsiteY10" fmla="*/ 15382 h 1473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2406" h="147342">
                  <a:moveTo>
                    <a:pt x="992" y="15382"/>
                  </a:moveTo>
                  <a:lnTo>
                    <a:pt x="58142" y="137388"/>
                  </a:lnTo>
                  <a:cubicBezTo>
                    <a:pt x="60985" y="143464"/>
                    <a:pt x="67094" y="147339"/>
                    <a:pt x="73802" y="147322"/>
                  </a:cubicBezTo>
                  <a:lnTo>
                    <a:pt x="111711" y="147218"/>
                  </a:lnTo>
                  <a:cubicBezTo>
                    <a:pt x="117639" y="147185"/>
                    <a:pt x="122419" y="142353"/>
                    <a:pt x="122387" y="136425"/>
                  </a:cubicBezTo>
                  <a:cubicBezTo>
                    <a:pt x="122379" y="134867"/>
                    <a:pt x="122031" y="133330"/>
                    <a:pt x="121369" y="131920"/>
                  </a:cubicBezTo>
                  <a:lnTo>
                    <a:pt x="64219" y="9943"/>
                  </a:lnTo>
                  <a:cubicBezTo>
                    <a:pt x="61366" y="3847"/>
                    <a:pt x="55235" y="-40"/>
                    <a:pt x="48503" y="-20"/>
                  </a:cubicBezTo>
                  <a:lnTo>
                    <a:pt x="10718" y="85"/>
                  </a:lnTo>
                  <a:cubicBezTo>
                    <a:pt x="4783" y="89"/>
                    <a:pt x="-24" y="4902"/>
                    <a:pt x="-20" y="10836"/>
                  </a:cubicBezTo>
                  <a:cubicBezTo>
                    <a:pt x="-19" y="12407"/>
                    <a:pt x="327" y="13959"/>
                    <a:pt x="992" y="15382"/>
                  </a:cubicBezTo>
                  <a:close/>
                </a:path>
              </a:pathLst>
            </a:custGeom>
            <a:solidFill>
              <a:srgbClr val="00B5E2"/>
            </a:solidFill>
            <a:ln w="9525" cap="flat">
              <a:noFill/>
              <a:prstDash val="solid"/>
              <a:miter/>
            </a:ln>
          </p:spPr>
          <p:txBody>
            <a:bodyPr rtlCol="0" anchor="ctr"/>
            <a:lstStyle/>
            <a:p>
              <a:endParaRPr lang="en-US" dirty="0"/>
            </a:p>
          </p:txBody>
        </p:sp>
        <p:sp>
          <p:nvSpPr>
            <p:cNvPr id="47" name="Freeform: Shape 46">
              <a:extLst>
                <a:ext uri="{FF2B5EF4-FFF2-40B4-BE49-F238E27FC236}">
                  <a16:creationId xmlns:a16="http://schemas.microsoft.com/office/drawing/2014/main" id="{FD62D6DF-3ED9-1E28-5AC9-3023539A3046}"/>
                </a:ext>
              </a:extLst>
            </p:cNvPr>
            <p:cNvSpPr/>
            <p:nvPr/>
          </p:nvSpPr>
          <p:spPr>
            <a:xfrm>
              <a:off x="12954017" y="7544175"/>
              <a:ext cx="181560" cy="97012"/>
            </a:xfrm>
            <a:custGeom>
              <a:avLst/>
              <a:gdLst>
                <a:gd name="connsiteX0" fmla="*/ 6992 w 181560"/>
                <a:gd name="connsiteY0" fmla="*/ 49354 h 97012"/>
                <a:gd name="connsiteX1" fmla="*/ 133398 w 181560"/>
                <a:gd name="connsiteY1" fmla="*/ 95931 h 97012"/>
                <a:gd name="connsiteX2" fmla="*/ 151495 w 181560"/>
                <a:gd name="connsiteY2" fmla="*/ 91978 h 97012"/>
                <a:gd name="connsiteX3" fmla="*/ 178375 w 181560"/>
                <a:gd name="connsiteY3" fmla="*/ 65251 h 97012"/>
                <a:gd name="connsiteX4" fmla="*/ 178418 w 181560"/>
                <a:gd name="connsiteY4" fmla="*/ 50070 h 97012"/>
                <a:gd name="connsiteX5" fmla="*/ 174508 w 181560"/>
                <a:gd name="connsiteY5" fmla="*/ 47563 h 97012"/>
                <a:gd name="connsiteX6" fmla="*/ 48102 w 181560"/>
                <a:gd name="connsiteY6" fmla="*/ 1043 h 97012"/>
                <a:gd name="connsiteX7" fmla="*/ 29928 w 181560"/>
                <a:gd name="connsiteY7" fmla="*/ 5015 h 97012"/>
                <a:gd name="connsiteX8" fmla="*/ 3134 w 181560"/>
                <a:gd name="connsiteY8" fmla="*/ 31685 h 97012"/>
                <a:gd name="connsiteX9" fmla="*/ 3114 w 181560"/>
                <a:gd name="connsiteY9" fmla="*/ 46866 h 97012"/>
                <a:gd name="connsiteX10" fmla="*/ 6992 w 181560"/>
                <a:gd name="connsiteY10" fmla="*/ 49354 h 970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60" h="97012">
                  <a:moveTo>
                    <a:pt x="6992" y="49354"/>
                  </a:moveTo>
                  <a:lnTo>
                    <a:pt x="133398" y="95931"/>
                  </a:lnTo>
                  <a:cubicBezTo>
                    <a:pt x="139685" y="98247"/>
                    <a:pt x="146745" y="96704"/>
                    <a:pt x="151495" y="91978"/>
                  </a:cubicBezTo>
                  <a:lnTo>
                    <a:pt x="178375" y="65251"/>
                  </a:lnTo>
                  <a:cubicBezTo>
                    <a:pt x="182579" y="61070"/>
                    <a:pt x="182598" y="54273"/>
                    <a:pt x="178418" y="50070"/>
                  </a:cubicBezTo>
                  <a:cubicBezTo>
                    <a:pt x="177313" y="48959"/>
                    <a:pt x="175978" y="48103"/>
                    <a:pt x="174508" y="47563"/>
                  </a:cubicBezTo>
                  <a:lnTo>
                    <a:pt x="48102" y="1043"/>
                  </a:lnTo>
                  <a:cubicBezTo>
                    <a:pt x="41786" y="-1278"/>
                    <a:pt x="34699" y="271"/>
                    <a:pt x="29928" y="5015"/>
                  </a:cubicBezTo>
                  <a:lnTo>
                    <a:pt x="3134" y="31685"/>
                  </a:lnTo>
                  <a:cubicBezTo>
                    <a:pt x="-1064" y="35871"/>
                    <a:pt x="-1072" y="42668"/>
                    <a:pt x="3114" y="46866"/>
                  </a:cubicBezTo>
                  <a:cubicBezTo>
                    <a:pt x="4211" y="47966"/>
                    <a:pt x="5534" y="48815"/>
                    <a:pt x="6992" y="49354"/>
                  </a:cubicBezTo>
                  <a:close/>
                </a:path>
              </a:pathLst>
            </a:custGeom>
            <a:solidFill>
              <a:srgbClr val="E5007E"/>
            </a:solidFill>
            <a:ln w="9525" cap="flat">
              <a:noFill/>
              <a:prstDash val="solid"/>
              <a:miter/>
            </a:ln>
          </p:spPr>
          <p:txBody>
            <a:bodyPr rtlCol="0" anchor="ctr"/>
            <a:lstStyle/>
            <a:p>
              <a:endParaRPr lang="en-US" dirty="0"/>
            </a:p>
          </p:txBody>
        </p:sp>
        <p:sp>
          <p:nvSpPr>
            <p:cNvPr id="48" name="Freeform: Shape 47">
              <a:extLst>
                <a:ext uri="{FF2B5EF4-FFF2-40B4-BE49-F238E27FC236}">
                  <a16:creationId xmlns:a16="http://schemas.microsoft.com/office/drawing/2014/main" id="{F631A5CF-EF42-57A7-A536-76263822EB35}"/>
                </a:ext>
              </a:extLst>
            </p:cNvPr>
            <p:cNvSpPr/>
            <p:nvPr/>
          </p:nvSpPr>
          <p:spPr>
            <a:xfrm>
              <a:off x="13386289" y="7701517"/>
              <a:ext cx="181554" cy="97011"/>
            </a:xfrm>
            <a:custGeom>
              <a:avLst/>
              <a:gdLst>
                <a:gd name="connsiteX0" fmla="*/ 6984 w 181554"/>
                <a:gd name="connsiteY0" fmla="*/ 49355 h 97011"/>
                <a:gd name="connsiteX1" fmla="*/ 133400 w 181554"/>
                <a:gd name="connsiteY1" fmla="*/ 95932 h 97011"/>
                <a:gd name="connsiteX2" fmla="*/ 151497 w 181554"/>
                <a:gd name="connsiteY2" fmla="*/ 91979 h 97011"/>
                <a:gd name="connsiteX3" fmla="*/ 178367 w 181554"/>
                <a:gd name="connsiteY3" fmla="*/ 65252 h 97011"/>
                <a:gd name="connsiteX4" fmla="*/ 178408 w 181554"/>
                <a:gd name="connsiteY4" fmla="*/ 50058 h 97011"/>
                <a:gd name="connsiteX5" fmla="*/ 174510 w 181554"/>
                <a:gd name="connsiteY5" fmla="*/ 47555 h 97011"/>
                <a:gd name="connsiteX6" fmla="*/ 48103 w 181554"/>
                <a:gd name="connsiteY6" fmla="*/ 1044 h 97011"/>
                <a:gd name="connsiteX7" fmla="*/ 29920 w 181554"/>
                <a:gd name="connsiteY7" fmla="*/ 5016 h 97011"/>
                <a:gd name="connsiteX8" fmla="*/ 3126 w 181554"/>
                <a:gd name="connsiteY8" fmla="*/ 31686 h 97011"/>
                <a:gd name="connsiteX9" fmla="*/ 3127 w 181554"/>
                <a:gd name="connsiteY9" fmla="*/ 46880 h 97011"/>
                <a:gd name="connsiteX10" fmla="*/ 6984 w 181554"/>
                <a:gd name="connsiteY10" fmla="*/ 49355 h 970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81554" h="97011">
                  <a:moveTo>
                    <a:pt x="6984" y="49355"/>
                  </a:moveTo>
                  <a:lnTo>
                    <a:pt x="133400" y="95932"/>
                  </a:lnTo>
                  <a:cubicBezTo>
                    <a:pt x="139688" y="98245"/>
                    <a:pt x="146746" y="96704"/>
                    <a:pt x="151497" y="91979"/>
                  </a:cubicBezTo>
                  <a:lnTo>
                    <a:pt x="178367" y="65252"/>
                  </a:lnTo>
                  <a:cubicBezTo>
                    <a:pt x="182575" y="61068"/>
                    <a:pt x="182593" y="54265"/>
                    <a:pt x="178408" y="50058"/>
                  </a:cubicBezTo>
                  <a:cubicBezTo>
                    <a:pt x="177306" y="48950"/>
                    <a:pt x="175976" y="48096"/>
                    <a:pt x="174510" y="47555"/>
                  </a:cubicBezTo>
                  <a:lnTo>
                    <a:pt x="48103" y="1044"/>
                  </a:lnTo>
                  <a:cubicBezTo>
                    <a:pt x="41785" y="-1279"/>
                    <a:pt x="34694" y="271"/>
                    <a:pt x="29920" y="5016"/>
                  </a:cubicBezTo>
                  <a:lnTo>
                    <a:pt x="3126" y="31686"/>
                  </a:lnTo>
                  <a:cubicBezTo>
                    <a:pt x="-1069" y="35882"/>
                    <a:pt x="-1068" y="42686"/>
                    <a:pt x="3127" y="46880"/>
                  </a:cubicBezTo>
                  <a:cubicBezTo>
                    <a:pt x="4220" y="47973"/>
                    <a:pt x="5535" y="48817"/>
                    <a:pt x="6984" y="49355"/>
                  </a:cubicBezTo>
                  <a:close/>
                </a:path>
              </a:pathLst>
            </a:custGeom>
            <a:solidFill>
              <a:srgbClr val="E5007E"/>
            </a:solidFill>
            <a:ln w="9525" cap="flat">
              <a:noFill/>
              <a:prstDash val="solid"/>
              <a:miter/>
            </a:ln>
          </p:spPr>
          <p:txBody>
            <a:bodyPr rtlCol="0" anchor="ctr"/>
            <a:lstStyle/>
            <a:p>
              <a:endParaRPr lang="en-US" dirty="0"/>
            </a:p>
          </p:txBody>
        </p:sp>
        <p:sp>
          <p:nvSpPr>
            <p:cNvPr id="49" name="Freeform: Shape 48">
              <a:extLst>
                <a:ext uri="{FF2B5EF4-FFF2-40B4-BE49-F238E27FC236}">
                  <a16:creationId xmlns:a16="http://schemas.microsoft.com/office/drawing/2014/main" id="{12FE1480-7856-3027-7B24-EAE0A8F0C9CE}"/>
                </a:ext>
              </a:extLst>
            </p:cNvPr>
            <p:cNvSpPr/>
            <p:nvPr/>
          </p:nvSpPr>
          <p:spPr>
            <a:xfrm>
              <a:off x="13396845" y="7511629"/>
              <a:ext cx="147380" cy="122040"/>
            </a:xfrm>
            <a:custGeom>
              <a:avLst/>
              <a:gdLst>
                <a:gd name="connsiteX0" fmla="*/ 132120 w 147380"/>
                <a:gd name="connsiteY0" fmla="*/ 966 h 122040"/>
                <a:gd name="connsiteX1" fmla="*/ 9953 w 147380"/>
                <a:gd name="connsiteY1" fmla="*/ 57754 h 122040"/>
                <a:gd name="connsiteX2" fmla="*/ -20 w 147380"/>
                <a:gd name="connsiteY2" fmla="*/ 73384 h 122040"/>
                <a:gd name="connsiteX3" fmla="*/ -20 w 147380"/>
                <a:gd name="connsiteY3" fmla="*/ 111294 h 122040"/>
                <a:gd name="connsiteX4" fmla="*/ 10723 w 147380"/>
                <a:gd name="connsiteY4" fmla="*/ 122020 h 122040"/>
                <a:gd name="connsiteX5" fmla="*/ 15220 w 147380"/>
                <a:gd name="connsiteY5" fmla="*/ 121028 h 122040"/>
                <a:gd name="connsiteX6" fmla="*/ 137350 w 147380"/>
                <a:gd name="connsiteY6" fmla="*/ 64183 h 122040"/>
                <a:gd name="connsiteX7" fmla="*/ 147360 w 147380"/>
                <a:gd name="connsiteY7" fmla="*/ 48496 h 122040"/>
                <a:gd name="connsiteX8" fmla="*/ 147360 w 147380"/>
                <a:gd name="connsiteY8" fmla="*/ 10710 h 122040"/>
                <a:gd name="connsiteX9" fmla="*/ 136602 w 147380"/>
                <a:gd name="connsiteY9" fmla="*/ -20 h 122040"/>
                <a:gd name="connsiteX10" fmla="*/ 132120 w 147380"/>
                <a:gd name="connsiteY10" fmla="*/ 966 h 12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7380" h="122040">
                  <a:moveTo>
                    <a:pt x="132120" y="966"/>
                  </a:moveTo>
                  <a:lnTo>
                    <a:pt x="9953" y="57754"/>
                  </a:lnTo>
                  <a:cubicBezTo>
                    <a:pt x="3870" y="60579"/>
                    <a:pt x="-21" y="66677"/>
                    <a:pt x="-20" y="73384"/>
                  </a:cubicBezTo>
                  <a:lnTo>
                    <a:pt x="-20" y="111294"/>
                  </a:lnTo>
                  <a:cubicBezTo>
                    <a:pt x="-15" y="117222"/>
                    <a:pt x="4795" y="122025"/>
                    <a:pt x="10723" y="122020"/>
                  </a:cubicBezTo>
                  <a:cubicBezTo>
                    <a:pt x="12277" y="122018"/>
                    <a:pt x="13810" y="121680"/>
                    <a:pt x="15220" y="121028"/>
                  </a:cubicBezTo>
                  <a:lnTo>
                    <a:pt x="137350" y="64183"/>
                  </a:lnTo>
                  <a:cubicBezTo>
                    <a:pt x="143455" y="61348"/>
                    <a:pt x="147360" y="55227"/>
                    <a:pt x="147360" y="48496"/>
                  </a:cubicBezTo>
                  <a:lnTo>
                    <a:pt x="147360" y="10710"/>
                  </a:lnTo>
                  <a:cubicBezTo>
                    <a:pt x="147353" y="4776"/>
                    <a:pt x="142536" y="-28"/>
                    <a:pt x="136602" y="-20"/>
                  </a:cubicBezTo>
                  <a:cubicBezTo>
                    <a:pt x="135054" y="-18"/>
                    <a:pt x="133525" y="318"/>
                    <a:pt x="132120" y="966"/>
                  </a:cubicBezTo>
                  <a:close/>
                </a:path>
              </a:pathLst>
            </a:custGeom>
            <a:solidFill>
              <a:srgbClr val="00B5E2"/>
            </a:solidFill>
            <a:ln w="9525" cap="flat">
              <a:noFill/>
              <a:prstDash val="solid"/>
              <a:miter/>
            </a:ln>
          </p:spPr>
          <p:txBody>
            <a:bodyPr rtlCol="0" anchor="ctr"/>
            <a:lstStyle/>
            <a:p>
              <a:endParaRPr lang="en-US" dirty="0"/>
            </a:p>
          </p:txBody>
        </p:sp>
      </p:grpSp>
      <p:grpSp>
        <p:nvGrpSpPr>
          <p:cNvPr id="50" name="Group 49">
            <a:extLst>
              <a:ext uri="{FF2B5EF4-FFF2-40B4-BE49-F238E27FC236}">
                <a16:creationId xmlns:a16="http://schemas.microsoft.com/office/drawing/2014/main" id="{79FF050A-AA7E-A4F2-A778-DC76CA204C5B}"/>
              </a:ext>
            </a:extLst>
          </p:cNvPr>
          <p:cNvGrpSpPr/>
          <p:nvPr userDrawn="1"/>
        </p:nvGrpSpPr>
        <p:grpSpPr>
          <a:xfrm>
            <a:off x="8987631" y="5741194"/>
            <a:ext cx="700088" cy="700088"/>
            <a:chOff x="8987631" y="5741194"/>
            <a:chExt cx="700088" cy="700088"/>
          </a:xfrm>
        </p:grpSpPr>
        <p:sp>
          <p:nvSpPr>
            <p:cNvPr id="51" name="Freeform: Shape 50">
              <a:extLst>
                <a:ext uri="{FF2B5EF4-FFF2-40B4-BE49-F238E27FC236}">
                  <a16:creationId xmlns:a16="http://schemas.microsoft.com/office/drawing/2014/main" id="{E1AB544F-2E7B-104A-C8FE-564689365E87}"/>
                </a:ext>
              </a:extLst>
            </p:cNvPr>
            <p:cNvSpPr>
              <a:spLocks noChangeAspect="1"/>
            </p:cNvSpPr>
            <p:nvPr/>
          </p:nvSpPr>
          <p:spPr>
            <a:xfrm>
              <a:off x="9015499" y="6056944"/>
              <a:ext cx="353029" cy="378000"/>
            </a:xfrm>
            <a:custGeom>
              <a:avLst/>
              <a:gdLst>
                <a:gd name="connsiteX0" fmla="*/ 311371 w 316487"/>
                <a:gd name="connsiteY0" fmla="*/ 35228 h 338873"/>
                <a:gd name="connsiteX1" fmla="*/ 279539 w 316487"/>
                <a:gd name="connsiteY1" fmla="*/ 3510 h 338873"/>
                <a:gd name="connsiteX2" fmla="*/ 267090 w 316487"/>
                <a:gd name="connsiteY2" fmla="*/ 986 h 338873"/>
                <a:gd name="connsiteX3" fmla="*/ 9915 w 316487"/>
                <a:gd name="connsiteY3" fmla="*/ 120658 h 338873"/>
                <a:gd name="connsiteX4" fmla="*/ -20 w 316487"/>
                <a:gd name="connsiteY4" fmla="*/ 136288 h 338873"/>
                <a:gd name="connsiteX5" fmla="*/ -20 w 316487"/>
                <a:gd name="connsiteY5" fmla="*/ 174188 h 338873"/>
                <a:gd name="connsiteX6" fmla="*/ 10739 w 316487"/>
                <a:gd name="connsiteY6" fmla="*/ 184918 h 338873"/>
                <a:gd name="connsiteX7" fmla="*/ 15220 w 316487"/>
                <a:gd name="connsiteY7" fmla="*/ 183932 h 338873"/>
                <a:gd name="connsiteX8" fmla="*/ 243287 w 316487"/>
                <a:gd name="connsiteY8" fmla="*/ 77729 h 338873"/>
                <a:gd name="connsiteX9" fmla="*/ 166020 w 316487"/>
                <a:gd name="connsiteY9" fmla="*/ 290879 h 338873"/>
                <a:gd name="connsiteX10" fmla="*/ 170068 w 316487"/>
                <a:gd name="connsiteY10" fmla="*/ 308977 h 338873"/>
                <a:gd name="connsiteX11" fmla="*/ 196928 w 316487"/>
                <a:gd name="connsiteY11" fmla="*/ 335723 h 338873"/>
                <a:gd name="connsiteX12" fmla="*/ 212109 w 316487"/>
                <a:gd name="connsiteY12" fmla="*/ 335697 h 338873"/>
                <a:gd name="connsiteX13" fmla="*/ 214597 w 316487"/>
                <a:gd name="connsiteY13" fmla="*/ 331780 h 338873"/>
                <a:gd name="connsiteX14" fmla="*/ 315429 w 316487"/>
                <a:gd name="connsiteY14" fmla="*/ 53392 h 338873"/>
                <a:gd name="connsiteX15" fmla="*/ 311371 w 316487"/>
                <a:gd name="connsiteY15" fmla="*/ 35228 h 3388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16487" h="338873">
                  <a:moveTo>
                    <a:pt x="311371" y="35228"/>
                  </a:moveTo>
                  <a:lnTo>
                    <a:pt x="279539" y="3510"/>
                  </a:lnTo>
                  <a:cubicBezTo>
                    <a:pt x="276396" y="21"/>
                    <a:pt x="271343" y="-1004"/>
                    <a:pt x="267090" y="986"/>
                  </a:cubicBezTo>
                  <a:lnTo>
                    <a:pt x="9915" y="120658"/>
                  </a:lnTo>
                  <a:cubicBezTo>
                    <a:pt x="3845" y="123492"/>
                    <a:pt x="-30" y="129589"/>
                    <a:pt x="-20" y="136288"/>
                  </a:cubicBezTo>
                  <a:lnTo>
                    <a:pt x="-20" y="174188"/>
                  </a:lnTo>
                  <a:cubicBezTo>
                    <a:pt x="-12" y="180122"/>
                    <a:pt x="4804" y="184926"/>
                    <a:pt x="10739" y="184918"/>
                  </a:cubicBezTo>
                  <a:cubicBezTo>
                    <a:pt x="12286" y="184916"/>
                    <a:pt x="13814" y="184580"/>
                    <a:pt x="15220" y="183932"/>
                  </a:cubicBezTo>
                  <a:lnTo>
                    <a:pt x="243287" y="77729"/>
                  </a:lnTo>
                  <a:lnTo>
                    <a:pt x="166020" y="290879"/>
                  </a:lnTo>
                  <a:cubicBezTo>
                    <a:pt x="163734" y="297186"/>
                    <a:pt x="165313" y="304246"/>
                    <a:pt x="170068" y="308977"/>
                  </a:cubicBezTo>
                  <a:lnTo>
                    <a:pt x="196928" y="335723"/>
                  </a:lnTo>
                  <a:cubicBezTo>
                    <a:pt x="201128" y="339908"/>
                    <a:pt x="207925" y="339896"/>
                    <a:pt x="212109" y="335697"/>
                  </a:cubicBezTo>
                  <a:cubicBezTo>
                    <a:pt x="213214" y="334588"/>
                    <a:pt x="214064" y="333251"/>
                    <a:pt x="214597" y="331780"/>
                  </a:cubicBezTo>
                  <a:lnTo>
                    <a:pt x="315429" y="53392"/>
                  </a:lnTo>
                  <a:cubicBezTo>
                    <a:pt x="317726" y="47064"/>
                    <a:pt x="316143" y="39977"/>
                    <a:pt x="311371" y="35228"/>
                  </a:cubicBezTo>
                  <a:close/>
                </a:path>
              </a:pathLst>
            </a:custGeom>
            <a:solidFill>
              <a:schemeClr val="tx2"/>
            </a:solidFill>
            <a:ln w="3175" cap="flat">
              <a:solidFill>
                <a:schemeClr val="bg1"/>
              </a:solidFill>
              <a:prstDash val="solid"/>
              <a:miter/>
            </a:ln>
          </p:spPr>
          <p:txBody>
            <a:bodyPr rtlCol="0" anchor="ctr"/>
            <a:lstStyle/>
            <a:p>
              <a:endParaRPr lang="en-US" dirty="0"/>
            </a:p>
          </p:txBody>
        </p:sp>
        <p:sp>
          <p:nvSpPr>
            <p:cNvPr id="52" name="Oval 51">
              <a:extLst>
                <a:ext uri="{FF2B5EF4-FFF2-40B4-BE49-F238E27FC236}">
                  <a16:creationId xmlns:a16="http://schemas.microsoft.com/office/drawing/2014/main" id="{A9D4833A-0755-A878-22AF-FAB8EBC34413}"/>
                </a:ext>
              </a:extLst>
            </p:cNvPr>
            <p:cNvSpPr/>
            <p:nvPr userDrawn="1"/>
          </p:nvSpPr>
          <p:spPr>
            <a:xfrm>
              <a:off x="8987631" y="5741194"/>
              <a:ext cx="700088" cy="700088"/>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custDataLst>
      <p:tags r:id="rId1"/>
    </p:custDataLst>
    <p:extLst>
      <p:ext uri="{BB962C8B-B14F-4D97-AF65-F5344CB8AC3E}">
        <p14:creationId xmlns:p14="http://schemas.microsoft.com/office/powerpoint/2010/main" val="1465423691"/>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par>
                                    <p:cTn id="8" presetID="42" presetClass="path" presetSubtype="0" decel="100000" fill="hold" grpId="1" nodeType="withEffect">
                                      <p:stCondLst>
                                        <p:cond delay="0"/>
                                      </p:stCondLst>
                                      <p:childTnLst>
                                        <p:animMotion origin="layout" path="M -0.01719 -0.00023 L 2.08333E-7 2.59259E-6 " pathEditMode="relative" rAng="0" ptsTypes="AA">
                                          <p:cBhvr>
                                            <p:cTn id="9" dur="500" fill="hold"/>
                                            <p:tgtEl>
                                              <p:spTgt spid="17"/>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50"/>
                                            <p:tgtEl>
                                              <p:spTgt spid="19"/>
                                            </p:tgtEl>
                                          </p:cBhvr>
                                        </p:animEffect>
                                      </p:childTnLst>
                                    </p:cTn>
                                  </p:par>
                                  <p:par>
                                    <p:cTn id="13" presetID="42" presetClass="path" presetSubtype="0" decel="100000" fill="hold" grpId="1" nodeType="withEffect">
                                      <p:stCondLst>
                                        <p:cond delay="400"/>
                                      </p:stCondLst>
                                      <p:childTnLst>
                                        <p:animMotion origin="layout" path="M -0.01718 -0.00023 L -3.75E-6 -3.7037E-6 " pathEditMode="relative" rAng="0" ptsTypes="AA">
                                          <p:cBhvr>
                                            <p:cTn id="14" dur="500" fill="hold"/>
                                            <p:tgtEl>
                                              <p:spTgt spid="19"/>
                                            </p:tgtEl>
                                            <p:attrNameLst>
                                              <p:attrName>ppt_x</p:attrName>
                                              <p:attrName>ppt_y</p:attrName>
                                            </p:attrNameLst>
                                          </p:cBhvr>
                                          <p:rCtr x="859" y="0"/>
                                        </p:animMotion>
                                      </p:childTnLst>
                                    </p:cTn>
                                  </p:par>
                                  <p:par>
                                    <p:cTn id="15" presetID="10" presetClass="entr" presetSubtype="0" fill="hold" nodeType="withEffect">
                                      <p:stCondLst>
                                        <p:cond delay="2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6" presetClass="emph" presetSubtype="0" fill="hold" nodeType="withEffect">
                                      <p:stCondLst>
                                        <p:cond delay="200"/>
                                      </p:stCondLst>
                                      <p:childTnLst>
                                        <p:animScale>
                                          <p:cBhvr>
                                            <p:cTn id="19" dur="10" fill="hold"/>
                                            <p:tgtEl>
                                              <p:spTgt spid="15"/>
                                            </p:tgtEl>
                                          </p:cBhvr>
                                          <p:by x="125000" y="125000"/>
                                        </p:animScale>
                                      </p:childTnLst>
                                    </p:cTn>
                                  </p:par>
                                  <p:par>
                                    <p:cTn id="20" presetID="6" presetClass="emph" presetSubtype="0" decel="100000" fill="hold" nodeType="withEffect">
                                      <p:stCondLst>
                                        <p:cond delay="200"/>
                                      </p:stCondLst>
                                      <p:childTnLst>
                                        <p:animScale>
                                          <p:cBhvr>
                                            <p:cTn id="21" dur="750" fill="hold"/>
                                            <p:tgtEl>
                                              <p:spTgt spid="15"/>
                                            </p:tgtEl>
                                          </p:cBhvr>
                                          <p:by x="80000" y="80000"/>
                                        </p:animScale>
                                      </p:childTnLst>
                                    </p:cTn>
                                  </p:par>
                                  <p:par>
                                    <p:cTn id="22" presetID="10" presetClass="entr" presetSubtype="0" fill="hold" nodeType="withEffect">
                                      <p:stCondLst>
                                        <p:cond delay="40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6" presetClass="emph" presetSubtype="0" fill="hold" nodeType="withEffect">
                                      <p:stCondLst>
                                        <p:cond delay="400"/>
                                      </p:stCondLst>
                                      <p:childTnLst>
                                        <p:animScale>
                                          <p:cBhvr>
                                            <p:cTn id="26" dur="10" fill="hold"/>
                                            <p:tgtEl>
                                              <p:spTgt spid="28"/>
                                            </p:tgtEl>
                                          </p:cBhvr>
                                          <p:by x="125000" y="125000"/>
                                        </p:animScale>
                                      </p:childTnLst>
                                    </p:cTn>
                                  </p:par>
                                  <p:par>
                                    <p:cTn id="27" presetID="6" presetClass="emph" presetSubtype="0" decel="100000" fill="hold" nodeType="withEffect">
                                      <p:stCondLst>
                                        <p:cond delay="400"/>
                                      </p:stCondLst>
                                      <p:childTnLst>
                                        <p:animScale>
                                          <p:cBhvr>
                                            <p:cTn id="28" dur="750" fill="hold"/>
                                            <p:tgtEl>
                                              <p:spTgt spid="28"/>
                                            </p:tgtEl>
                                          </p:cBhvr>
                                          <p:by x="80000" y="80000"/>
                                        </p:animScale>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6" presetClass="emph" presetSubtype="0" fill="hold" nodeType="withEffect">
                                      <p:stCondLst>
                                        <p:cond delay="0"/>
                                      </p:stCondLst>
                                      <p:childTnLst>
                                        <p:animScale>
                                          <p:cBhvr>
                                            <p:cTn id="33" dur="10" fill="hold"/>
                                            <p:tgtEl>
                                              <p:spTgt spid="27"/>
                                            </p:tgtEl>
                                          </p:cBhvr>
                                          <p:by x="125000" y="125000"/>
                                        </p:animScale>
                                      </p:childTnLst>
                                    </p:cTn>
                                  </p:par>
                                  <p:par>
                                    <p:cTn id="34" presetID="6" presetClass="emph" presetSubtype="0" decel="100000" fill="hold" nodeType="withEffect">
                                      <p:stCondLst>
                                        <p:cond delay="0"/>
                                      </p:stCondLst>
                                      <p:childTnLst>
                                        <p:animScale>
                                          <p:cBhvr>
                                            <p:cTn id="35" dur="750" fill="hold"/>
                                            <p:tgtEl>
                                              <p:spTgt spid="27"/>
                                            </p:tgtEl>
                                          </p:cBhvr>
                                          <p:by x="80000" y="80000"/>
                                        </p:animScale>
                                      </p:childTnLst>
                                    </p:cTn>
                                  </p:par>
                                  <p:par>
                                    <p:cTn id="36" presetID="10" presetClass="entr" presetSubtype="0" fill="hold" nodeType="withEffect">
                                      <p:stCondLst>
                                        <p:cond delay="100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50"/>
                                            <p:tgtEl>
                                              <p:spTgt spid="7"/>
                                            </p:tgtEl>
                                          </p:cBhvr>
                                        </p:animEffect>
                                      </p:childTnLst>
                                    </p:cTn>
                                  </p:par>
                                  <p:par>
                                    <p:cTn id="39" presetID="42" presetClass="path" presetSubtype="0" decel="100000" fill="hold" nodeType="withEffect">
                                      <p:stCondLst>
                                        <p:cond delay="1000"/>
                                      </p:stCondLst>
                                      <p:childTnLst>
                                        <p:animMotion origin="layout" path="M -0.01719 -0.00023 L -2.08333E-6 -3.33333E-6 " pathEditMode="relative" rAng="0" ptsTypes="AA">
                                          <p:cBhvr>
                                            <p:cTn id="40" dur="500" fill="hold"/>
                                            <p:tgtEl>
                                              <p:spTgt spid="7"/>
                                            </p:tgtEl>
                                            <p:attrNameLst>
                                              <p:attrName>ppt_x</p:attrName>
                                              <p:attrName>ppt_y</p:attrName>
                                            </p:attrNameLst>
                                          </p:cBhvr>
                                          <p:rCtr x="859" y="0"/>
                                        </p:animMotion>
                                      </p:childTnLst>
                                    </p:cTn>
                                  </p:par>
                                  <p:par>
                                    <p:cTn id="41" presetID="23" presetClass="entr" presetSubtype="16"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200" fill="hold"/>
                                            <p:tgtEl>
                                              <p:spTgt spid="39"/>
                                            </p:tgtEl>
                                            <p:attrNameLst>
                                              <p:attrName>ppt_w</p:attrName>
                                            </p:attrNameLst>
                                          </p:cBhvr>
                                          <p:tavLst>
                                            <p:tav tm="0">
                                              <p:val>
                                                <p:fltVal val="0"/>
                                              </p:val>
                                            </p:tav>
                                            <p:tav tm="100000">
                                              <p:val>
                                                <p:strVal val="#ppt_w"/>
                                              </p:val>
                                            </p:tav>
                                          </p:tavLst>
                                        </p:anim>
                                        <p:anim calcmode="lin" valueType="num">
                                          <p:cBhvr>
                                            <p:cTn id="44" dur="200" fill="hold"/>
                                            <p:tgtEl>
                                              <p:spTgt spid="39"/>
                                            </p:tgtEl>
                                            <p:attrNameLst>
                                              <p:attrName>ppt_h</p:attrName>
                                            </p:attrNameLst>
                                          </p:cBhvr>
                                          <p:tavLst>
                                            <p:tav tm="0">
                                              <p:val>
                                                <p:fltVal val="0"/>
                                              </p:val>
                                            </p:tav>
                                            <p:tav tm="100000">
                                              <p:val>
                                                <p:strVal val="#ppt_h"/>
                                              </p:val>
                                            </p:tav>
                                          </p:tavLst>
                                        </p:anim>
                                      </p:childTnLst>
                                    </p:cTn>
                                  </p:par>
                                  <p:par>
                                    <p:cTn id="45" presetID="6" presetClass="emph" presetSubtype="0" fill="hold" nodeType="withEffect" p14:presetBounceEnd="99000">
                                      <p:stCondLst>
                                        <p:cond delay="0"/>
                                      </p:stCondLst>
                                      <p:childTnLst>
                                        <p:animScale p14:bounceEnd="99000">
                                          <p:cBhvr>
                                            <p:cTn id="46" dur="1000" fill="hold"/>
                                            <p:tgtEl>
                                              <p:spTgt spid="39"/>
                                            </p:tgtEl>
                                          </p:cBhvr>
                                          <p:by x="110000" y="110000"/>
                                        </p:animScale>
                                      </p:childTnLst>
                                    </p:cTn>
                                  </p:par>
                                  <p:par>
                                    <p:cTn id="47" presetID="6" presetClass="emph" presetSubtype="0" accel="50000" decel="50000" fill="hold" nodeType="withEffect">
                                      <p:stCondLst>
                                        <p:cond delay="0"/>
                                      </p:stCondLst>
                                      <p:childTnLst>
                                        <p:animScale>
                                          <p:cBhvr>
                                            <p:cTn id="48" dur="250" fill="hold"/>
                                            <p:tgtEl>
                                              <p:spTgt spid="39"/>
                                            </p:tgtEl>
                                          </p:cBhvr>
                                          <p:by x="91000" y="91000"/>
                                        </p:animScale>
                                      </p:childTnLst>
                                    </p:cTn>
                                  </p:par>
                                  <p:par>
                                    <p:cTn id="49" presetID="6" presetClass="emph" presetSubtype="0" decel="100000" fill="hold" nodeType="withEffect">
                                      <p:stCondLst>
                                        <p:cond delay="1000"/>
                                      </p:stCondLst>
                                      <p:childTnLst>
                                        <p:animScale>
                                          <p:cBhvr>
                                            <p:cTn id="50" dur="250" fill="hold"/>
                                            <p:tgtEl>
                                              <p:spTgt spid="39"/>
                                            </p:tgtEl>
                                          </p:cBhvr>
                                          <p:by x="80000" y="80000"/>
                                        </p:animScale>
                                      </p:childTnLst>
                                    </p:cTn>
                                  </p:par>
                                  <p:par>
                                    <p:cTn id="51" presetID="6" presetClass="emph" presetSubtype="0" decel="100000" fill="hold" nodeType="withEffect">
                                      <p:stCondLst>
                                        <p:cond delay="1250"/>
                                      </p:stCondLst>
                                      <p:childTnLst>
                                        <p:animScale>
                                          <p:cBhvr>
                                            <p:cTn id="52" dur="250" fill="hold"/>
                                            <p:tgtEl>
                                              <p:spTgt spid="39"/>
                                            </p:tgtEl>
                                          </p:cBhvr>
                                          <p:by x="120000" y="120000"/>
                                        </p:animScale>
                                      </p:childTnLst>
                                    </p:cTn>
                                  </p:par>
                                  <p:par>
                                    <p:cTn id="53" presetID="10" presetClass="entr" presetSubtype="0" fill="hold" nodeType="withEffect">
                                      <p:stCondLst>
                                        <p:cond delay="5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250"/>
                                            <p:tgtEl>
                                              <p:spTgt spid="50"/>
                                            </p:tgtEl>
                                          </p:cBhvr>
                                        </p:animEffect>
                                      </p:childTnLst>
                                    </p:cTn>
                                  </p:par>
                                  <p:par>
                                    <p:cTn id="56" presetID="42" presetClass="path" presetSubtype="0" decel="100000" fill="hold" nodeType="withEffect">
                                      <p:stCondLst>
                                        <p:cond delay="500"/>
                                      </p:stCondLst>
                                      <p:childTnLst>
                                        <p:animMotion origin="layout" path="M -0.06211 0.04306 L 4.58333E-6 -4.44444E-6 " pathEditMode="relative" rAng="0" ptsTypes="AA">
                                          <p:cBhvr>
                                            <p:cTn id="57" dur="500" fill="hold"/>
                                            <p:tgtEl>
                                              <p:spTgt spid="50"/>
                                            </p:tgtEl>
                                            <p:attrNameLst>
                                              <p:attrName>ppt_x</p:attrName>
                                              <p:attrName>ppt_y</p:attrName>
                                            </p:attrNameLst>
                                          </p:cBhvr>
                                          <p:rCtr x="3099" y="-2153"/>
                                        </p:animMotion>
                                      </p:childTnLst>
                                    </p:cTn>
                                  </p:par>
                                  <p:par>
                                    <p:cTn id="58" presetID="6" presetClass="emph" presetSubtype="0" decel="100000" fill="hold" nodeType="withEffect">
                                      <p:stCondLst>
                                        <p:cond delay="1000"/>
                                      </p:stCondLst>
                                      <p:childTnLst>
                                        <p:animScale>
                                          <p:cBhvr>
                                            <p:cTn id="59" dur="250" fill="hold"/>
                                            <p:tgtEl>
                                              <p:spTgt spid="50"/>
                                            </p:tgtEl>
                                          </p:cBhvr>
                                          <p:by x="80000" y="80000"/>
                                        </p:animScale>
                                      </p:childTnLst>
                                    </p:cTn>
                                  </p:par>
                                  <p:par>
                                    <p:cTn id="60" presetID="6" presetClass="emph" presetSubtype="0" decel="100000" fill="hold" nodeType="withEffect">
                                      <p:stCondLst>
                                        <p:cond delay="1250"/>
                                      </p:stCondLst>
                                      <p:childTnLst>
                                        <p:animScale>
                                          <p:cBhvr>
                                            <p:cTn id="61" dur="250" fill="hold"/>
                                            <p:tgtEl>
                                              <p:spTgt spid="5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bldP spid="19" grpId="0">
            <p:tmplLst>
              <p:tmpl>
                <p:tnLst>
                  <p:par>
                    <p:cTn presetID="10" presetClass="entr" presetSubtype="0" fill="hold" nodeType="withEffect">
                      <p:stCondLst>
                        <p:cond delay="40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19" grpId="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250"/>
                                            <p:tgtEl>
                                              <p:spTgt spid="17"/>
                                            </p:tgtEl>
                                          </p:cBhvr>
                                        </p:animEffect>
                                      </p:childTnLst>
                                    </p:cTn>
                                  </p:par>
                                  <p:par>
                                    <p:cTn id="8" presetID="42" presetClass="path" presetSubtype="0" decel="100000" fill="hold" grpId="1" nodeType="withEffect">
                                      <p:stCondLst>
                                        <p:cond delay="0"/>
                                      </p:stCondLst>
                                      <p:childTnLst>
                                        <p:animMotion origin="layout" path="M -0.01719 -0.00023 L 2.08333E-7 2.59259E-6 " pathEditMode="relative" rAng="0" ptsTypes="AA">
                                          <p:cBhvr>
                                            <p:cTn id="9" dur="500" fill="hold"/>
                                            <p:tgtEl>
                                              <p:spTgt spid="17"/>
                                            </p:tgtEl>
                                            <p:attrNameLst>
                                              <p:attrName>ppt_x</p:attrName>
                                              <p:attrName>ppt_y</p:attrName>
                                            </p:attrNameLst>
                                          </p:cBhvr>
                                          <p:rCtr x="859" y="0"/>
                                        </p:animMotion>
                                      </p:childTnLst>
                                    </p:cTn>
                                  </p:par>
                                  <p:par>
                                    <p:cTn id="10" presetID="10" presetClass="entr" presetSubtype="0" fill="hold" grpId="0" nodeType="withEffect">
                                      <p:stCondLst>
                                        <p:cond delay="400"/>
                                      </p:stCondLst>
                                      <p:childTnLst>
                                        <p:set>
                                          <p:cBhvr>
                                            <p:cTn id="11" dur="1" fill="hold">
                                              <p:stCondLst>
                                                <p:cond delay="0"/>
                                              </p:stCondLst>
                                            </p:cTn>
                                            <p:tgtEl>
                                              <p:spTgt spid="19"/>
                                            </p:tgtEl>
                                            <p:attrNameLst>
                                              <p:attrName>style.visibility</p:attrName>
                                            </p:attrNameLst>
                                          </p:cBhvr>
                                          <p:to>
                                            <p:strVal val="visible"/>
                                          </p:to>
                                        </p:set>
                                        <p:animEffect transition="in" filter="fade">
                                          <p:cBhvr>
                                            <p:cTn id="12" dur="250"/>
                                            <p:tgtEl>
                                              <p:spTgt spid="19"/>
                                            </p:tgtEl>
                                          </p:cBhvr>
                                        </p:animEffect>
                                      </p:childTnLst>
                                    </p:cTn>
                                  </p:par>
                                  <p:par>
                                    <p:cTn id="13" presetID="42" presetClass="path" presetSubtype="0" decel="100000" fill="hold" grpId="1" nodeType="withEffect">
                                      <p:stCondLst>
                                        <p:cond delay="400"/>
                                      </p:stCondLst>
                                      <p:childTnLst>
                                        <p:animMotion origin="layout" path="M -0.01718 -0.00023 L -3.75E-6 -3.7037E-6 " pathEditMode="relative" rAng="0" ptsTypes="AA">
                                          <p:cBhvr>
                                            <p:cTn id="14" dur="500" fill="hold"/>
                                            <p:tgtEl>
                                              <p:spTgt spid="19"/>
                                            </p:tgtEl>
                                            <p:attrNameLst>
                                              <p:attrName>ppt_x</p:attrName>
                                              <p:attrName>ppt_y</p:attrName>
                                            </p:attrNameLst>
                                          </p:cBhvr>
                                          <p:rCtr x="859" y="0"/>
                                        </p:animMotion>
                                      </p:childTnLst>
                                    </p:cTn>
                                  </p:par>
                                  <p:par>
                                    <p:cTn id="15" presetID="10" presetClass="entr" presetSubtype="0" fill="hold" nodeType="withEffect">
                                      <p:stCondLst>
                                        <p:cond delay="20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6" presetClass="emph" presetSubtype="0" fill="hold" nodeType="withEffect">
                                      <p:stCondLst>
                                        <p:cond delay="200"/>
                                      </p:stCondLst>
                                      <p:childTnLst>
                                        <p:animScale>
                                          <p:cBhvr>
                                            <p:cTn id="19" dur="10" fill="hold"/>
                                            <p:tgtEl>
                                              <p:spTgt spid="15"/>
                                            </p:tgtEl>
                                          </p:cBhvr>
                                          <p:by x="125000" y="125000"/>
                                        </p:animScale>
                                      </p:childTnLst>
                                    </p:cTn>
                                  </p:par>
                                  <p:par>
                                    <p:cTn id="20" presetID="6" presetClass="emph" presetSubtype="0" decel="100000" fill="hold" nodeType="withEffect">
                                      <p:stCondLst>
                                        <p:cond delay="200"/>
                                      </p:stCondLst>
                                      <p:childTnLst>
                                        <p:animScale>
                                          <p:cBhvr>
                                            <p:cTn id="21" dur="750" fill="hold"/>
                                            <p:tgtEl>
                                              <p:spTgt spid="15"/>
                                            </p:tgtEl>
                                          </p:cBhvr>
                                          <p:by x="80000" y="80000"/>
                                        </p:animScale>
                                      </p:childTnLst>
                                    </p:cTn>
                                  </p:par>
                                  <p:par>
                                    <p:cTn id="22" presetID="10" presetClass="entr" presetSubtype="0" fill="hold" nodeType="withEffect">
                                      <p:stCondLst>
                                        <p:cond delay="400"/>
                                      </p:stCondLst>
                                      <p:childTnLst>
                                        <p:set>
                                          <p:cBhvr>
                                            <p:cTn id="23" dur="1" fill="hold">
                                              <p:stCondLst>
                                                <p:cond delay="0"/>
                                              </p:stCondLst>
                                            </p:cTn>
                                            <p:tgtEl>
                                              <p:spTgt spid="28"/>
                                            </p:tgtEl>
                                            <p:attrNameLst>
                                              <p:attrName>style.visibility</p:attrName>
                                            </p:attrNameLst>
                                          </p:cBhvr>
                                          <p:to>
                                            <p:strVal val="visible"/>
                                          </p:to>
                                        </p:set>
                                        <p:animEffect transition="in" filter="fade">
                                          <p:cBhvr>
                                            <p:cTn id="24" dur="500"/>
                                            <p:tgtEl>
                                              <p:spTgt spid="28"/>
                                            </p:tgtEl>
                                          </p:cBhvr>
                                        </p:animEffect>
                                      </p:childTnLst>
                                    </p:cTn>
                                  </p:par>
                                  <p:par>
                                    <p:cTn id="25" presetID="6" presetClass="emph" presetSubtype="0" fill="hold" nodeType="withEffect">
                                      <p:stCondLst>
                                        <p:cond delay="400"/>
                                      </p:stCondLst>
                                      <p:childTnLst>
                                        <p:animScale>
                                          <p:cBhvr>
                                            <p:cTn id="26" dur="10" fill="hold"/>
                                            <p:tgtEl>
                                              <p:spTgt spid="28"/>
                                            </p:tgtEl>
                                          </p:cBhvr>
                                          <p:by x="125000" y="125000"/>
                                        </p:animScale>
                                      </p:childTnLst>
                                    </p:cTn>
                                  </p:par>
                                  <p:par>
                                    <p:cTn id="27" presetID="6" presetClass="emph" presetSubtype="0" decel="100000" fill="hold" nodeType="withEffect">
                                      <p:stCondLst>
                                        <p:cond delay="400"/>
                                      </p:stCondLst>
                                      <p:childTnLst>
                                        <p:animScale>
                                          <p:cBhvr>
                                            <p:cTn id="28" dur="750" fill="hold"/>
                                            <p:tgtEl>
                                              <p:spTgt spid="28"/>
                                            </p:tgtEl>
                                          </p:cBhvr>
                                          <p:by x="80000" y="80000"/>
                                        </p:animScale>
                                      </p:childTnLst>
                                    </p:cTn>
                                  </p:par>
                                  <p:par>
                                    <p:cTn id="29" presetID="10" presetClass="entr" presetSubtype="0" fill="hold" nodeType="with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fade">
                                          <p:cBhvr>
                                            <p:cTn id="31" dur="500"/>
                                            <p:tgtEl>
                                              <p:spTgt spid="27"/>
                                            </p:tgtEl>
                                          </p:cBhvr>
                                        </p:animEffect>
                                      </p:childTnLst>
                                    </p:cTn>
                                  </p:par>
                                  <p:par>
                                    <p:cTn id="32" presetID="6" presetClass="emph" presetSubtype="0" fill="hold" nodeType="withEffect">
                                      <p:stCondLst>
                                        <p:cond delay="0"/>
                                      </p:stCondLst>
                                      <p:childTnLst>
                                        <p:animScale>
                                          <p:cBhvr>
                                            <p:cTn id="33" dur="10" fill="hold"/>
                                            <p:tgtEl>
                                              <p:spTgt spid="27"/>
                                            </p:tgtEl>
                                          </p:cBhvr>
                                          <p:by x="125000" y="125000"/>
                                        </p:animScale>
                                      </p:childTnLst>
                                    </p:cTn>
                                  </p:par>
                                  <p:par>
                                    <p:cTn id="34" presetID="6" presetClass="emph" presetSubtype="0" decel="100000" fill="hold" nodeType="withEffect">
                                      <p:stCondLst>
                                        <p:cond delay="0"/>
                                      </p:stCondLst>
                                      <p:childTnLst>
                                        <p:animScale>
                                          <p:cBhvr>
                                            <p:cTn id="35" dur="750" fill="hold"/>
                                            <p:tgtEl>
                                              <p:spTgt spid="27"/>
                                            </p:tgtEl>
                                          </p:cBhvr>
                                          <p:by x="80000" y="80000"/>
                                        </p:animScale>
                                      </p:childTnLst>
                                    </p:cTn>
                                  </p:par>
                                  <p:par>
                                    <p:cTn id="36" presetID="10" presetClass="entr" presetSubtype="0" fill="hold" nodeType="withEffect">
                                      <p:stCondLst>
                                        <p:cond delay="1000"/>
                                      </p:stCondLst>
                                      <p:childTnLst>
                                        <p:set>
                                          <p:cBhvr>
                                            <p:cTn id="37" dur="1" fill="hold">
                                              <p:stCondLst>
                                                <p:cond delay="0"/>
                                              </p:stCondLst>
                                            </p:cTn>
                                            <p:tgtEl>
                                              <p:spTgt spid="7"/>
                                            </p:tgtEl>
                                            <p:attrNameLst>
                                              <p:attrName>style.visibility</p:attrName>
                                            </p:attrNameLst>
                                          </p:cBhvr>
                                          <p:to>
                                            <p:strVal val="visible"/>
                                          </p:to>
                                        </p:set>
                                        <p:animEffect transition="in" filter="fade">
                                          <p:cBhvr>
                                            <p:cTn id="38" dur="250"/>
                                            <p:tgtEl>
                                              <p:spTgt spid="7"/>
                                            </p:tgtEl>
                                          </p:cBhvr>
                                        </p:animEffect>
                                      </p:childTnLst>
                                    </p:cTn>
                                  </p:par>
                                  <p:par>
                                    <p:cTn id="39" presetID="42" presetClass="path" presetSubtype="0" decel="100000" fill="hold" nodeType="withEffect">
                                      <p:stCondLst>
                                        <p:cond delay="1000"/>
                                      </p:stCondLst>
                                      <p:childTnLst>
                                        <p:animMotion origin="layout" path="M -0.01719 -0.00023 L -2.08333E-6 -3.33333E-6 " pathEditMode="relative" rAng="0" ptsTypes="AA">
                                          <p:cBhvr>
                                            <p:cTn id="40" dur="500" fill="hold"/>
                                            <p:tgtEl>
                                              <p:spTgt spid="7"/>
                                            </p:tgtEl>
                                            <p:attrNameLst>
                                              <p:attrName>ppt_x</p:attrName>
                                              <p:attrName>ppt_y</p:attrName>
                                            </p:attrNameLst>
                                          </p:cBhvr>
                                          <p:rCtr x="859" y="0"/>
                                        </p:animMotion>
                                      </p:childTnLst>
                                    </p:cTn>
                                  </p:par>
                                  <p:par>
                                    <p:cTn id="41" presetID="23" presetClass="entr" presetSubtype="16" fill="hold" nodeType="with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200" fill="hold"/>
                                            <p:tgtEl>
                                              <p:spTgt spid="39"/>
                                            </p:tgtEl>
                                            <p:attrNameLst>
                                              <p:attrName>ppt_w</p:attrName>
                                            </p:attrNameLst>
                                          </p:cBhvr>
                                          <p:tavLst>
                                            <p:tav tm="0">
                                              <p:val>
                                                <p:fltVal val="0"/>
                                              </p:val>
                                            </p:tav>
                                            <p:tav tm="100000">
                                              <p:val>
                                                <p:strVal val="#ppt_w"/>
                                              </p:val>
                                            </p:tav>
                                          </p:tavLst>
                                        </p:anim>
                                        <p:anim calcmode="lin" valueType="num">
                                          <p:cBhvr>
                                            <p:cTn id="44" dur="200" fill="hold"/>
                                            <p:tgtEl>
                                              <p:spTgt spid="39"/>
                                            </p:tgtEl>
                                            <p:attrNameLst>
                                              <p:attrName>ppt_h</p:attrName>
                                            </p:attrNameLst>
                                          </p:cBhvr>
                                          <p:tavLst>
                                            <p:tav tm="0">
                                              <p:val>
                                                <p:fltVal val="0"/>
                                              </p:val>
                                            </p:tav>
                                            <p:tav tm="100000">
                                              <p:val>
                                                <p:strVal val="#ppt_h"/>
                                              </p:val>
                                            </p:tav>
                                          </p:tavLst>
                                        </p:anim>
                                      </p:childTnLst>
                                    </p:cTn>
                                  </p:par>
                                  <p:par>
                                    <p:cTn id="45" presetID="6" presetClass="emph" presetSubtype="0" fill="hold" nodeType="withEffect">
                                      <p:stCondLst>
                                        <p:cond delay="0"/>
                                      </p:stCondLst>
                                      <p:childTnLst>
                                        <p:animScale>
                                          <p:cBhvr>
                                            <p:cTn id="46" dur="1000" fill="hold"/>
                                            <p:tgtEl>
                                              <p:spTgt spid="39"/>
                                            </p:tgtEl>
                                          </p:cBhvr>
                                          <p:by x="110000" y="110000"/>
                                        </p:animScale>
                                      </p:childTnLst>
                                    </p:cTn>
                                  </p:par>
                                  <p:par>
                                    <p:cTn id="47" presetID="6" presetClass="emph" presetSubtype="0" accel="50000" decel="50000" fill="hold" nodeType="withEffect">
                                      <p:stCondLst>
                                        <p:cond delay="0"/>
                                      </p:stCondLst>
                                      <p:childTnLst>
                                        <p:animScale>
                                          <p:cBhvr>
                                            <p:cTn id="48" dur="250" fill="hold"/>
                                            <p:tgtEl>
                                              <p:spTgt spid="39"/>
                                            </p:tgtEl>
                                          </p:cBhvr>
                                          <p:by x="91000" y="91000"/>
                                        </p:animScale>
                                      </p:childTnLst>
                                    </p:cTn>
                                  </p:par>
                                  <p:par>
                                    <p:cTn id="49" presetID="6" presetClass="emph" presetSubtype="0" decel="100000" fill="hold" nodeType="withEffect">
                                      <p:stCondLst>
                                        <p:cond delay="1000"/>
                                      </p:stCondLst>
                                      <p:childTnLst>
                                        <p:animScale>
                                          <p:cBhvr>
                                            <p:cTn id="50" dur="250" fill="hold"/>
                                            <p:tgtEl>
                                              <p:spTgt spid="39"/>
                                            </p:tgtEl>
                                          </p:cBhvr>
                                          <p:by x="80000" y="80000"/>
                                        </p:animScale>
                                      </p:childTnLst>
                                    </p:cTn>
                                  </p:par>
                                  <p:par>
                                    <p:cTn id="51" presetID="6" presetClass="emph" presetSubtype="0" decel="100000" fill="hold" nodeType="withEffect">
                                      <p:stCondLst>
                                        <p:cond delay="1250"/>
                                      </p:stCondLst>
                                      <p:childTnLst>
                                        <p:animScale>
                                          <p:cBhvr>
                                            <p:cTn id="52" dur="250" fill="hold"/>
                                            <p:tgtEl>
                                              <p:spTgt spid="39"/>
                                            </p:tgtEl>
                                          </p:cBhvr>
                                          <p:by x="120000" y="120000"/>
                                        </p:animScale>
                                      </p:childTnLst>
                                    </p:cTn>
                                  </p:par>
                                  <p:par>
                                    <p:cTn id="53" presetID="10" presetClass="entr" presetSubtype="0" fill="hold" nodeType="withEffect">
                                      <p:stCondLst>
                                        <p:cond delay="500"/>
                                      </p:stCondLst>
                                      <p:childTnLst>
                                        <p:set>
                                          <p:cBhvr>
                                            <p:cTn id="54" dur="1" fill="hold">
                                              <p:stCondLst>
                                                <p:cond delay="0"/>
                                              </p:stCondLst>
                                            </p:cTn>
                                            <p:tgtEl>
                                              <p:spTgt spid="50"/>
                                            </p:tgtEl>
                                            <p:attrNameLst>
                                              <p:attrName>style.visibility</p:attrName>
                                            </p:attrNameLst>
                                          </p:cBhvr>
                                          <p:to>
                                            <p:strVal val="visible"/>
                                          </p:to>
                                        </p:set>
                                        <p:animEffect transition="in" filter="fade">
                                          <p:cBhvr>
                                            <p:cTn id="55" dur="250"/>
                                            <p:tgtEl>
                                              <p:spTgt spid="50"/>
                                            </p:tgtEl>
                                          </p:cBhvr>
                                        </p:animEffect>
                                      </p:childTnLst>
                                    </p:cTn>
                                  </p:par>
                                  <p:par>
                                    <p:cTn id="56" presetID="42" presetClass="path" presetSubtype="0" decel="100000" fill="hold" nodeType="withEffect">
                                      <p:stCondLst>
                                        <p:cond delay="500"/>
                                      </p:stCondLst>
                                      <p:childTnLst>
                                        <p:animMotion origin="layout" path="M -0.06211 0.04306 L 4.58333E-6 -4.44444E-6 " pathEditMode="relative" rAng="0" ptsTypes="AA">
                                          <p:cBhvr>
                                            <p:cTn id="57" dur="500" fill="hold"/>
                                            <p:tgtEl>
                                              <p:spTgt spid="50"/>
                                            </p:tgtEl>
                                            <p:attrNameLst>
                                              <p:attrName>ppt_x</p:attrName>
                                              <p:attrName>ppt_y</p:attrName>
                                            </p:attrNameLst>
                                          </p:cBhvr>
                                          <p:rCtr x="3099" y="-2153"/>
                                        </p:animMotion>
                                      </p:childTnLst>
                                    </p:cTn>
                                  </p:par>
                                  <p:par>
                                    <p:cTn id="58" presetID="6" presetClass="emph" presetSubtype="0" decel="100000" fill="hold" nodeType="withEffect">
                                      <p:stCondLst>
                                        <p:cond delay="1000"/>
                                      </p:stCondLst>
                                      <p:childTnLst>
                                        <p:animScale>
                                          <p:cBhvr>
                                            <p:cTn id="59" dur="250" fill="hold"/>
                                            <p:tgtEl>
                                              <p:spTgt spid="50"/>
                                            </p:tgtEl>
                                          </p:cBhvr>
                                          <p:by x="80000" y="80000"/>
                                        </p:animScale>
                                      </p:childTnLst>
                                    </p:cTn>
                                  </p:par>
                                  <p:par>
                                    <p:cTn id="60" presetID="6" presetClass="emph" presetSubtype="0" decel="100000" fill="hold" nodeType="withEffect">
                                      <p:stCondLst>
                                        <p:cond delay="1250"/>
                                      </p:stCondLst>
                                      <p:childTnLst>
                                        <p:animScale>
                                          <p:cBhvr>
                                            <p:cTn id="61" dur="250" fill="hold"/>
                                            <p:tgtEl>
                                              <p:spTgt spid="50"/>
                                            </p:tgtEl>
                                          </p:cBhvr>
                                          <p:by x="120000" y="12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tmplLst>
              <p:tmpl>
                <p:tnLst>
                  <p:par>
                    <p:cTn presetID="10" presetClass="entr" presetSubtype="0" fill="hold" nodeType="withEffect">
                      <p:stCondLst>
                        <p:cond delay="0"/>
                      </p:stCondLst>
                      <p:childTnLst>
                        <p:set>
                          <p:cBhvr>
                            <p:cTn dur="1" fill="hold">
                              <p:stCondLst>
                                <p:cond delay="0"/>
                              </p:stCondLst>
                            </p:cTn>
                            <p:tgtEl>
                              <p:spTgt spid="17"/>
                            </p:tgtEl>
                            <p:attrNameLst>
                              <p:attrName>style.visibility</p:attrName>
                            </p:attrNameLst>
                          </p:cBhvr>
                          <p:to>
                            <p:strVal val="visible"/>
                          </p:to>
                        </p:set>
                        <p:animEffect transition="in" filter="fade">
                          <p:cBhvr>
                            <p:cTn dur="250"/>
                            <p:tgtEl>
                              <p:spTgt spid="17"/>
                            </p:tgtEl>
                          </p:cBhvr>
                        </p:animEffect>
                      </p:childTnLst>
                    </p:cTn>
                  </p:par>
                </p:tnLst>
              </p:tmpl>
            </p:tmplLst>
          </p:bldP>
          <p:bldP spid="17" grpId="1"/>
          <p:bldP spid="19" grpId="0">
            <p:tmplLst>
              <p:tmpl>
                <p:tnLst>
                  <p:par>
                    <p:cTn presetID="10" presetClass="entr" presetSubtype="0" fill="hold" nodeType="withEffect">
                      <p:stCondLst>
                        <p:cond delay="400"/>
                      </p:stCondLst>
                      <p:childTnLst>
                        <p:set>
                          <p:cBhvr>
                            <p:cTn dur="1" fill="hold">
                              <p:stCondLst>
                                <p:cond delay="0"/>
                              </p:stCondLst>
                            </p:cTn>
                            <p:tgtEl>
                              <p:spTgt spid="19"/>
                            </p:tgtEl>
                            <p:attrNameLst>
                              <p:attrName>style.visibility</p:attrName>
                            </p:attrNameLst>
                          </p:cBhvr>
                          <p:to>
                            <p:strVal val="visible"/>
                          </p:to>
                        </p:set>
                        <p:animEffect transition="in" filter="fade">
                          <p:cBhvr>
                            <p:cTn dur="250"/>
                            <p:tgtEl>
                              <p:spTgt spid="19"/>
                            </p:tgtEl>
                          </p:cBhvr>
                        </p:animEffect>
                      </p:childTnLst>
                    </p:cTn>
                  </p:par>
                </p:tnLst>
              </p:tmpl>
            </p:tmplLst>
          </p:bldP>
          <p:bldP spid="19" grpId="1"/>
        </p:bldLst>
      </p:timing>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112107-41AE-4F14-B72C-B0F8C9AD8D70}"/>
              </a:ext>
            </a:extLst>
          </p:cNvPr>
          <p:cNvSpPr>
            <a:spLocks noGrp="1"/>
          </p:cNvSpPr>
          <p:nvPr>
            <p:ph type="title" hasCustomPrompt="1"/>
          </p:nvPr>
        </p:nvSpPr>
        <p:spPr/>
        <p:txBody>
          <a:bodyPr/>
          <a:lstStyle>
            <a:lvl1pPr>
              <a:defRPr/>
            </a:lvl1pPr>
          </a:lstStyle>
          <a:p>
            <a:r>
              <a:rPr lang="en-US" dirty="0"/>
              <a:t>Title Here, Max 3 Lines, Title Case, Bold, White, 28</a:t>
            </a:r>
          </a:p>
        </p:txBody>
      </p:sp>
      <p:sp>
        <p:nvSpPr>
          <p:cNvPr id="7" name="Text Placeholder 6">
            <a:extLst>
              <a:ext uri="{FF2B5EF4-FFF2-40B4-BE49-F238E27FC236}">
                <a16:creationId xmlns:a16="http://schemas.microsoft.com/office/drawing/2014/main" id="{D03B3A04-EBA3-4C33-A984-7F64841FD417}"/>
              </a:ext>
            </a:extLst>
          </p:cNvPr>
          <p:cNvSpPr>
            <a:spLocks noGrp="1"/>
          </p:cNvSpPr>
          <p:nvPr>
            <p:ph type="body" sz="quarter" idx="13" hasCustomPrompt="1"/>
          </p:nvPr>
        </p:nvSpPr>
        <p:spPr>
          <a:xfrm>
            <a:off x="434975" y="2590800"/>
            <a:ext cx="2968625" cy="1674813"/>
          </a:xfrm>
        </p:spPr>
        <p:txBody>
          <a:bodyPr lIns="0" rIns="108000">
            <a:normAutofit/>
          </a:bodyPr>
          <a:lstStyle>
            <a:lvl1pPr marL="0" indent="0" algn="l">
              <a:lnSpc>
                <a:spcPct val="100000"/>
              </a:lnSpc>
              <a:spcBef>
                <a:spcPts val="0"/>
              </a:spcBef>
              <a:spcAft>
                <a:spcPts val="0"/>
              </a:spcAft>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Slide subtitle here, </a:t>
            </a:r>
            <a:br>
              <a:rPr lang="en-US" dirty="0"/>
            </a:br>
            <a:r>
              <a:rPr lang="en-US" dirty="0"/>
              <a:t>max 4 lines, sentence case, Arial, white, 18</a:t>
            </a:r>
          </a:p>
        </p:txBody>
      </p:sp>
      <p:sp>
        <p:nvSpPr>
          <p:cNvPr id="6" name="Content Placeholder 5">
            <a:extLst>
              <a:ext uri="{FF2B5EF4-FFF2-40B4-BE49-F238E27FC236}">
                <a16:creationId xmlns:a16="http://schemas.microsoft.com/office/drawing/2014/main" id="{DCE18944-AA8E-4054-8A6F-D65E1BB045AF}"/>
              </a:ext>
            </a:extLst>
          </p:cNvPr>
          <p:cNvSpPr>
            <a:spLocks noGrp="1"/>
          </p:cNvSpPr>
          <p:nvPr>
            <p:ph sz="quarter" idx="15" hasCustomPrompt="1"/>
          </p:nvPr>
        </p:nvSpPr>
        <p:spPr>
          <a:xfrm>
            <a:off x="3511550" y="217486"/>
            <a:ext cx="8462963" cy="5937251"/>
          </a:xfrm>
        </p:spPr>
        <p:txBody>
          <a:bodyPr anchor="ctr">
            <a:normAutofit/>
          </a:bodyPr>
          <a:lstStyle>
            <a:lvl1pPr marL="0" indent="0" algn="ctr">
              <a:lnSpc>
                <a:spcPct val="100000"/>
              </a:lnSpc>
              <a:spcBef>
                <a:spcPts val="0"/>
              </a:spcBef>
              <a:buNone/>
              <a:defRPr sz="2000">
                <a:solidFill>
                  <a:schemeClr val="tx2"/>
                </a:solidFill>
              </a:defRPr>
            </a:lvl1pPr>
            <a:lvl2pPr marL="457200" indent="0">
              <a:buNone/>
              <a:defRPr>
                <a:solidFill>
                  <a:schemeClr val="tx2"/>
                </a:solidFill>
              </a:defRPr>
            </a:lvl2pPr>
            <a:lvl3pPr marL="914400" indent="0">
              <a:buNone/>
              <a:defRPr>
                <a:solidFill>
                  <a:schemeClr val="tx2"/>
                </a:solidFill>
              </a:defRPr>
            </a:lvl3pPr>
            <a:lvl4pPr marL="1371600" indent="0">
              <a:buNone/>
              <a:defRPr>
                <a:solidFill>
                  <a:schemeClr val="tx2"/>
                </a:solidFill>
              </a:defRPr>
            </a:lvl4pPr>
            <a:lvl5pPr marL="1828800" indent="0">
              <a:buNone/>
              <a:defRPr>
                <a:solidFill>
                  <a:schemeClr val="tx2"/>
                </a:solidFill>
              </a:defRPr>
            </a:lvl5pPr>
          </a:lstStyle>
          <a:p>
            <a:pPr lvl="0"/>
            <a:r>
              <a:rPr lang="en-US"/>
              <a:t>Click here to insert a table,</a:t>
            </a:r>
            <a:br>
              <a:rPr lang="en-US"/>
            </a:br>
            <a:r>
              <a:rPr lang="en-US"/>
              <a:t>graph, image or text</a:t>
            </a:r>
          </a:p>
        </p:txBody>
      </p:sp>
      <p:sp>
        <p:nvSpPr>
          <p:cNvPr id="14" name="Text Placeholder 13">
            <a:extLst>
              <a:ext uri="{FF2B5EF4-FFF2-40B4-BE49-F238E27FC236}">
                <a16:creationId xmlns:a16="http://schemas.microsoft.com/office/drawing/2014/main" id="{BB57FF38-5BC9-426C-B394-5CB284F576CE}"/>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17" name="Footer Placeholder 16">
            <a:extLst>
              <a:ext uri="{FF2B5EF4-FFF2-40B4-BE49-F238E27FC236}">
                <a16:creationId xmlns:a16="http://schemas.microsoft.com/office/drawing/2014/main" id="{84D4B8F3-17B2-4DD6-8678-3FDC9693948A}"/>
              </a:ext>
            </a:extLst>
          </p:cNvPr>
          <p:cNvSpPr>
            <a:spLocks noGrp="1"/>
          </p:cNvSpPr>
          <p:nvPr>
            <p:ph type="ftr" sz="quarter" idx="21"/>
          </p:nvPr>
        </p:nvSpPr>
        <p:spPr/>
        <p:txBody>
          <a:bodyPr/>
          <a:lstStyle>
            <a:lvl1pPr>
              <a:defRPr>
                <a:solidFill>
                  <a:srgbClr val="739AB6"/>
                </a:solidFill>
              </a:defRPr>
            </a:lvl1pPr>
          </a:lstStyle>
          <a:p>
            <a:r>
              <a:rPr lang="en-US" dirty="0"/>
              <a:t>© Copyright 2023 VNS Health. All rights reserved.</a:t>
            </a:r>
          </a:p>
        </p:txBody>
      </p:sp>
      <p:sp>
        <p:nvSpPr>
          <p:cNvPr id="18" name="Slide Number Placeholder 17">
            <a:extLst>
              <a:ext uri="{FF2B5EF4-FFF2-40B4-BE49-F238E27FC236}">
                <a16:creationId xmlns:a16="http://schemas.microsoft.com/office/drawing/2014/main" id="{31CAFB4F-B42F-41A7-A0AC-1117971BAB00}"/>
              </a:ext>
            </a:extLst>
          </p:cNvPr>
          <p:cNvSpPr>
            <a:spLocks noGrp="1"/>
          </p:cNvSpPr>
          <p:nvPr>
            <p:ph type="sldNum" sz="quarter" idx="22"/>
          </p:nvPr>
        </p:nvSpPr>
        <p:spPr/>
        <p:txBody>
          <a:bodyPr/>
          <a:lstStyle/>
          <a:p>
            <a:fld id="{66A3101B-02DE-4DBE-A52F-35092CF47DF2}" type="slidenum">
              <a:rPr lang="en-US" smtClean="0"/>
              <a:pPr/>
              <a:t>‹#›</a:t>
            </a:fld>
            <a:endParaRPr lang="en-US" dirty="0"/>
          </a:p>
        </p:txBody>
      </p:sp>
    </p:spTree>
    <p:custDataLst>
      <p:tags r:id="rId1"/>
    </p:custDataLst>
    <p:extLst>
      <p:ext uri="{BB962C8B-B14F-4D97-AF65-F5344CB8AC3E}">
        <p14:creationId xmlns:p14="http://schemas.microsoft.com/office/powerpoint/2010/main" val="1863078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7544">
          <p15:clr>
            <a:srgbClr val="F26B43"/>
          </p15:clr>
        </p15:guide>
        <p15:guide id="2" pos="2216">
          <p15:clr>
            <a:srgbClr val="F26B43"/>
          </p15:clr>
        </p15:guide>
        <p15:guide id="3" orient="horz" pos="136">
          <p15:clr>
            <a:srgbClr val="F26B43"/>
          </p15:clr>
        </p15:guide>
        <p15:guide id="4" orient="horz" pos="3880">
          <p15:clr>
            <a:srgbClr val="F26B43"/>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Section Header">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44795E-D97A-4E52-807A-94F7255255DE}"/>
              </a:ext>
            </a:extLst>
          </p:cNvPr>
          <p:cNvSpPr>
            <a:spLocks/>
          </p:cNvSpPr>
          <p:nvPr userDrawn="1"/>
        </p:nvSpPr>
        <p:spPr>
          <a:xfrm>
            <a:off x="0" y="0"/>
            <a:ext cx="12192000" cy="6858000"/>
          </a:xfrm>
          <a:prstGeom prst="rect">
            <a:avLst/>
          </a:prstGeom>
          <a:solidFill>
            <a:schemeClr val="tx2"/>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normAutofit/>
          </a:bodyPr>
          <a:lstStyle/>
          <a:p>
            <a:pPr algn="l">
              <a:spcBef>
                <a:spcPts val="600"/>
              </a:spcBef>
              <a:spcAft>
                <a:spcPts val="600"/>
              </a:spcAft>
            </a:pPr>
            <a:endParaRPr lang="en-US" sz="1600" b="1" dirty="0">
              <a:solidFill>
                <a:schemeClr val="tx2"/>
              </a:solidFill>
            </a:endParaRPr>
          </a:p>
        </p:txBody>
      </p:sp>
      <p:sp>
        <p:nvSpPr>
          <p:cNvPr id="54" name="Text Placeholder 53">
            <a:extLst>
              <a:ext uri="{FF2B5EF4-FFF2-40B4-BE49-F238E27FC236}">
                <a16:creationId xmlns:a16="http://schemas.microsoft.com/office/drawing/2014/main" id="{FA63DC80-6BA5-4A1B-B3B5-B52407E6358C}"/>
              </a:ext>
            </a:extLst>
          </p:cNvPr>
          <p:cNvSpPr>
            <a:spLocks noGrp="1"/>
          </p:cNvSpPr>
          <p:nvPr>
            <p:ph type="body" sz="quarter" idx="12" hasCustomPrompt="1"/>
          </p:nvPr>
        </p:nvSpPr>
        <p:spPr>
          <a:xfrm>
            <a:off x="1533525" y="1403350"/>
            <a:ext cx="6594475" cy="2862263"/>
          </a:xfrm>
        </p:spPr>
        <p:txBody>
          <a:bodyPr lIns="0" tIns="0" rIns="0" bIns="0" anchor="b">
            <a:normAutofit/>
          </a:bodyPr>
          <a:lstStyle>
            <a:lvl1pPr marL="0" indent="0">
              <a:lnSpc>
                <a:spcPct val="100000"/>
              </a:lnSpc>
              <a:spcBef>
                <a:spcPts val="0"/>
              </a:spcBef>
              <a:spcAft>
                <a:spcPts val="0"/>
              </a:spcAft>
              <a:buNone/>
              <a:defRPr sz="5400" b="1">
                <a:solidFill>
                  <a:schemeClr val="bg1"/>
                </a:solidFill>
              </a:defRPr>
            </a:lvl1pPr>
            <a:lvl2pPr indent="0">
              <a:lnSpc>
                <a:spcPct val="100000"/>
              </a:lnSpc>
              <a:buNone/>
              <a:defRPr>
                <a:solidFill>
                  <a:schemeClr val="bg1"/>
                </a:solidFill>
              </a:defRPr>
            </a:lvl2pPr>
            <a:lvl3pPr indent="0">
              <a:lnSpc>
                <a:spcPct val="100000"/>
              </a:lnSpc>
              <a:buNone/>
              <a:defRPr>
                <a:solidFill>
                  <a:schemeClr val="bg1"/>
                </a:solidFill>
              </a:defRPr>
            </a:lvl3pPr>
            <a:lvl4pPr indent="0">
              <a:lnSpc>
                <a:spcPct val="100000"/>
              </a:lnSpc>
              <a:buNone/>
              <a:defRPr>
                <a:solidFill>
                  <a:schemeClr val="bg1"/>
                </a:solidFill>
              </a:defRPr>
            </a:lvl4pPr>
            <a:lvl5pPr indent="0">
              <a:lnSpc>
                <a:spcPct val="100000"/>
              </a:lnSpc>
              <a:buNone/>
              <a:defRPr>
                <a:solidFill>
                  <a:schemeClr val="bg1"/>
                </a:solidFill>
              </a:defRPr>
            </a:lvl5pPr>
          </a:lstStyle>
          <a:p>
            <a:pPr lvl="0"/>
            <a:r>
              <a:rPr lang="en-US" dirty="0"/>
              <a:t>Header Here, Max 4 Lines, Arial, White, Bold, 54, Title Case</a:t>
            </a:r>
          </a:p>
        </p:txBody>
      </p:sp>
      <p:sp>
        <p:nvSpPr>
          <p:cNvPr id="12" name="Rectangle 11">
            <a:extLst>
              <a:ext uri="{FF2B5EF4-FFF2-40B4-BE49-F238E27FC236}">
                <a16:creationId xmlns:a16="http://schemas.microsoft.com/office/drawing/2014/main" id="{C4DD47F4-8858-4AD6-B826-6165FB439F8C}"/>
              </a:ext>
            </a:extLst>
          </p:cNvPr>
          <p:cNvSpPr>
            <a:spLocks/>
          </p:cNvSpPr>
          <p:nvPr userDrawn="1"/>
        </p:nvSpPr>
        <p:spPr>
          <a:xfrm>
            <a:off x="9996488" y="0"/>
            <a:ext cx="2195512"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9553A2AC-C38B-4AAB-AC64-E512333604A6}"/>
              </a:ext>
            </a:extLst>
          </p:cNvPr>
          <p:cNvSpPr/>
          <p:nvPr/>
        </p:nvSpPr>
        <p:spPr>
          <a:xfrm>
            <a:off x="9995176" y="2813529"/>
            <a:ext cx="1826052" cy="3652181"/>
          </a:xfrm>
          <a:custGeom>
            <a:avLst/>
            <a:gdLst>
              <a:gd name="connsiteX0" fmla="*/ -1706 w 1826052"/>
              <a:gd name="connsiteY0" fmla="*/ -24 h 3652181"/>
              <a:gd name="connsiteX1" fmla="*/ -1706 w 1826052"/>
              <a:gd name="connsiteY1" fmla="*/ 411943 h 3652181"/>
              <a:gd name="connsiteX2" fmla="*/ 1412413 w 1826052"/>
              <a:gd name="connsiteY2" fmla="*/ 1826067 h 3652181"/>
              <a:gd name="connsiteX3" fmla="*/ -1706 w 1826052"/>
              <a:gd name="connsiteY3" fmla="*/ 3240191 h 3652181"/>
              <a:gd name="connsiteX4" fmla="*/ -1706 w 1826052"/>
              <a:gd name="connsiteY4" fmla="*/ 3652158 h 3652181"/>
              <a:gd name="connsiteX5" fmla="*/ 1824347 w 1826052"/>
              <a:gd name="connsiteY5" fmla="*/ 1826067 h 3652181"/>
              <a:gd name="connsiteX6" fmla="*/ -1706 w 1826052"/>
              <a:gd name="connsiteY6" fmla="*/ -24 h 365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052" h="3652181">
                <a:moveTo>
                  <a:pt x="-1706" y="-24"/>
                </a:moveTo>
                <a:lnTo>
                  <a:pt x="-1706" y="411943"/>
                </a:lnTo>
                <a:cubicBezTo>
                  <a:pt x="779288" y="411943"/>
                  <a:pt x="1412413" y="1045067"/>
                  <a:pt x="1412413" y="1826067"/>
                </a:cubicBezTo>
                <a:cubicBezTo>
                  <a:pt x="1412413" y="2607067"/>
                  <a:pt x="779288" y="3240191"/>
                  <a:pt x="-1706" y="3240191"/>
                </a:cubicBezTo>
                <a:lnTo>
                  <a:pt x="-1706" y="3652158"/>
                </a:lnTo>
                <a:cubicBezTo>
                  <a:pt x="1006804" y="3652158"/>
                  <a:pt x="1824347" y="2834593"/>
                  <a:pt x="1824347" y="1826067"/>
                </a:cubicBezTo>
                <a:cubicBezTo>
                  <a:pt x="1824347" y="817541"/>
                  <a:pt x="1006804" y="-24"/>
                  <a:pt x="-1706" y="-24"/>
                </a:cubicBezTo>
                <a:close/>
              </a:path>
            </a:pathLst>
          </a:custGeom>
          <a:solidFill>
            <a:schemeClr val="tx2"/>
          </a:solidFill>
          <a:ln w="5594" cap="flat">
            <a:noFill/>
            <a:prstDash val="solid"/>
            <a:miter/>
          </a:ln>
        </p:spPr>
        <p:txBody>
          <a:bodyPr rtlCol="0" anchor="ctr"/>
          <a:lstStyle/>
          <a:p>
            <a:endParaRPr lang="en-US" dirty="0"/>
          </a:p>
        </p:txBody>
      </p:sp>
      <p:grpSp>
        <p:nvGrpSpPr>
          <p:cNvPr id="48" name="Group 47">
            <a:extLst>
              <a:ext uri="{FF2B5EF4-FFF2-40B4-BE49-F238E27FC236}">
                <a16:creationId xmlns:a16="http://schemas.microsoft.com/office/drawing/2014/main" id="{4EC600D5-BBE2-4654-8E62-3B4E8A4B2D40}"/>
              </a:ext>
            </a:extLst>
          </p:cNvPr>
          <p:cNvGrpSpPr/>
          <p:nvPr userDrawn="1"/>
        </p:nvGrpSpPr>
        <p:grpSpPr>
          <a:xfrm>
            <a:off x="8361495" y="3009900"/>
            <a:ext cx="3262050" cy="3262050"/>
            <a:chOff x="8361495" y="3009900"/>
            <a:chExt cx="3262050" cy="3262050"/>
          </a:xfrm>
        </p:grpSpPr>
        <p:sp>
          <p:nvSpPr>
            <p:cNvPr id="49" name="Oval 48">
              <a:extLst>
                <a:ext uri="{FF2B5EF4-FFF2-40B4-BE49-F238E27FC236}">
                  <a16:creationId xmlns:a16="http://schemas.microsoft.com/office/drawing/2014/main" id="{56A14A1B-8200-443F-9512-9FE93DAC260B}"/>
                </a:ext>
              </a:extLst>
            </p:cNvPr>
            <p:cNvSpPr/>
            <p:nvPr userDrawn="1"/>
          </p:nvSpPr>
          <p:spPr>
            <a:xfrm>
              <a:off x="8361495" y="3009900"/>
              <a:ext cx="3262050" cy="32620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Shape 49">
              <a:extLst>
                <a:ext uri="{FF2B5EF4-FFF2-40B4-BE49-F238E27FC236}">
                  <a16:creationId xmlns:a16="http://schemas.microsoft.com/office/drawing/2014/main" id="{F4ED4BF5-971B-40CA-B680-55F77A9AE896}"/>
                </a:ext>
              </a:extLst>
            </p:cNvPr>
            <p:cNvSpPr/>
            <p:nvPr/>
          </p:nvSpPr>
          <p:spPr>
            <a:xfrm>
              <a:off x="8388187" y="3032660"/>
              <a:ext cx="1606988" cy="3213920"/>
            </a:xfrm>
            <a:custGeom>
              <a:avLst/>
              <a:gdLst>
                <a:gd name="connsiteX0" fmla="*/ 191164 w 1606988"/>
                <a:gd name="connsiteY0" fmla="*/ 1606937 h 3213920"/>
                <a:gd name="connsiteX1" fmla="*/ 1605283 w 1606988"/>
                <a:gd name="connsiteY1" fmla="*/ 192813 h 3213920"/>
                <a:gd name="connsiteX2" fmla="*/ 1605283 w 1606988"/>
                <a:gd name="connsiteY2" fmla="*/ -24 h 3213920"/>
                <a:gd name="connsiteX3" fmla="*/ -1706 w 1606988"/>
                <a:gd name="connsiteY3" fmla="*/ 1606937 h 3213920"/>
                <a:gd name="connsiteX4" fmla="*/ 1605283 w 1606988"/>
                <a:gd name="connsiteY4" fmla="*/ 3213897 h 3213920"/>
                <a:gd name="connsiteX5" fmla="*/ 1605283 w 1606988"/>
                <a:gd name="connsiteY5" fmla="*/ 3021061 h 3213920"/>
                <a:gd name="connsiteX6" fmla="*/ 191164 w 1606988"/>
                <a:gd name="connsiteY6" fmla="*/ 1606937 h 321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6988" h="3213920">
                  <a:moveTo>
                    <a:pt x="191164" y="1606937"/>
                  </a:moveTo>
                  <a:cubicBezTo>
                    <a:pt x="191164" y="825936"/>
                    <a:pt x="824288" y="192813"/>
                    <a:pt x="1605283" y="192813"/>
                  </a:cubicBezTo>
                  <a:lnTo>
                    <a:pt x="1605283" y="-24"/>
                  </a:lnTo>
                  <a:cubicBezTo>
                    <a:pt x="717779" y="-24"/>
                    <a:pt x="-1706" y="719438"/>
                    <a:pt x="-1706" y="1606937"/>
                  </a:cubicBezTo>
                  <a:cubicBezTo>
                    <a:pt x="-1706" y="2494435"/>
                    <a:pt x="717779" y="3213897"/>
                    <a:pt x="1605283" y="3213897"/>
                  </a:cubicBezTo>
                  <a:lnTo>
                    <a:pt x="1605283" y="3021061"/>
                  </a:lnTo>
                  <a:cubicBezTo>
                    <a:pt x="824288" y="3021061"/>
                    <a:pt x="191164" y="2387937"/>
                    <a:pt x="191164" y="1606937"/>
                  </a:cubicBezTo>
                  <a:close/>
                </a:path>
              </a:pathLst>
            </a:custGeom>
            <a:solidFill>
              <a:schemeClr val="accent1"/>
            </a:solidFill>
            <a:ln w="5594" cap="flat">
              <a:noFill/>
              <a:prstDash val="solid"/>
              <a:miter/>
            </a:ln>
          </p:spPr>
          <p:txBody>
            <a:bodyPr rtlCol="0" anchor="ctr"/>
            <a:lstStyle/>
            <a:p>
              <a:endParaRPr lang="en-US" dirty="0"/>
            </a:p>
          </p:txBody>
        </p:sp>
      </p:grpSp>
      <p:sp>
        <p:nvSpPr>
          <p:cNvPr id="19" name="Rectangle 18">
            <a:extLst>
              <a:ext uri="{FF2B5EF4-FFF2-40B4-BE49-F238E27FC236}">
                <a16:creationId xmlns:a16="http://schemas.microsoft.com/office/drawing/2014/main" id="{AC89A6F0-8CCC-4A66-940B-FF39B0C23A59}"/>
              </a:ext>
            </a:extLst>
          </p:cNvPr>
          <p:cNvSpPr>
            <a:spLocks/>
          </p:cNvSpPr>
          <p:nvPr userDrawn="1"/>
        </p:nvSpPr>
        <p:spPr>
          <a:xfrm>
            <a:off x="8170436" y="1640114"/>
            <a:ext cx="1826052" cy="52178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8" name="Picture 27" descr="A picture containing text, clipart&#10;&#10;Description automatically generated">
            <a:extLst>
              <a:ext uri="{FF2B5EF4-FFF2-40B4-BE49-F238E27FC236}">
                <a16:creationId xmlns:a16="http://schemas.microsoft.com/office/drawing/2014/main" id="{DBB89372-4C80-40E2-9C2B-8584110EE89C}"/>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35109" y="436245"/>
            <a:ext cx="2167085" cy="592455"/>
          </a:xfrm>
          <a:prstGeom prst="rect">
            <a:avLst/>
          </a:prstGeom>
        </p:spPr>
      </p:pic>
      <p:grpSp>
        <p:nvGrpSpPr>
          <p:cNvPr id="45" name="Group 44">
            <a:extLst>
              <a:ext uri="{FF2B5EF4-FFF2-40B4-BE49-F238E27FC236}">
                <a16:creationId xmlns:a16="http://schemas.microsoft.com/office/drawing/2014/main" id="{58D0601A-FED8-4106-9B16-10548E29D580}"/>
              </a:ext>
            </a:extLst>
          </p:cNvPr>
          <p:cNvGrpSpPr/>
          <p:nvPr userDrawn="1"/>
        </p:nvGrpSpPr>
        <p:grpSpPr>
          <a:xfrm>
            <a:off x="8361495" y="3009900"/>
            <a:ext cx="3262050" cy="3262050"/>
            <a:chOff x="8361495" y="3009900"/>
            <a:chExt cx="3262050" cy="3262050"/>
          </a:xfrm>
        </p:grpSpPr>
        <p:sp>
          <p:nvSpPr>
            <p:cNvPr id="46" name="Oval 45">
              <a:extLst>
                <a:ext uri="{FF2B5EF4-FFF2-40B4-BE49-F238E27FC236}">
                  <a16:creationId xmlns:a16="http://schemas.microsoft.com/office/drawing/2014/main" id="{9BBEFBEF-B76B-4B1B-8566-4B8B1165D63D}"/>
                </a:ext>
              </a:extLst>
            </p:cNvPr>
            <p:cNvSpPr/>
            <p:nvPr userDrawn="1"/>
          </p:nvSpPr>
          <p:spPr>
            <a:xfrm>
              <a:off x="8361495" y="3009900"/>
              <a:ext cx="3262050" cy="32620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Shape 46">
              <a:extLst>
                <a:ext uri="{FF2B5EF4-FFF2-40B4-BE49-F238E27FC236}">
                  <a16:creationId xmlns:a16="http://schemas.microsoft.com/office/drawing/2014/main" id="{E4556146-5CE4-4E73-B2F2-D746D7F24672}"/>
                </a:ext>
              </a:extLst>
            </p:cNvPr>
            <p:cNvSpPr/>
            <p:nvPr/>
          </p:nvSpPr>
          <p:spPr>
            <a:xfrm>
              <a:off x="8388187" y="3032660"/>
              <a:ext cx="1606988" cy="3213920"/>
            </a:xfrm>
            <a:custGeom>
              <a:avLst/>
              <a:gdLst>
                <a:gd name="connsiteX0" fmla="*/ 191164 w 1606988"/>
                <a:gd name="connsiteY0" fmla="*/ 1606937 h 3213920"/>
                <a:gd name="connsiteX1" fmla="*/ 1605283 w 1606988"/>
                <a:gd name="connsiteY1" fmla="*/ 192813 h 3213920"/>
                <a:gd name="connsiteX2" fmla="*/ 1605283 w 1606988"/>
                <a:gd name="connsiteY2" fmla="*/ -24 h 3213920"/>
                <a:gd name="connsiteX3" fmla="*/ -1706 w 1606988"/>
                <a:gd name="connsiteY3" fmla="*/ 1606937 h 3213920"/>
                <a:gd name="connsiteX4" fmla="*/ 1605283 w 1606988"/>
                <a:gd name="connsiteY4" fmla="*/ 3213897 h 3213920"/>
                <a:gd name="connsiteX5" fmla="*/ 1605283 w 1606988"/>
                <a:gd name="connsiteY5" fmla="*/ 3021061 h 3213920"/>
                <a:gd name="connsiteX6" fmla="*/ 191164 w 1606988"/>
                <a:gd name="connsiteY6" fmla="*/ 1606937 h 321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6988" h="3213920">
                  <a:moveTo>
                    <a:pt x="191164" y="1606937"/>
                  </a:moveTo>
                  <a:cubicBezTo>
                    <a:pt x="191164" y="825936"/>
                    <a:pt x="824288" y="192813"/>
                    <a:pt x="1605283" y="192813"/>
                  </a:cubicBezTo>
                  <a:lnTo>
                    <a:pt x="1605283" y="-24"/>
                  </a:lnTo>
                  <a:cubicBezTo>
                    <a:pt x="717779" y="-24"/>
                    <a:pt x="-1706" y="719438"/>
                    <a:pt x="-1706" y="1606937"/>
                  </a:cubicBezTo>
                  <a:cubicBezTo>
                    <a:pt x="-1706" y="2494435"/>
                    <a:pt x="717779" y="3213897"/>
                    <a:pt x="1605283" y="3213897"/>
                  </a:cubicBezTo>
                  <a:lnTo>
                    <a:pt x="1605283" y="3021061"/>
                  </a:lnTo>
                  <a:cubicBezTo>
                    <a:pt x="824288" y="3021061"/>
                    <a:pt x="191164" y="2387937"/>
                    <a:pt x="191164" y="1606937"/>
                  </a:cubicBezTo>
                  <a:close/>
                </a:path>
              </a:pathLst>
            </a:custGeom>
            <a:solidFill>
              <a:schemeClr val="accent2"/>
            </a:solidFill>
            <a:ln w="5594" cap="flat">
              <a:noFill/>
              <a:prstDash val="solid"/>
              <a:miter/>
            </a:ln>
          </p:spPr>
          <p:txBody>
            <a:bodyPr rtlCol="0" anchor="ctr"/>
            <a:lstStyle/>
            <a:p>
              <a:endParaRPr lang="en-US" dirty="0"/>
            </a:p>
          </p:txBody>
        </p:sp>
      </p:grpSp>
      <p:sp>
        <p:nvSpPr>
          <p:cNvPr id="52" name="Rectangle 51">
            <a:extLst>
              <a:ext uri="{FF2B5EF4-FFF2-40B4-BE49-F238E27FC236}">
                <a16:creationId xmlns:a16="http://schemas.microsoft.com/office/drawing/2014/main" id="{94404880-266F-45A9-97FB-D3D0FC942533}"/>
              </a:ext>
            </a:extLst>
          </p:cNvPr>
          <p:cNvSpPr>
            <a:spLocks/>
          </p:cNvSpPr>
          <p:nvPr userDrawn="1"/>
        </p:nvSpPr>
        <p:spPr>
          <a:xfrm>
            <a:off x="8170436" y="1640114"/>
            <a:ext cx="1826052" cy="521788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51" name="Graphic 50">
            <a:extLst>
              <a:ext uri="{FF2B5EF4-FFF2-40B4-BE49-F238E27FC236}">
                <a16:creationId xmlns:a16="http://schemas.microsoft.com/office/drawing/2014/main" id="{51C4A8F2-40CC-4838-A979-E94C2EF0BB3D}"/>
              </a:ext>
            </a:extLst>
          </p:cNvPr>
          <p:cNvPicPr>
            <a:picLocks noChangeAspect="1"/>
          </p:cNvPicPr>
          <p:nvPr userDrawn="1"/>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8386599" y="2815796"/>
            <a:ext cx="3430914" cy="3654790"/>
          </a:xfrm>
          <a:prstGeom prst="rect">
            <a:avLst/>
          </a:prstGeom>
        </p:spPr>
      </p:pic>
      <p:sp>
        <p:nvSpPr>
          <p:cNvPr id="30" name="Picture Placeholder 29">
            <a:extLst>
              <a:ext uri="{FF2B5EF4-FFF2-40B4-BE49-F238E27FC236}">
                <a16:creationId xmlns:a16="http://schemas.microsoft.com/office/drawing/2014/main" id="{DC9B3918-BB9A-43A4-809A-35D60C3FAE9D}"/>
              </a:ext>
            </a:extLst>
          </p:cNvPr>
          <p:cNvSpPr>
            <a:spLocks noGrp="1"/>
          </p:cNvSpPr>
          <p:nvPr>
            <p:ph type="pic" sz="quarter" idx="11" hasCustomPrompt="1"/>
          </p:nvPr>
        </p:nvSpPr>
        <p:spPr>
          <a:xfrm>
            <a:off x="8561519" y="3209925"/>
            <a:ext cx="2862000" cy="2862000"/>
          </a:xfrm>
          <a:prstGeom prst="ellipse">
            <a:avLst/>
          </a:prstGeom>
          <a:solidFill>
            <a:srgbClr val="E5E5E5"/>
          </a:solidFill>
        </p:spPr>
        <p:txBody>
          <a:bodyPr anchor="ctr">
            <a:normAutofit/>
          </a:bodyPr>
          <a:lstStyle>
            <a:lvl1pPr marL="0" indent="0" algn="ctr">
              <a:lnSpc>
                <a:spcPct val="100000"/>
              </a:lnSpc>
              <a:spcBef>
                <a:spcPts val="0"/>
              </a:spcBef>
              <a:buNone/>
              <a:defRPr sz="1600" i="1">
                <a:solidFill>
                  <a:schemeClr val="tx2"/>
                </a:solidFill>
              </a:defRPr>
            </a:lvl1pPr>
          </a:lstStyle>
          <a:p>
            <a:r>
              <a:rPr lang="en-US" dirty="0"/>
              <a:t>Click here to </a:t>
            </a:r>
            <a:br>
              <a:rPr lang="en-US" dirty="0"/>
            </a:br>
            <a:r>
              <a:rPr lang="en-US" dirty="0"/>
              <a:t>insert image</a:t>
            </a:r>
          </a:p>
        </p:txBody>
      </p:sp>
      <p:sp>
        <p:nvSpPr>
          <p:cNvPr id="55" name="Text Placeholder 6">
            <a:extLst>
              <a:ext uri="{FF2B5EF4-FFF2-40B4-BE49-F238E27FC236}">
                <a16:creationId xmlns:a16="http://schemas.microsoft.com/office/drawing/2014/main" id="{1E102A1A-A6F7-41C3-A9C2-9D5B55C5C74B}"/>
              </a:ext>
            </a:extLst>
          </p:cNvPr>
          <p:cNvSpPr>
            <a:spLocks noGrp="1"/>
          </p:cNvSpPr>
          <p:nvPr>
            <p:ph type="body" sz="quarter" idx="13" hasCustomPrompt="1"/>
          </p:nvPr>
        </p:nvSpPr>
        <p:spPr>
          <a:xfrm>
            <a:off x="1564423" y="4373563"/>
            <a:ext cx="6563577" cy="1187449"/>
          </a:xfrm>
        </p:spPr>
        <p:txBody>
          <a:bodyPr lIns="0" rIns="0">
            <a:noAutofit/>
          </a:bodyPr>
          <a:lstStyle>
            <a:lvl1pPr marL="0" indent="0">
              <a:lnSpc>
                <a:spcPct val="100000"/>
              </a:lnSpc>
              <a:spcBef>
                <a:spcPts val="0"/>
              </a:spcBef>
              <a:spcAft>
                <a:spcPts val="0"/>
              </a:spcAft>
              <a:buNone/>
              <a:defRPr sz="1800">
                <a:solidFill>
                  <a:schemeClr val="accent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Slide subtitle here, max 2 lines, </a:t>
            </a:r>
            <a:br>
              <a:rPr lang="en-US" dirty="0"/>
            </a:br>
            <a:r>
              <a:rPr lang="en-US" dirty="0"/>
              <a:t>Arial, cyan, 18, sentence case</a:t>
            </a:r>
          </a:p>
        </p:txBody>
      </p:sp>
      <p:sp>
        <p:nvSpPr>
          <p:cNvPr id="16" name="Footer Placeholder 15">
            <a:extLst>
              <a:ext uri="{FF2B5EF4-FFF2-40B4-BE49-F238E27FC236}">
                <a16:creationId xmlns:a16="http://schemas.microsoft.com/office/drawing/2014/main" id="{D2466EDC-E8C5-40D0-B5D0-E232FD73454F}"/>
              </a:ext>
            </a:extLst>
          </p:cNvPr>
          <p:cNvSpPr>
            <a:spLocks noGrp="1"/>
          </p:cNvSpPr>
          <p:nvPr>
            <p:ph type="ftr" sz="quarter" idx="15"/>
          </p:nvPr>
        </p:nvSpPr>
        <p:spPr/>
        <p:txBody>
          <a:bodyPr/>
          <a:lstStyle>
            <a:lvl1pPr>
              <a:defRPr>
                <a:solidFill>
                  <a:srgbClr val="739AB6"/>
                </a:solidFill>
              </a:defRPr>
            </a:lvl1pPr>
          </a:lstStyle>
          <a:p>
            <a:r>
              <a:rPr lang="en-US" dirty="0"/>
              <a:t>© Copyright 2023 VNS Health. All rights reserved.</a:t>
            </a:r>
          </a:p>
        </p:txBody>
      </p:sp>
      <p:pic>
        <p:nvPicPr>
          <p:cNvPr id="23" name="Graphic 22">
            <a:extLst>
              <a:ext uri="{FF2B5EF4-FFF2-40B4-BE49-F238E27FC236}">
                <a16:creationId xmlns:a16="http://schemas.microsoft.com/office/drawing/2014/main" id="{3FAA8EB2-874A-449B-91DC-F3C7C50A4C31}"/>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rot="5400000">
            <a:off x="7209251" y="-274675"/>
            <a:ext cx="538924" cy="1079500"/>
          </a:xfrm>
          <a:prstGeom prst="rect">
            <a:avLst/>
          </a:prstGeom>
        </p:spPr>
      </p:pic>
      <p:pic>
        <p:nvPicPr>
          <p:cNvPr id="24" name="Graphic 23">
            <a:extLst>
              <a:ext uri="{FF2B5EF4-FFF2-40B4-BE49-F238E27FC236}">
                <a16:creationId xmlns:a16="http://schemas.microsoft.com/office/drawing/2014/main" id="{32131880-4450-46B0-A766-ADA27A378941}"/>
              </a:ext>
            </a:extLst>
          </p:cNvPr>
          <p:cNvPicPr>
            <a:picLocks noChangeAspect="1"/>
          </p:cNvPicPr>
          <p:nvPr userDrawn="1"/>
        </p:nvPicPr>
        <p:blipFill>
          <a:blip r:embed="rId8" cstate="print">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836" y="4249057"/>
            <a:ext cx="538924" cy="1079500"/>
          </a:xfrm>
          <a:prstGeom prst="rect">
            <a:avLst/>
          </a:prstGeom>
        </p:spPr>
      </p:pic>
    </p:spTree>
    <p:custDataLst>
      <p:tags r:id="rId1"/>
    </p:custDataLst>
    <p:extLst>
      <p:ext uri="{BB962C8B-B14F-4D97-AF65-F5344CB8AC3E}">
        <p14:creationId xmlns:p14="http://schemas.microsoft.com/office/powerpoint/2010/main" val="1234870728"/>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decel="100000" fill="hold" nodeType="withEffect">
                                  <p:stCondLst>
                                    <p:cond delay="0"/>
                                  </p:stCondLst>
                                  <p:childTnLst>
                                    <p:animRot by="-21600000">
                                      <p:cBhvr>
                                        <p:cTn id="6" dur="1500" fill="hold"/>
                                        <p:tgtEl>
                                          <p:spTgt spid="45"/>
                                        </p:tgtEl>
                                        <p:attrNameLst>
                                          <p:attrName>r</p:attrName>
                                        </p:attrNameLst>
                                      </p:cBhvr>
                                    </p:animRot>
                                  </p:childTnLst>
                                </p:cTn>
                              </p:par>
                              <p:par>
                                <p:cTn id="7" presetID="8" presetClass="emph" presetSubtype="0" decel="100000" fill="hold" nodeType="withEffect">
                                  <p:stCondLst>
                                    <p:cond delay="0"/>
                                  </p:stCondLst>
                                  <p:childTnLst>
                                    <p:animRot by="21600000">
                                      <p:cBhvr>
                                        <p:cTn id="8" dur="1500" fill="hold"/>
                                        <p:tgtEl>
                                          <p:spTgt spid="48"/>
                                        </p:tgtEl>
                                        <p:attrNameLst>
                                          <p:attrName>r</p:attrName>
                                        </p:attrNameLst>
                                      </p:cBhvr>
                                    </p:animRot>
                                  </p:childTnLst>
                                </p:cTn>
                              </p:par>
                              <p:par>
                                <p:cTn id="9" presetID="1" presetClass="exit" presetSubtype="0" fill="hold" grpId="0" nodeType="withEffect">
                                  <p:stCondLst>
                                    <p:cond delay="400"/>
                                  </p:stCondLst>
                                  <p:childTnLst>
                                    <p:set>
                                      <p:cBhvr>
                                        <p:cTn id="10" dur="1" fill="hold">
                                          <p:stCondLst>
                                            <p:cond delay="0"/>
                                          </p:stCondLst>
                                        </p:cTn>
                                        <p:tgtEl>
                                          <p:spTgt spid="52"/>
                                        </p:tgtEl>
                                        <p:attrNameLst>
                                          <p:attrName>style.visibility</p:attrName>
                                        </p:attrNameLst>
                                      </p:cBhvr>
                                      <p:to>
                                        <p:strVal val="hidden"/>
                                      </p:to>
                                    </p:set>
                                  </p:childTnLst>
                                </p:cTn>
                              </p:par>
                            </p:childTnLst>
                          </p:cTn>
                        </p:par>
                        <p:par>
                          <p:cTn id="11" fill="hold">
                            <p:stCondLst>
                              <p:cond delay="1500"/>
                            </p:stCondLst>
                            <p:childTnLst>
                              <p:par>
                                <p:cTn id="12" presetID="1" presetClass="entr" presetSubtype="0" fill="hold" nodeType="afterEffect">
                                  <p:stCondLst>
                                    <p:cond delay="0"/>
                                  </p:stCondLst>
                                  <p:childTnLst>
                                    <p:set>
                                      <p:cBhvr>
                                        <p:cTn id="13" dur="1" fill="hold">
                                          <p:stCondLst>
                                            <p:cond delay="0"/>
                                          </p:stCondLst>
                                        </p:cTn>
                                        <p:tgtEl>
                                          <p:spTgt spid="5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ection Header (White)">
    <p:bg>
      <p:bgRef idx="1001">
        <a:schemeClr val="bg1"/>
      </p:bgRef>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DF44795E-D97A-4E52-807A-94F7255255DE}"/>
              </a:ext>
            </a:extLst>
          </p:cNvPr>
          <p:cNvSpPr>
            <a:spLocks/>
          </p:cNvSpPr>
          <p:nvPr userDrawn="1"/>
        </p:nvSpPr>
        <p:spPr>
          <a:xfrm>
            <a:off x="0" y="0"/>
            <a:ext cx="12192000" cy="6858000"/>
          </a:xfrm>
          <a:prstGeom prst="rect">
            <a:avLst/>
          </a:prstGeom>
          <a:solidFill>
            <a:schemeClr val="bg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normAutofit/>
          </a:bodyPr>
          <a:lstStyle/>
          <a:p>
            <a:pPr algn="l">
              <a:spcBef>
                <a:spcPts val="600"/>
              </a:spcBef>
              <a:spcAft>
                <a:spcPts val="600"/>
              </a:spcAft>
            </a:pPr>
            <a:endParaRPr lang="en-US" sz="1600" b="1" dirty="0">
              <a:solidFill>
                <a:schemeClr val="tx2"/>
              </a:solidFill>
            </a:endParaRPr>
          </a:p>
        </p:txBody>
      </p:sp>
      <p:sp>
        <p:nvSpPr>
          <p:cNvPr id="54" name="Text Placeholder 53">
            <a:extLst>
              <a:ext uri="{FF2B5EF4-FFF2-40B4-BE49-F238E27FC236}">
                <a16:creationId xmlns:a16="http://schemas.microsoft.com/office/drawing/2014/main" id="{FA63DC80-6BA5-4A1B-B3B5-B52407E6358C}"/>
              </a:ext>
            </a:extLst>
          </p:cNvPr>
          <p:cNvSpPr>
            <a:spLocks noGrp="1"/>
          </p:cNvSpPr>
          <p:nvPr>
            <p:ph type="body" sz="quarter" idx="12" hasCustomPrompt="1"/>
          </p:nvPr>
        </p:nvSpPr>
        <p:spPr>
          <a:xfrm>
            <a:off x="1533525" y="1403350"/>
            <a:ext cx="6594475" cy="2862263"/>
          </a:xfrm>
        </p:spPr>
        <p:txBody>
          <a:bodyPr lIns="0" tIns="0" rIns="0" bIns="0" anchor="b">
            <a:normAutofit/>
          </a:bodyPr>
          <a:lstStyle>
            <a:lvl1pPr marL="0" indent="0">
              <a:lnSpc>
                <a:spcPct val="100000"/>
              </a:lnSpc>
              <a:spcBef>
                <a:spcPts val="0"/>
              </a:spcBef>
              <a:spcAft>
                <a:spcPts val="0"/>
              </a:spcAft>
              <a:buNone/>
              <a:defRPr sz="5400" b="1">
                <a:solidFill>
                  <a:schemeClr val="tx2"/>
                </a:solidFill>
              </a:defRPr>
            </a:lvl1pPr>
            <a:lvl2pPr indent="0">
              <a:lnSpc>
                <a:spcPct val="100000"/>
              </a:lnSpc>
              <a:buNone/>
              <a:defRPr>
                <a:solidFill>
                  <a:schemeClr val="bg1"/>
                </a:solidFill>
              </a:defRPr>
            </a:lvl2pPr>
            <a:lvl3pPr indent="0">
              <a:lnSpc>
                <a:spcPct val="100000"/>
              </a:lnSpc>
              <a:buNone/>
              <a:defRPr>
                <a:solidFill>
                  <a:schemeClr val="bg1"/>
                </a:solidFill>
              </a:defRPr>
            </a:lvl3pPr>
            <a:lvl4pPr indent="0">
              <a:lnSpc>
                <a:spcPct val="100000"/>
              </a:lnSpc>
              <a:buNone/>
              <a:defRPr>
                <a:solidFill>
                  <a:schemeClr val="bg1"/>
                </a:solidFill>
              </a:defRPr>
            </a:lvl4pPr>
            <a:lvl5pPr indent="0">
              <a:lnSpc>
                <a:spcPct val="100000"/>
              </a:lnSpc>
              <a:buNone/>
              <a:defRPr>
                <a:solidFill>
                  <a:schemeClr val="bg1"/>
                </a:solidFill>
              </a:defRPr>
            </a:lvl5pPr>
          </a:lstStyle>
          <a:p>
            <a:pPr lvl="0"/>
            <a:r>
              <a:rPr lang="en-US" dirty="0"/>
              <a:t>Only Use White Sub-Header Slide </a:t>
            </a:r>
            <a:br>
              <a:rPr lang="en-US" dirty="0"/>
            </a:br>
            <a:r>
              <a:rPr lang="en-US" dirty="0"/>
              <a:t>if Printing: Max 4 Lines, Arial, Bold</a:t>
            </a:r>
          </a:p>
        </p:txBody>
      </p:sp>
      <p:sp>
        <p:nvSpPr>
          <p:cNvPr id="55" name="Text Placeholder 6">
            <a:extLst>
              <a:ext uri="{FF2B5EF4-FFF2-40B4-BE49-F238E27FC236}">
                <a16:creationId xmlns:a16="http://schemas.microsoft.com/office/drawing/2014/main" id="{1E102A1A-A6F7-41C3-A9C2-9D5B55C5C74B}"/>
              </a:ext>
            </a:extLst>
          </p:cNvPr>
          <p:cNvSpPr>
            <a:spLocks noGrp="1"/>
          </p:cNvSpPr>
          <p:nvPr>
            <p:ph type="body" sz="quarter" idx="13" hasCustomPrompt="1"/>
          </p:nvPr>
        </p:nvSpPr>
        <p:spPr>
          <a:xfrm>
            <a:off x="1564423" y="4373563"/>
            <a:ext cx="6563577" cy="1187449"/>
          </a:xfrm>
        </p:spPr>
        <p:txBody>
          <a:bodyPr lIns="0" rIns="0">
            <a:noAutofit/>
          </a:bodyPr>
          <a:lstStyle>
            <a:lvl1pPr marL="0" indent="0">
              <a:lnSpc>
                <a:spcPct val="100000"/>
              </a:lnSpc>
              <a:spcBef>
                <a:spcPts val="0"/>
              </a:spcBef>
              <a:spcAft>
                <a:spcPts val="0"/>
              </a:spcAft>
              <a:buNone/>
              <a:defRPr sz="1800">
                <a:solidFill>
                  <a:schemeClr val="tx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dirty="0"/>
              <a:t>Slide subtitle here, max 2 lines, </a:t>
            </a:r>
            <a:br>
              <a:rPr lang="en-US" dirty="0"/>
            </a:br>
            <a:r>
              <a:rPr lang="en-US" dirty="0"/>
              <a:t>Arial, dark blue, 18, sentence case</a:t>
            </a:r>
          </a:p>
        </p:txBody>
      </p:sp>
      <p:sp>
        <p:nvSpPr>
          <p:cNvPr id="16" name="Footer Placeholder 15">
            <a:extLst>
              <a:ext uri="{FF2B5EF4-FFF2-40B4-BE49-F238E27FC236}">
                <a16:creationId xmlns:a16="http://schemas.microsoft.com/office/drawing/2014/main" id="{D2466EDC-E8C5-40D0-B5D0-E232FD73454F}"/>
              </a:ext>
            </a:extLst>
          </p:cNvPr>
          <p:cNvSpPr>
            <a:spLocks noGrp="1"/>
          </p:cNvSpPr>
          <p:nvPr>
            <p:ph type="ftr" sz="quarter" idx="15"/>
          </p:nvPr>
        </p:nvSpPr>
        <p:spPr/>
        <p:txBody>
          <a:bodyPr/>
          <a:lstStyle>
            <a:lvl1pPr>
              <a:defRPr>
                <a:solidFill>
                  <a:srgbClr val="739AB6"/>
                </a:solidFill>
              </a:defRPr>
            </a:lvl1pPr>
          </a:lstStyle>
          <a:p>
            <a:r>
              <a:rPr lang="en-US" dirty="0"/>
              <a:t>© Copyright 2023 VNS Health. All rights reserved.</a:t>
            </a:r>
          </a:p>
        </p:txBody>
      </p:sp>
      <p:pic>
        <p:nvPicPr>
          <p:cNvPr id="23" name="Graphic 22">
            <a:extLst>
              <a:ext uri="{FF2B5EF4-FFF2-40B4-BE49-F238E27FC236}">
                <a16:creationId xmlns:a16="http://schemas.microsoft.com/office/drawing/2014/main" id="{3FAA8EB2-874A-449B-91DC-F3C7C50A4C31}"/>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5400000">
            <a:off x="7209251" y="-274675"/>
            <a:ext cx="538924" cy="1079500"/>
          </a:xfrm>
          <a:prstGeom prst="rect">
            <a:avLst/>
          </a:prstGeom>
        </p:spPr>
      </p:pic>
      <p:pic>
        <p:nvPicPr>
          <p:cNvPr id="24" name="Graphic 23">
            <a:extLst>
              <a:ext uri="{FF2B5EF4-FFF2-40B4-BE49-F238E27FC236}">
                <a16:creationId xmlns:a16="http://schemas.microsoft.com/office/drawing/2014/main" id="{32131880-4450-46B0-A766-ADA27A378941}"/>
              </a:ext>
            </a:extLst>
          </p:cNvPr>
          <p:cNvPicPr>
            <a:picLocks noChangeAspect="1"/>
          </p:cNvPicPr>
          <p:nvPr userDrawn="1"/>
        </p:nvPicPr>
        <p:blipFill>
          <a:blip r:embed="rId5" cstate="print">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836" y="4249057"/>
            <a:ext cx="538924" cy="1079500"/>
          </a:xfrm>
          <a:prstGeom prst="rect">
            <a:avLst/>
          </a:prstGeom>
        </p:spPr>
      </p:pic>
      <p:pic>
        <p:nvPicPr>
          <p:cNvPr id="26" name="Picture 25" descr="Logo&#10;&#10;Description automatically generated">
            <a:extLst>
              <a:ext uri="{FF2B5EF4-FFF2-40B4-BE49-F238E27FC236}">
                <a16:creationId xmlns:a16="http://schemas.microsoft.com/office/drawing/2014/main" id="{63E7F105-4078-F0DE-A17F-543F632E72F8}"/>
              </a:ext>
            </a:extLst>
          </p:cNvPr>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435109" y="436245"/>
            <a:ext cx="2167085" cy="592455"/>
          </a:xfrm>
          <a:prstGeom prst="rect">
            <a:avLst/>
          </a:prstGeom>
        </p:spPr>
      </p:pic>
      <p:sp>
        <p:nvSpPr>
          <p:cNvPr id="27" name="Rectangle 26">
            <a:extLst>
              <a:ext uri="{FF2B5EF4-FFF2-40B4-BE49-F238E27FC236}">
                <a16:creationId xmlns:a16="http://schemas.microsoft.com/office/drawing/2014/main" id="{01837FA0-9C9A-1A35-EEF2-9204792C475E}"/>
              </a:ext>
            </a:extLst>
          </p:cNvPr>
          <p:cNvSpPr>
            <a:spLocks/>
          </p:cNvSpPr>
          <p:nvPr userDrawn="1"/>
        </p:nvSpPr>
        <p:spPr>
          <a:xfrm>
            <a:off x="9996488" y="0"/>
            <a:ext cx="21955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3827991A-63B4-5C4F-78B7-F5492D5A7306}"/>
              </a:ext>
            </a:extLst>
          </p:cNvPr>
          <p:cNvSpPr/>
          <p:nvPr userDrawn="1"/>
        </p:nvSpPr>
        <p:spPr>
          <a:xfrm>
            <a:off x="9995176" y="2813529"/>
            <a:ext cx="1826052" cy="3652181"/>
          </a:xfrm>
          <a:custGeom>
            <a:avLst/>
            <a:gdLst>
              <a:gd name="connsiteX0" fmla="*/ -1706 w 1826052"/>
              <a:gd name="connsiteY0" fmla="*/ -24 h 3652181"/>
              <a:gd name="connsiteX1" fmla="*/ -1706 w 1826052"/>
              <a:gd name="connsiteY1" fmla="*/ 411943 h 3652181"/>
              <a:gd name="connsiteX2" fmla="*/ 1412413 w 1826052"/>
              <a:gd name="connsiteY2" fmla="*/ 1826067 h 3652181"/>
              <a:gd name="connsiteX3" fmla="*/ -1706 w 1826052"/>
              <a:gd name="connsiteY3" fmla="*/ 3240191 h 3652181"/>
              <a:gd name="connsiteX4" fmla="*/ -1706 w 1826052"/>
              <a:gd name="connsiteY4" fmla="*/ 3652158 h 3652181"/>
              <a:gd name="connsiteX5" fmla="*/ 1824347 w 1826052"/>
              <a:gd name="connsiteY5" fmla="*/ 1826067 h 3652181"/>
              <a:gd name="connsiteX6" fmla="*/ -1706 w 1826052"/>
              <a:gd name="connsiteY6" fmla="*/ -24 h 365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052" h="3652181">
                <a:moveTo>
                  <a:pt x="-1706" y="-24"/>
                </a:moveTo>
                <a:lnTo>
                  <a:pt x="-1706" y="411943"/>
                </a:lnTo>
                <a:cubicBezTo>
                  <a:pt x="779288" y="411943"/>
                  <a:pt x="1412413" y="1045067"/>
                  <a:pt x="1412413" y="1826067"/>
                </a:cubicBezTo>
                <a:cubicBezTo>
                  <a:pt x="1412413" y="2607067"/>
                  <a:pt x="779288" y="3240191"/>
                  <a:pt x="-1706" y="3240191"/>
                </a:cubicBezTo>
                <a:lnTo>
                  <a:pt x="-1706" y="3652158"/>
                </a:lnTo>
                <a:cubicBezTo>
                  <a:pt x="1006804" y="3652158"/>
                  <a:pt x="1824347" y="2834593"/>
                  <a:pt x="1824347" y="1826067"/>
                </a:cubicBezTo>
                <a:cubicBezTo>
                  <a:pt x="1824347" y="817541"/>
                  <a:pt x="1006804" y="-24"/>
                  <a:pt x="-1706" y="-24"/>
                </a:cubicBezTo>
                <a:close/>
              </a:path>
            </a:pathLst>
          </a:custGeom>
          <a:solidFill>
            <a:schemeClr val="accent2"/>
          </a:solidFill>
          <a:ln w="5594" cap="flat">
            <a:noFill/>
            <a:prstDash val="solid"/>
            <a:miter/>
          </a:ln>
        </p:spPr>
        <p:txBody>
          <a:bodyPr rtlCol="0" anchor="ctr"/>
          <a:lstStyle/>
          <a:p>
            <a:endParaRPr lang="en-US" dirty="0"/>
          </a:p>
        </p:txBody>
      </p:sp>
      <p:grpSp>
        <p:nvGrpSpPr>
          <p:cNvPr id="31" name="Group 30">
            <a:extLst>
              <a:ext uri="{FF2B5EF4-FFF2-40B4-BE49-F238E27FC236}">
                <a16:creationId xmlns:a16="http://schemas.microsoft.com/office/drawing/2014/main" id="{3AF1420D-0157-8B68-A296-E27B034AB094}"/>
              </a:ext>
            </a:extLst>
          </p:cNvPr>
          <p:cNvGrpSpPr/>
          <p:nvPr userDrawn="1"/>
        </p:nvGrpSpPr>
        <p:grpSpPr>
          <a:xfrm>
            <a:off x="8361495" y="3009900"/>
            <a:ext cx="3262050" cy="3262050"/>
            <a:chOff x="8361495" y="3009900"/>
            <a:chExt cx="3262050" cy="3262050"/>
          </a:xfrm>
        </p:grpSpPr>
        <p:sp>
          <p:nvSpPr>
            <p:cNvPr id="32" name="Oval 31">
              <a:extLst>
                <a:ext uri="{FF2B5EF4-FFF2-40B4-BE49-F238E27FC236}">
                  <a16:creationId xmlns:a16="http://schemas.microsoft.com/office/drawing/2014/main" id="{0FBCE728-2F0D-3AA9-9489-AA64BF8714BE}"/>
                </a:ext>
              </a:extLst>
            </p:cNvPr>
            <p:cNvSpPr/>
            <p:nvPr userDrawn="1"/>
          </p:nvSpPr>
          <p:spPr>
            <a:xfrm>
              <a:off x="8361495" y="3009900"/>
              <a:ext cx="3262050" cy="32620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6D1B0567-5408-251D-F087-F7644AD0110C}"/>
                </a:ext>
              </a:extLst>
            </p:cNvPr>
            <p:cNvSpPr/>
            <p:nvPr/>
          </p:nvSpPr>
          <p:spPr>
            <a:xfrm>
              <a:off x="8388187" y="3032660"/>
              <a:ext cx="1606988" cy="3213920"/>
            </a:xfrm>
            <a:custGeom>
              <a:avLst/>
              <a:gdLst>
                <a:gd name="connsiteX0" fmla="*/ 191164 w 1606988"/>
                <a:gd name="connsiteY0" fmla="*/ 1606937 h 3213920"/>
                <a:gd name="connsiteX1" fmla="*/ 1605283 w 1606988"/>
                <a:gd name="connsiteY1" fmla="*/ 192813 h 3213920"/>
                <a:gd name="connsiteX2" fmla="*/ 1605283 w 1606988"/>
                <a:gd name="connsiteY2" fmla="*/ -24 h 3213920"/>
                <a:gd name="connsiteX3" fmla="*/ -1706 w 1606988"/>
                <a:gd name="connsiteY3" fmla="*/ 1606937 h 3213920"/>
                <a:gd name="connsiteX4" fmla="*/ 1605283 w 1606988"/>
                <a:gd name="connsiteY4" fmla="*/ 3213897 h 3213920"/>
                <a:gd name="connsiteX5" fmla="*/ 1605283 w 1606988"/>
                <a:gd name="connsiteY5" fmla="*/ 3021061 h 3213920"/>
                <a:gd name="connsiteX6" fmla="*/ 191164 w 1606988"/>
                <a:gd name="connsiteY6" fmla="*/ 1606937 h 321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6988" h="3213920">
                  <a:moveTo>
                    <a:pt x="191164" y="1606937"/>
                  </a:moveTo>
                  <a:cubicBezTo>
                    <a:pt x="191164" y="825936"/>
                    <a:pt x="824288" y="192813"/>
                    <a:pt x="1605283" y="192813"/>
                  </a:cubicBezTo>
                  <a:lnTo>
                    <a:pt x="1605283" y="-24"/>
                  </a:lnTo>
                  <a:cubicBezTo>
                    <a:pt x="717779" y="-24"/>
                    <a:pt x="-1706" y="719438"/>
                    <a:pt x="-1706" y="1606937"/>
                  </a:cubicBezTo>
                  <a:cubicBezTo>
                    <a:pt x="-1706" y="2494435"/>
                    <a:pt x="717779" y="3213897"/>
                    <a:pt x="1605283" y="3213897"/>
                  </a:cubicBezTo>
                  <a:lnTo>
                    <a:pt x="1605283" y="3021061"/>
                  </a:lnTo>
                  <a:cubicBezTo>
                    <a:pt x="824288" y="3021061"/>
                    <a:pt x="191164" y="2387937"/>
                    <a:pt x="191164" y="1606937"/>
                  </a:cubicBezTo>
                  <a:close/>
                </a:path>
              </a:pathLst>
            </a:custGeom>
            <a:solidFill>
              <a:schemeClr val="accent1"/>
            </a:solidFill>
            <a:ln w="5594" cap="flat">
              <a:noFill/>
              <a:prstDash val="solid"/>
              <a:miter/>
            </a:ln>
          </p:spPr>
          <p:txBody>
            <a:bodyPr rtlCol="0" anchor="ctr"/>
            <a:lstStyle/>
            <a:p>
              <a:endParaRPr lang="en-US" dirty="0"/>
            </a:p>
          </p:txBody>
        </p:sp>
      </p:grpSp>
      <p:sp>
        <p:nvSpPr>
          <p:cNvPr id="34" name="Rectangle 33">
            <a:extLst>
              <a:ext uri="{FF2B5EF4-FFF2-40B4-BE49-F238E27FC236}">
                <a16:creationId xmlns:a16="http://schemas.microsoft.com/office/drawing/2014/main" id="{C21B5EEC-D96F-7883-2897-57E0478A320B}"/>
              </a:ext>
            </a:extLst>
          </p:cNvPr>
          <p:cNvSpPr>
            <a:spLocks/>
          </p:cNvSpPr>
          <p:nvPr userDrawn="1"/>
        </p:nvSpPr>
        <p:spPr>
          <a:xfrm>
            <a:off x="8170436" y="1640114"/>
            <a:ext cx="1826052" cy="521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5" name="Group 34">
            <a:extLst>
              <a:ext uri="{FF2B5EF4-FFF2-40B4-BE49-F238E27FC236}">
                <a16:creationId xmlns:a16="http://schemas.microsoft.com/office/drawing/2014/main" id="{0D6DA58C-FC35-23A7-7A05-DDB78169B65C}"/>
              </a:ext>
            </a:extLst>
          </p:cNvPr>
          <p:cNvGrpSpPr/>
          <p:nvPr userDrawn="1"/>
        </p:nvGrpSpPr>
        <p:grpSpPr>
          <a:xfrm>
            <a:off x="8366257" y="3009900"/>
            <a:ext cx="3262050" cy="3262050"/>
            <a:chOff x="8361495" y="3009900"/>
            <a:chExt cx="3262050" cy="3262050"/>
          </a:xfrm>
        </p:grpSpPr>
        <p:sp>
          <p:nvSpPr>
            <p:cNvPr id="36" name="Oval 35">
              <a:extLst>
                <a:ext uri="{FF2B5EF4-FFF2-40B4-BE49-F238E27FC236}">
                  <a16:creationId xmlns:a16="http://schemas.microsoft.com/office/drawing/2014/main" id="{150CD6AE-6FD4-A41D-200E-ECCEBED3498C}"/>
                </a:ext>
              </a:extLst>
            </p:cNvPr>
            <p:cNvSpPr/>
            <p:nvPr userDrawn="1"/>
          </p:nvSpPr>
          <p:spPr>
            <a:xfrm>
              <a:off x="8361495" y="3009900"/>
              <a:ext cx="3262050" cy="3262050"/>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Freeform: Shape 37">
              <a:extLst>
                <a:ext uri="{FF2B5EF4-FFF2-40B4-BE49-F238E27FC236}">
                  <a16:creationId xmlns:a16="http://schemas.microsoft.com/office/drawing/2014/main" id="{78AF597D-F68F-3684-1E1A-AC5FEA6A3E4A}"/>
                </a:ext>
              </a:extLst>
            </p:cNvPr>
            <p:cNvSpPr/>
            <p:nvPr/>
          </p:nvSpPr>
          <p:spPr>
            <a:xfrm>
              <a:off x="8388187" y="3032660"/>
              <a:ext cx="1606988" cy="3213920"/>
            </a:xfrm>
            <a:custGeom>
              <a:avLst/>
              <a:gdLst>
                <a:gd name="connsiteX0" fmla="*/ 191164 w 1606988"/>
                <a:gd name="connsiteY0" fmla="*/ 1606937 h 3213920"/>
                <a:gd name="connsiteX1" fmla="*/ 1605283 w 1606988"/>
                <a:gd name="connsiteY1" fmla="*/ 192813 h 3213920"/>
                <a:gd name="connsiteX2" fmla="*/ 1605283 w 1606988"/>
                <a:gd name="connsiteY2" fmla="*/ -24 h 3213920"/>
                <a:gd name="connsiteX3" fmla="*/ -1706 w 1606988"/>
                <a:gd name="connsiteY3" fmla="*/ 1606937 h 3213920"/>
                <a:gd name="connsiteX4" fmla="*/ 1605283 w 1606988"/>
                <a:gd name="connsiteY4" fmla="*/ 3213897 h 3213920"/>
                <a:gd name="connsiteX5" fmla="*/ 1605283 w 1606988"/>
                <a:gd name="connsiteY5" fmla="*/ 3021061 h 3213920"/>
                <a:gd name="connsiteX6" fmla="*/ 191164 w 1606988"/>
                <a:gd name="connsiteY6" fmla="*/ 1606937 h 321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6988" h="3213920">
                  <a:moveTo>
                    <a:pt x="191164" y="1606937"/>
                  </a:moveTo>
                  <a:cubicBezTo>
                    <a:pt x="191164" y="825936"/>
                    <a:pt x="824288" y="192813"/>
                    <a:pt x="1605283" y="192813"/>
                  </a:cubicBezTo>
                  <a:lnTo>
                    <a:pt x="1605283" y="-24"/>
                  </a:lnTo>
                  <a:cubicBezTo>
                    <a:pt x="717779" y="-24"/>
                    <a:pt x="-1706" y="719438"/>
                    <a:pt x="-1706" y="1606937"/>
                  </a:cubicBezTo>
                  <a:cubicBezTo>
                    <a:pt x="-1706" y="2494435"/>
                    <a:pt x="717779" y="3213897"/>
                    <a:pt x="1605283" y="3213897"/>
                  </a:cubicBezTo>
                  <a:lnTo>
                    <a:pt x="1605283" y="3021061"/>
                  </a:lnTo>
                  <a:cubicBezTo>
                    <a:pt x="824288" y="3021061"/>
                    <a:pt x="191164" y="2387937"/>
                    <a:pt x="191164" y="1606937"/>
                  </a:cubicBezTo>
                  <a:close/>
                </a:path>
              </a:pathLst>
            </a:custGeom>
            <a:solidFill>
              <a:schemeClr val="tx2"/>
            </a:solidFill>
            <a:ln w="15875" cap="flat">
              <a:noFill/>
              <a:prstDash val="solid"/>
              <a:miter/>
            </a:ln>
          </p:spPr>
          <p:txBody>
            <a:bodyPr rtlCol="0" anchor="ctr"/>
            <a:lstStyle/>
            <a:p>
              <a:endParaRPr lang="en-US" dirty="0"/>
            </a:p>
          </p:txBody>
        </p:sp>
      </p:grpSp>
      <p:sp>
        <p:nvSpPr>
          <p:cNvPr id="39" name="Rectangle 38">
            <a:extLst>
              <a:ext uri="{FF2B5EF4-FFF2-40B4-BE49-F238E27FC236}">
                <a16:creationId xmlns:a16="http://schemas.microsoft.com/office/drawing/2014/main" id="{C18F3FE4-770C-D63C-8C5E-2B92828315E4}"/>
              </a:ext>
            </a:extLst>
          </p:cNvPr>
          <p:cNvSpPr>
            <a:spLocks/>
          </p:cNvSpPr>
          <p:nvPr userDrawn="1"/>
        </p:nvSpPr>
        <p:spPr>
          <a:xfrm>
            <a:off x="8170436" y="1640114"/>
            <a:ext cx="1826052" cy="521788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 name="Circle">
            <a:extLst>
              <a:ext uri="{FF2B5EF4-FFF2-40B4-BE49-F238E27FC236}">
                <a16:creationId xmlns:a16="http://schemas.microsoft.com/office/drawing/2014/main" id="{50B97FA4-26D4-4180-38E6-4CCB0E5A6EA2}"/>
              </a:ext>
            </a:extLst>
          </p:cNvPr>
          <p:cNvGrpSpPr/>
          <p:nvPr userDrawn="1"/>
        </p:nvGrpSpPr>
        <p:grpSpPr>
          <a:xfrm>
            <a:off x="8395062" y="2817101"/>
            <a:ext cx="3433041" cy="3652181"/>
            <a:chOff x="8858069" y="286087"/>
            <a:chExt cx="3433041" cy="3652181"/>
          </a:xfrm>
        </p:grpSpPr>
        <p:sp>
          <p:nvSpPr>
            <p:cNvPr id="4" name="Freeform: Shape 3">
              <a:extLst>
                <a:ext uri="{FF2B5EF4-FFF2-40B4-BE49-F238E27FC236}">
                  <a16:creationId xmlns:a16="http://schemas.microsoft.com/office/drawing/2014/main" id="{7F0B394C-AA0F-90B6-4039-EE73057FB80C}"/>
                </a:ext>
              </a:extLst>
            </p:cNvPr>
            <p:cNvSpPr/>
            <p:nvPr/>
          </p:nvSpPr>
          <p:spPr>
            <a:xfrm>
              <a:off x="8858069" y="505218"/>
              <a:ext cx="1606988" cy="3213920"/>
            </a:xfrm>
            <a:custGeom>
              <a:avLst/>
              <a:gdLst>
                <a:gd name="connsiteX0" fmla="*/ 191164 w 1606988"/>
                <a:gd name="connsiteY0" fmla="*/ 1606937 h 3213920"/>
                <a:gd name="connsiteX1" fmla="*/ 1605283 w 1606988"/>
                <a:gd name="connsiteY1" fmla="*/ 192813 h 3213920"/>
                <a:gd name="connsiteX2" fmla="*/ 1605283 w 1606988"/>
                <a:gd name="connsiteY2" fmla="*/ -24 h 3213920"/>
                <a:gd name="connsiteX3" fmla="*/ -1706 w 1606988"/>
                <a:gd name="connsiteY3" fmla="*/ 1606937 h 3213920"/>
                <a:gd name="connsiteX4" fmla="*/ 1605283 w 1606988"/>
                <a:gd name="connsiteY4" fmla="*/ 3213897 h 3213920"/>
                <a:gd name="connsiteX5" fmla="*/ 1605283 w 1606988"/>
                <a:gd name="connsiteY5" fmla="*/ 3021061 h 3213920"/>
                <a:gd name="connsiteX6" fmla="*/ 191164 w 1606988"/>
                <a:gd name="connsiteY6" fmla="*/ 1606937 h 3213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06988" h="3213920">
                  <a:moveTo>
                    <a:pt x="191164" y="1606937"/>
                  </a:moveTo>
                  <a:cubicBezTo>
                    <a:pt x="191164" y="825936"/>
                    <a:pt x="824288" y="192813"/>
                    <a:pt x="1605283" y="192813"/>
                  </a:cubicBezTo>
                  <a:lnTo>
                    <a:pt x="1605283" y="-24"/>
                  </a:lnTo>
                  <a:cubicBezTo>
                    <a:pt x="717779" y="-24"/>
                    <a:pt x="-1706" y="719438"/>
                    <a:pt x="-1706" y="1606937"/>
                  </a:cubicBezTo>
                  <a:cubicBezTo>
                    <a:pt x="-1706" y="2494435"/>
                    <a:pt x="717779" y="3213897"/>
                    <a:pt x="1605283" y="3213897"/>
                  </a:cubicBezTo>
                  <a:lnTo>
                    <a:pt x="1605283" y="3021061"/>
                  </a:lnTo>
                  <a:cubicBezTo>
                    <a:pt x="824288" y="3021061"/>
                    <a:pt x="191164" y="2387937"/>
                    <a:pt x="191164" y="1606937"/>
                  </a:cubicBezTo>
                  <a:close/>
                </a:path>
              </a:pathLst>
            </a:custGeom>
            <a:solidFill>
              <a:schemeClr val="tx2"/>
            </a:solidFill>
            <a:ln w="5594" cap="flat">
              <a:noFill/>
              <a:prstDash val="solid"/>
              <a:miter/>
            </a:ln>
          </p:spPr>
          <p:txBody>
            <a:bodyPr rtlCol="0" anchor="ctr"/>
            <a:lstStyle/>
            <a:p>
              <a:endParaRPr lang="en-GB" dirty="0"/>
            </a:p>
          </p:txBody>
        </p:sp>
        <p:sp>
          <p:nvSpPr>
            <p:cNvPr id="5" name="Freeform: Shape 4">
              <a:extLst>
                <a:ext uri="{FF2B5EF4-FFF2-40B4-BE49-F238E27FC236}">
                  <a16:creationId xmlns:a16="http://schemas.microsoft.com/office/drawing/2014/main" id="{8D05419F-8701-DF62-7028-1CC432358D72}"/>
                </a:ext>
              </a:extLst>
            </p:cNvPr>
            <p:cNvSpPr/>
            <p:nvPr/>
          </p:nvSpPr>
          <p:spPr>
            <a:xfrm>
              <a:off x="10465058" y="286087"/>
              <a:ext cx="1826052" cy="3652181"/>
            </a:xfrm>
            <a:custGeom>
              <a:avLst/>
              <a:gdLst>
                <a:gd name="connsiteX0" fmla="*/ -1706 w 1826052"/>
                <a:gd name="connsiteY0" fmla="*/ -24 h 3652181"/>
                <a:gd name="connsiteX1" fmla="*/ -1706 w 1826052"/>
                <a:gd name="connsiteY1" fmla="*/ 411943 h 3652181"/>
                <a:gd name="connsiteX2" fmla="*/ 1412413 w 1826052"/>
                <a:gd name="connsiteY2" fmla="*/ 1826067 h 3652181"/>
                <a:gd name="connsiteX3" fmla="*/ -1706 w 1826052"/>
                <a:gd name="connsiteY3" fmla="*/ 3240191 h 3652181"/>
                <a:gd name="connsiteX4" fmla="*/ -1706 w 1826052"/>
                <a:gd name="connsiteY4" fmla="*/ 3652158 h 3652181"/>
                <a:gd name="connsiteX5" fmla="*/ 1824347 w 1826052"/>
                <a:gd name="connsiteY5" fmla="*/ 1826067 h 3652181"/>
                <a:gd name="connsiteX6" fmla="*/ -1706 w 1826052"/>
                <a:gd name="connsiteY6" fmla="*/ -24 h 36521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826052" h="3652181">
                  <a:moveTo>
                    <a:pt x="-1706" y="-24"/>
                  </a:moveTo>
                  <a:lnTo>
                    <a:pt x="-1706" y="411943"/>
                  </a:lnTo>
                  <a:cubicBezTo>
                    <a:pt x="779288" y="411943"/>
                    <a:pt x="1412413" y="1045067"/>
                    <a:pt x="1412413" y="1826067"/>
                  </a:cubicBezTo>
                  <a:cubicBezTo>
                    <a:pt x="1412413" y="2607067"/>
                    <a:pt x="779288" y="3240191"/>
                    <a:pt x="-1706" y="3240191"/>
                  </a:cubicBezTo>
                  <a:lnTo>
                    <a:pt x="-1706" y="3652158"/>
                  </a:lnTo>
                  <a:cubicBezTo>
                    <a:pt x="1006804" y="3652158"/>
                    <a:pt x="1824347" y="2834593"/>
                    <a:pt x="1824347" y="1826067"/>
                  </a:cubicBezTo>
                  <a:cubicBezTo>
                    <a:pt x="1824347" y="817541"/>
                    <a:pt x="1006804" y="-24"/>
                    <a:pt x="-1706" y="-24"/>
                  </a:cubicBezTo>
                  <a:close/>
                </a:path>
              </a:pathLst>
            </a:custGeom>
            <a:solidFill>
              <a:schemeClr val="accent2"/>
            </a:solidFill>
            <a:ln w="5594" cap="flat">
              <a:noFill/>
              <a:prstDash val="solid"/>
              <a:miter/>
            </a:ln>
          </p:spPr>
          <p:txBody>
            <a:bodyPr rtlCol="0" anchor="ctr"/>
            <a:lstStyle/>
            <a:p>
              <a:endParaRPr lang="en-GB" dirty="0"/>
            </a:p>
          </p:txBody>
        </p:sp>
      </p:grpSp>
      <p:sp>
        <p:nvSpPr>
          <p:cNvPr id="41" name="Picture Placeholder 29">
            <a:extLst>
              <a:ext uri="{FF2B5EF4-FFF2-40B4-BE49-F238E27FC236}">
                <a16:creationId xmlns:a16="http://schemas.microsoft.com/office/drawing/2014/main" id="{8FBAAA01-CC53-B47D-7AD6-F965FEFD231D}"/>
              </a:ext>
            </a:extLst>
          </p:cNvPr>
          <p:cNvSpPr>
            <a:spLocks noGrp="1"/>
          </p:cNvSpPr>
          <p:nvPr>
            <p:ph type="pic" sz="quarter" idx="11" hasCustomPrompt="1"/>
          </p:nvPr>
        </p:nvSpPr>
        <p:spPr>
          <a:xfrm>
            <a:off x="8561519" y="3209925"/>
            <a:ext cx="2862000" cy="2862000"/>
          </a:xfrm>
          <a:prstGeom prst="ellipse">
            <a:avLst/>
          </a:prstGeom>
          <a:solidFill>
            <a:srgbClr val="E5E5E5"/>
          </a:solidFill>
        </p:spPr>
        <p:txBody>
          <a:bodyPr anchor="ctr">
            <a:normAutofit/>
          </a:bodyPr>
          <a:lstStyle>
            <a:lvl1pPr marL="0" indent="0" algn="ctr">
              <a:lnSpc>
                <a:spcPct val="100000"/>
              </a:lnSpc>
              <a:spcBef>
                <a:spcPts val="0"/>
              </a:spcBef>
              <a:buNone/>
              <a:defRPr sz="1600" i="1">
                <a:solidFill>
                  <a:schemeClr val="tx2"/>
                </a:solidFill>
              </a:defRPr>
            </a:lvl1pPr>
          </a:lstStyle>
          <a:p>
            <a:r>
              <a:rPr lang="en-US" dirty="0"/>
              <a:t>Click here to </a:t>
            </a:r>
            <a:br>
              <a:rPr lang="en-US" dirty="0"/>
            </a:br>
            <a:r>
              <a:rPr lang="en-US" dirty="0"/>
              <a:t>insert image</a:t>
            </a:r>
          </a:p>
        </p:txBody>
      </p:sp>
    </p:spTree>
    <p:custDataLst>
      <p:tags r:id="rId1"/>
    </p:custDataLst>
    <p:extLst>
      <p:ext uri="{BB962C8B-B14F-4D97-AF65-F5344CB8AC3E}">
        <p14:creationId xmlns:p14="http://schemas.microsoft.com/office/powerpoint/2010/main" val="319259241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decel="100000" fill="hold" nodeType="withEffect">
                                  <p:stCondLst>
                                    <p:cond delay="0"/>
                                  </p:stCondLst>
                                  <p:childTnLst>
                                    <p:animRot by="-21600000">
                                      <p:cBhvr>
                                        <p:cTn id="6" dur="1500" fill="hold"/>
                                        <p:tgtEl>
                                          <p:spTgt spid="35"/>
                                        </p:tgtEl>
                                        <p:attrNameLst>
                                          <p:attrName>r</p:attrName>
                                        </p:attrNameLst>
                                      </p:cBhvr>
                                    </p:animRot>
                                  </p:childTnLst>
                                </p:cTn>
                              </p:par>
                              <p:par>
                                <p:cTn id="7" presetID="8" presetClass="emph" presetSubtype="0" decel="100000" fill="hold" nodeType="withEffect">
                                  <p:stCondLst>
                                    <p:cond delay="0"/>
                                  </p:stCondLst>
                                  <p:childTnLst>
                                    <p:animRot by="21600000">
                                      <p:cBhvr>
                                        <p:cTn id="8" dur="1500" fill="hold"/>
                                        <p:tgtEl>
                                          <p:spTgt spid="31"/>
                                        </p:tgtEl>
                                        <p:attrNameLst>
                                          <p:attrName>r</p:attrName>
                                        </p:attrNameLst>
                                      </p:cBhvr>
                                    </p:animRot>
                                  </p:childTnLst>
                                </p:cTn>
                              </p:par>
                              <p:par>
                                <p:cTn id="9" presetID="1" presetClass="exit" presetSubtype="0" fill="hold" grpId="0" nodeType="withEffect">
                                  <p:stCondLst>
                                    <p:cond delay="400"/>
                                  </p:stCondLst>
                                  <p:childTnLst>
                                    <p:set>
                                      <p:cBhvr>
                                        <p:cTn id="10" dur="1" fill="hold">
                                          <p:stCondLst>
                                            <p:cond delay="0"/>
                                          </p:stCondLst>
                                        </p:cTn>
                                        <p:tgtEl>
                                          <p:spTgt spid="39"/>
                                        </p:tgtEl>
                                        <p:attrNameLst>
                                          <p:attrName>style.visibility</p:attrName>
                                        </p:attrNameLst>
                                      </p:cBhvr>
                                      <p:to>
                                        <p:strVal val="hidden"/>
                                      </p:to>
                                    </p:set>
                                  </p:childTnLst>
                                </p:cTn>
                              </p:par>
                            </p:childTnLst>
                          </p:cTn>
                        </p:par>
                        <p:par>
                          <p:cTn id="11" fill="hold">
                            <p:stCondLst>
                              <p:cond delay="1500"/>
                            </p:stCondLst>
                            <p:childTnLst>
                              <p:par>
                                <p:cTn id="12" presetID="1" presetClass="entr" presetSubtype="0"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ntent, Title &amp; Subtitle (Blue)">
    <p:bg>
      <p:bgRef idx="1001">
        <a:schemeClr val="bg1"/>
      </p:bgRef>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F3AF3E03-A2C4-47A0-8390-ED60A648BAB9}"/>
              </a:ext>
            </a:extLst>
          </p:cNvPr>
          <p:cNvSpPr/>
          <p:nvPr userDrawn="1"/>
        </p:nvSpPr>
        <p:spPr>
          <a:xfrm>
            <a:off x="0" y="0"/>
            <a:ext cx="121920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descr="A picture containing text, clipart&#10;&#10;Description automatically generated">
            <a:extLst>
              <a:ext uri="{FF2B5EF4-FFF2-40B4-BE49-F238E27FC236}">
                <a16:creationId xmlns:a16="http://schemas.microsoft.com/office/drawing/2014/main" id="{B3C840CA-897F-415A-853A-547FED7F1FD5}"/>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435109" y="436245"/>
            <a:ext cx="1425575" cy="389735"/>
          </a:xfrm>
          <a:prstGeom prst="rect">
            <a:avLst/>
          </a:prstGeom>
        </p:spPr>
      </p:pic>
      <p:pic>
        <p:nvPicPr>
          <p:cNvPr id="11" name="Graphic 10">
            <a:extLst>
              <a:ext uri="{FF2B5EF4-FFF2-40B4-BE49-F238E27FC236}">
                <a16:creationId xmlns:a16="http://schemas.microsoft.com/office/drawing/2014/main" id="{3C7079A4-359C-474B-AD39-F9F783BA53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rot="16200000">
            <a:off x="11046239" y="6051169"/>
            <a:ext cx="538924" cy="1079500"/>
          </a:xfrm>
          <a:prstGeom prst="rect">
            <a:avLst/>
          </a:prstGeom>
        </p:spPr>
      </p:pic>
      <p:sp>
        <p:nvSpPr>
          <p:cNvPr id="2" name="Title 1">
            <a:extLst>
              <a:ext uri="{FF2B5EF4-FFF2-40B4-BE49-F238E27FC236}">
                <a16:creationId xmlns:a16="http://schemas.microsoft.com/office/drawing/2014/main" id="{963AAC43-62AC-4109-9EA5-E623451E4BFF}"/>
              </a:ext>
            </a:extLst>
          </p:cNvPr>
          <p:cNvSpPr>
            <a:spLocks noGrp="1"/>
          </p:cNvSpPr>
          <p:nvPr>
            <p:ph type="title" hasCustomPrompt="1"/>
          </p:nvPr>
        </p:nvSpPr>
        <p:spPr>
          <a:xfrm>
            <a:off x="2193925" y="288932"/>
            <a:ext cx="9229725" cy="484188"/>
          </a:xfrm>
        </p:spPr>
        <p:txBody>
          <a:bodyPr/>
          <a:lstStyle>
            <a:lvl1pPr algn="l">
              <a:defRPr>
                <a:solidFill>
                  <a:schemeClr val="bg1"/>
                </a:solidFill>
              </a:defRPr>
            </a:lvl1pPr>
          </a:lstStyle>
          <a:p>
            <a:r>
              <a:rPr lang="en-US" dirty="0"/>
              <a:t>Title Here, Max 1 Lines, Title Case, Bold, White, 28</a:t>
            </a:r>
          </a:p>
        </p:txBody>
      </p:sp>
      <p:sp>
        <p:nvSpPr>
          <p:cNvPr id="8" name="Text Placeholder 6">
            <a:extLst>
              <a:ext uri="{FF2B5EF4-FFF2-40B4-BE49-F238E27FC236}">
                <a16:creationId xmlns:a16="http://schemas.microsoft.com/office/drawing/2014/main" id="{E0F92701-B550-4907-A513-4506E528B142}"/>
              </a:ext>
            </a:extLst>
          </p:cNvPr>
          <p:cNvSpPr>
            <a:spLocks noGrp="1"/>
          </p:cNvSpPr>
          <p:nvPr>
            <p:ph type="body" sz="quarter" idx="13" hasCustomPrompt="1"/>
          </p:nvPr>
        </p:nvSpPr>
        <p:spPr>
          <a:xfrm>
            <a:off x="2193925" y="776295"/>
            <a:ext cx="9229725" cy="484188"/>
          </a:xfrm>
        </p:spPr>
        <p:txBody>
          <a:bodyPr lIns="0" rIns="0">
            <a:normAutofit/>
          </a:bodyPr>
          <a:lstStyle>
            <a:lvl1pPr marL="0" indent="0">
              <a:lnSpc>
                <a:spcPct val="100000"/>
              </a:lnSpc>
              <a:spcBef>
                <a:spcPts val="0"/>
              </a:spcBef>
              <a:spcAft>
                <a:spcPts val="0"/>
              </a:spcAft>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max 1 lines, sentence case, Arial, white, 18</a:t>
            </a:r>
          </a:p>
        </p:txBody>
      </p:sp>
      <p:sp>
        <p:nvSpPr>
          <p:cNvPr id="12" name="Text Placeholder 13">
            <a:extLst>
              <a:ext uri="{FF2B5EF4-FFF2-40B4-BE49-F238E27FC236}">
                <a16:creationId xmlns:a16="http://schemas.microsoft.com/office/drawing/2014/main" id="{97C753A4-6ED8-4AEE-A6CB-0FEBDD34144A}"/>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14" name="Footer Placeholder 13">
            <a:extLst>
              <a:ext uri="{FF2B5EF4-FFF2-40B4-BE49-F238E27FC236}">
                <a16:creationId xmlns:a16="http://schemas.microsoft.com/office/drawing/2014/main" id="{5D4ACEC5-BA14-4E22-9B40-D4234FB04D9C}"/>
              </a:ext>
            </a:extLst>
          </p:cNvPr>
          <p:cNvSpPr>
            <a:spLocks noGrp="1"/>
          </p:cNvSpPr>
          <p:nvPr>
            <p:ph type="ftr" sz="quarter" idx="21"/>
          </p:nvPr>
        </p:nvSpPr>
        <p:spPr/>
        <p:txBody>
          <a:bodyPr/>
          <a:lstStyle>
            <a:lvl1pPr>
              <a:defRPr>
                <a:solidFill>
                  <a:srgbClr val="739AB6"/>
                </a:solidFill>
              </a:defRPr>
            </a:lvl1pPr>
          </a:lstStyle>
          <a:p>
            <a:r>
              <a:rPr lang="en-US" dirty="0"/>
              <a:t>© Copyright 2023 VNS Health. All rights reserved.</a:t>
            </a:r>
          </a:p>
        </p:txBody>
      </p:sp>
      <p:sp>
        <p:nvSpPr>
          <p:cNvPr id="15" name="Slide Number Placeholder 14">
            <a:extLst>
              <a:ext uri="{FF2B5EF4-FFF2-40B4-BE49-F238E27FC236}">
                <a16:creationId xmlns:a16="http://schemas.microsoft.com/office/drawing/2014/main" id="{C69B51AD-5100-45DD-8B9B-5D07B0B015FE}"/>
              </a:ext>
            </a:extLst>
          </p:cNvPr>
          <p:cNvSpPr>
            <a:spLocks noGrp="1"/>
          </p:cNvSpPr>
          <p:nvPr>
            <p:ph type="sldNum" sz="quarter" idx="22"/>
          </p:nvPr>
        </p:nvSpPr>
        <p:spPr/>
        <p:txBody>
          <a:bodyPr/>
          <a:lstStyle>
            <a:lvl1pPr>
              <a:defRPr>
                <a:solidFill>
                  <a:srgbClr val="739AB6"/>
                </a:solidFill>
              </a:defRPr>
            </a:lvl1pPr>
          </a:lstStyle>
          <a:p>
            <a:fld id="{66A3101B-02DE-4DBE-A52F-35092CF47DF2}" type="slidenum">
              <a:rPr lang="en-US" smtClean="0"/>
              <a:pPr/>
              <a:t>‹#›</a:t>
            </a:fld>
            <a:endParaRPr lang="en-US" dirty="0"/>
          </a:p>
        </p:txBody>
      </p:sp>
      <p:sp>
        <p:nvSpPr>
          <p:cNvPr id="5" name="Content Placeholder 4">
            <a:extLst>
              <a:ext uri="{FF2B5EF4-FFF2-40B4-BE49-F238E27FC236}">
                <a16:creationId xmlns:a16="http://schemas.microsoft.com/office/drawing/2014/main" id="{F0BF9A5B-9A01-4F5B-98BC-35ABB4F8F4F3}"/>
              </a:ext>
            </a:extLst>
          </p:cNvPr>
          <p:cNvSpPr>
            <a:spLocks noGrp="1"/>
          </p:cNvSpPr>
          <p:nvPr>
            <p:ph sz="quarter" idx="23" hasCustomPrompt="1"/>
          </p:nvPr>
        </p:nvSpPr>
        <p:spPr>
          <a:xfrm>
            <a:off x="215900" y="1412875"/>
            <a:ext cx="11758613" cy="4633913"/>
          </a:xfrm>
        </p:spPr>
        <p:txBody>
          <a:bodyPr/>
          <a:lstStyle>
            <a:lvl1pPr marL="457200" indent="-457200">
              <a:buClr>
                <a:schemeClr val="bg1"/>
              </a:buClr>
              <a:buFont typeface="Arial" panose="020B0604020202020204" pitchFamily="34" charset="0"/>
              <a:buChar char="•"/>
              <a:defRPr>
                <a:solidFill>
                  <a:schemeClr val="bg1"/>
                </a:solidFill>
              </a:defRPr>
            </a:lvl1pPr>
            <a:lvl2pPr>
              <a:buClr>
                <a:schemeClr val="bg1"/>
              </a:buClr>
              <a:defRPr>
                <a:solidFill>
                  <a:schemeClr val="bg1"/>
                </a:solidFill>
              </a:defRPr>
            </a:lvl2pPr>
            <a:lvl3pPr>
              <a:buClr>
                <a:schemeClr val="bg1"/>
              </a:buClr>
              <a:defRPr>
                <a:solidFill>
                  <a:schemeClr val="bg1"/>
                </a:solidFill>
              </a:defRPr>
            </a:lvl3pPr>
            <a:lvl4pPr>
              <a:buClr>
                <a:schemeClr val="bg1"/>
              </a:buClr>
              <a:defRPr>
                <a:solidFill>
                  <a:schemeClr val="bg1"/>
                </a:solidFill>
              </a:defRPr>
            </a:lvl4pPr>
            <a:lvl5pPr>
              <a:buClr>
                <a:schemeClr val="bg1"/>
              </a:buClr>
              <a:defRPr>
                <a:solidFill>
                  <a:schemeClr val="bg1"/>
                </a:solidFill>
              </a:defRPr>
            </a:lvl5pPr>
          </a:lstStyle>
          <a:p>
            <a:pPr lvl="0"/>
            <a:r>
              <a:rPr lang="en-US"/>
              <a:t>Click on the content icons to add full size images or videos</a:t>
            </a:r>
          </a:p>
          <a:p>
            <a:pPr lvl="1"/>
            <a:r>
              <a:rPr lang="en-US"/>
              <a:t>Second level bullet example</a:t>
            </a:r>
          </a:p>
          <a:p>
            <a:pPr lvl="2"/>
            <a:r>
              <a:rPr lang="en-US"/>
              <a:t>Third level bullet example</a:t>
            </a:r>
          </a:p>
          <a:p>
            <a:pPr lvl="3"/>
            <a:r>
              <a:rPr lang="en-US"/>
              <a:t>Fourth level bullet example</a:t>
            </a:r>
          </a:p>
          <a:p>
            <a:pPr lvl="4"/>
            <a:r>
              <a:rPr lang="en-US"/>
              <a:t>Fifth level bullet example</a:t>
            </a:r>
          </a:p>
        </p:txBody>
      </p:sp>
    </p:spTree>
    <p:custDataLst>
      <p:tags r:id="rId1"/>
    </p:custDataLst>
    <p:extLst>
      <p:ext uri="{BB962C8B-B14F-4D97-AF65-F5344CB8AC3E}">
        <p14:creationId xmlns:p14="http://schemas.microsoft.com/office/powerpoint/2010/main" val="2155599695"/>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36">
          <p15:clr>
            <a:srgbClr val="F26B43"/>
          </p15:clr>
        </p15:guide>
        <p15:guide id="2" pos="7544">
          <p15:clr>
            <a:srgbClr val="F26B43"/>
          </p15:clr>
        </p15:guide>
        <p15:guide id="3" orient="horz" pos="816">
          <p15:clr>
            <a:srgbClr val="F26B43"/>
          </p15:clr>
        </p15:guide>
        <p15:guide id="4" orient="horz" pos="3880">
          <p15:clr>
            <a:srgbClr val="F26B43"/>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ntent, Title &amp; Subtitle (White)">
    <p:bg>
      <p:bgRef idx="1001">
        <a:schemeClr val="bg1"/>
      </p:bgRef>
    </p:bg>
    <p:spTree>
      <p:nvGrpSpPr>
        <p:cNvPr id="1" name=""/>
        <p:cNvGrpSpPr/>
        <p:nvPr/>
      </p:nvGrpSpPr>
      <p:grpSpPr>
        <a:xfrm>
          <a:off x="0" y="0"/>
          <a:ext cx="0" cy="0"/>
          <a:chOff x="0" y="0"/>
          <a:chExt cx="0" cy="0"/>
        </a:xfrm>
      </p:grpSpPr>
      <p:pic>
        <p:nvPicPr>
          <p:cNvPr id="11" name="Graphic 10">
            <a:extLst>
              <a:ext uri="{FF2B5EF4-FFF2-40B4-BE49-F238E27FC236}">
                <a16:creationId xmlns:a16="http://schemas.microsoft.com/office/drawing/2014/main" id="{3C7079A4-359C-474B-AD39-F9F783BA5303}"/>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rot="16200000">
            <a:off x="11046239" y="6051169"/>
            <a:ext cx="538924" cy="1079500"/>
          </a:xfrm>
          <a:prstGeom prst="rect">
            <a:avLst/>
          </a:prstGeom>
        </p:spPr>
      </p:pic>
      <p:pic>
        <p:nvPicPr>
          <p:cNvPr id="3" name="Picture 2" descr="Logo&#10;&#10;Description automatically generated">
            <a:extLst>
              <a:ext uri="{FF2B5EF4-FFF2-40B4-BE49-F238E27FC236}">
                <a16:creationId xmlns:a16="http://schemas.microsoft.com/office/drawing/2014/main" id="{6C2099EE-7C2E-4697-83FD-B10AEF040829}"/>
              </a:ext>
            </a:extLst>
          </p:cNvPr>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441915" y="431800"/>
            <a:ext cx="1419157" cy="387979"/>
          </a:xfrm>
          <a:prstGeom prst="rect">
            <a:avLst/>
          </a:prstGeom>
        </p:spPr>
      </p:pic>
      <p:sp>
        <p:nvSpPr>
          <p:cNvPr id="13" name="Title 1">
            <a:extLst>
              <a:ext uri="{FF2B5EF4-FFF2-40B4-BE49-F238E27FC236}">
                <a16:creationId xmlns:a16="http://schemas.microsoft.com/office/drawing/2014/main" id="{E10415D3-3BBF-4E62-8F6B-DBCAA3E4A8D2}"/>
              </a:ext>
            </a:extLst>
          </p:cNvPr>
          <p:cNvSpPr>
            <a:spLocks noGrp="1"/>
          </p:cNvSpPr>
          <p:nvPr>
            <p:ph type="title" hasCustomPrompt="1"/>
          </p:nvPr>
        </p:nvSpPr>
        <p:spPr>
          <a:xfrm>
            <a:off x="2193925" y="288000"/>
            <a:ext cx="9229725" cy="484188"/>
          </a:xfrm>
        </p:spPr>
        <p:txBody>
          <a:bodyPr/>
          <a:lstStyle>
            <a:lvl1pPr algn="l">
              <a:defRPr>
                <a:solidFill>
                  <a:schemeClr val="tx2"/>
                </a:solidFill>
              </a:defRPr>
            </a:lvl1pPr>
          </a:lstStyle>
          <a:p>
            <a:r>
              <a:rPr lang="en-US" dirty="0"/>
              <a:t>Title Here, Max 1 Lines, Title Case, Bold, White, 28</a:t>
            </a:r>
          </a:p>
        </p:txBody>
      </p:sp>
      <p:sp>
        <p:nvSpPr>
          <p:cNvPr id="14" name="Text Placeholder 6">
            <a:extLst>
              <a:ext uri="{FF2B5EF4-FFF2-40B4-BE49-F238E27FC236}">
                <a16:creationId xmlns:a16="http://schemas.microsoft.com/office/drawing/2014/main" id="{F00011F6-4955-482E-B6F3-E838E8E9D894}"/>
              </a:ext>
            </a:extLst>
          </p:cNvPr>
          <p:cNvSpPr>
            <a:spLocks noGrp="1"/>
          </p:cNvSpPr>
          <p:nvPr>
            <p:ph type="body" sz="quarter" idx="13" hasCustomPrompt="1"/>
          </p:nvPr>
        </p:nvSpPr>
        <p:spPr>
          <a:xfrm>
            <a:off x="2193925" y="777600"/>
            <a:ext cx="9229725" cy="484188"/>
          </a:xfrm>
        </p:spPr>
        <p:txBody>
          <a:bodyPr lIns="0" rIns="0">
            <a:normAutofit/>
          </a:bodyPr>
          <a:lstStyle>
            <a:lvl1pPr marL="0" indent="0">
              <a:lnSpc>
                <a:spcPct val="100000"/>
              </a:lnSpc>
              <a:spcBef>
                <a:spcPts val="0"/>
              </a:spcBef>
              <a:spcAft>
                <a:spcPts val="0"/>
              </a:spcAft>
              <a:buNone/>
              <a:defRPr sz="1800">
                <a:solidFill>
                  <a:schemeClr val="tx2"/>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max 1 lines, sentence case, Arial, white, 18</a:t>
            </a:r>
          </a:p>
        </p:txBody>
      </p:sp>
      <p:sp>
        <p:nvSpPr>
          <p:cNvPr id="12" name="Text Placeholder 13">
            <a:extLst>
              <a:ext uri="{FF2B5EF4-FFF2-40B4-BE49-F238E27FC236}">
                <a16:creationId xmlns:a16="http://schemas.microsoft.com/office/drawing/2014/main" id="{9E774A9C-2C8C-40EB-BE56-2125800B8618}"/>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8" name="Footer Placeholder 7">
            <a:extLst>
              <a:ext uri="{FF2B5EF4-FFF2-40B4-BE49-F238E27FC236}">
                <a16:creationId xmlns:a16="http://schemas.microsoft.com/office/drawing/2014/main" id="{AF355A23-11F3-49F6-A141-8DBF6BF95C12}"/>
              </a:ext>
            </a:extLst>
          </p:cNvPr>
          <p:cNvSpPr>
            <a:spLocks noGrp="1"/>
          </p:cNvSpPr>
          <p:nvPr>
            <p:ph type="ftr" sz="quarter" idx="21"/>
          </p:nvPr>
        </p:nvSpPr>
        <p:spPr/>
        <p:txBody>
          <a:bodyPr/>
          <a:lstStyle>
            <a:lvl1pPr>
              <a:defRPr>
                <a:solidFill>
                  <a:srgbClr val="739AB6"/>
                </a:solidFill>
              </a:defRPr>
            </a:lvl1pPr>
          </a:lstStyle>
          <a:p>
            <a:r>
              <a:rPr lang="en-US" dirty="0"/>
              <a:t>© Copyright 2023 VNS Health. All rights reserved.</a:t>
            </a:r>
          </a:p>
        </p:txBody>
      </p:sp>
      <p:sp>
        <p:nvSpPr>
          <p:cNvPr id="15" name="Slide Number Placeholder 14">
            <a:extLst>
              <a:ext uri="{FF2B5EF4-FFF2-40B4-BE49-F238E27FC236}">
                <a16:creationId xmlns:a16="http://schemas.microsoft.com/office/drawing/2014/main" id="{86F10E12-45AD-427C-BD9D-9521BF173A89}"/>
              </a:ext>
            </a:extLst>
          </p:cNvPr>
          <p:cNvSpPr>
            <a:spLocks noGrp="1"/>
          </p:cNvSpPr>
          <p:nvPr>
            <p:ph type="sldNum" sz="quarter" idx="22"/>
          </p:nvPr>
        </p:nvSpPr>
        <p:spPr/>
        <p:txBody>
          <a:bodyPr/>
          <a:lstStyle>
            <a:lvl1pPr>
              <a:defRPr>
                <a:solidFill>
                  <a:srgbClr val="739AB6"/>
                </a:solidFill>
              </a:defRPr>
            </a:lvl1pPr>
          </a:lstStyle>
          <a:p>
            <a:fld id="{66A3101B-02DE-4DBE-A52F-35092CF47DF2}" type="slidenum">
              <a:rPr lang="en-US" smtClean="0"/>
              <a:pPr/>
              <a:t>‹#›</a:t>
            </a:fld>
            <a:endParaRPr lang="en-US" dirty="0"/>
          </a:p>
        </p:txBody>
      </p:sp>
      <p:sp>
        <p:nvSpPr>
          <p:cNvPr id="9" name="Content Placeholder 4">
            <a:extLst>
              <a:ext uri="{FF2B5EF4-FFF2-40B4-BE49-F238E27FC236}">
                <a16:creationId xmlns:a16="http://schemas.microsoft.com/office/drawing/2014/main" id="{B0CC9FBB-B7A4-4EA3-B224-99AFA18DD9D4}"/>
              </a:ext>
            </a:extLst>
          </p:cNvPr>
          <p:cNvSpPr>
            <a:spLocks noGrp="1"/>
          </p:cNvSpPr>
          <p:nvPr>
            <p:ph sz="quarter" idx="23" hasCustomPrompt="1"/>
          </p:nvPr>
        </p:nvSpPr>
        <p:spPr>
          <a:xfrm>
            <a:off x="215900" y="1412875"/>
            <a:ext cx="11758613" cy="4633913"/>
          </a:xfrm>
        </p:spPr>
        <p:txBody>
          <a:bodyPr/>
          <a:lstStyle>
            <a:lvl1pPr marL="457200" indent="-457200">
              <a:buClr>
                <a:schemeClr val="tx2"/>
              </a:buClr>
              <a:buFont typeface="Arial" panose="020B0604020202020204" pitchFamily="34" charset="0"/>
              <a:buChar char="•"/>
              <a:defRPr>
                <a:solidFill>
                  <a:schemeClr val="tx2"/>
                </a:solidFill>
              </a:defRPr>
            </a:lvl1pPr>
            <a:lvl2pPr>
              <a:buClr>
                <a:schemeClr val="tx2"/>
              </a:buClr>
              <a:defRPr>
                <a:solidFill>
                  <a:schemeClr val="tx1"/>
                </a:solidFill>
              </a:defRPr>
            </a:lvl2pPr>
            <a:lvl3pPr>
              <a:buClr>
                <a:schemeClr val="tx2"/>
              </a:buClr>
              <a:defRPr>
                <a:solidFill>
                  <a:schemeClr val="tx1"/>
                </a:solidFill>
              </a:defRPr>
            </a:lvl3pPr>
            <a:lvl4pPr>
              <a:buClr>
                <a:schemeClr val="tx2"/>
              </a:buClr>
              <a:defRPr>
                <a:solidFill>
                  <a:schemeClr val="tx1"/>
                </a:solidFill>
              </a:defRPr>
            </a:lvl4pPr>
            <a:lvl5pPr>
              <a:buClr>
                <a:schemeClr val="tx2"/>
              </a:buClr>
              <a:defRPr>
                <a:solidFill>
                  <a:schemeClr val="tx1"/>
                </a:solidFill>
              </a:defRPr>
            </a:lvl5pPr>
          </a:lstStyle>
          <a:p>
            <a:pPr lvl="0"/>
            <a:r>
              <a:rPr lang="en-US"/>
              <a:t>Click on the content icons to add full size images or videos</a:t>
            </a:r>
          </a:p>
          <a:p>
            <a:pPr lvl="1"/>
            <a:r>
              <a:rPr lang="en-US"/>
              <a:t>Second level bullet example</a:t>
            </a:r>
          </a:p>
          <a:p>
            <a:pPr lvl="2"/>
            <a:r>
              <a:rPr lang="en-US"/>
              <a:t>Third level bullet example</a:t>
            </a:r>
          </a:p>
          <a:p>
            <a:pPr lvl="3"/>
            <a:r>
              <a:rPr lang="en-US"/>
              <a:t>Fourth level bullet example</a:t>
            </a:r>
          </a:p>
          <a:p>
            <a:pPr lvl="4"/>
            <a:r>
              <a:rPr lang="en-US"/>
              <a:t>Fifth level bullet example</a:t>
            </a:r>
          </a:p>
        </p:txBody>
      </p:sp>
    </p:spTree>
    <p:custDataLst>
      <p:tags r:id="rId1"/>
    </p:custDataLst>
    <p:extLst>
      <p:ext uri="{BB962C8B-B14F-4D97-AF65-F5344CB8AC3E}">
        <p14:creationId xmlns:p14="http://schemas.microsoft.com/office/powerpoint/2010/main" val="1399570866"/>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136">
          <p15:clr>
            <a:srgbClr val="F26B43"/>
          </p15:clr>
        </p15:guide>
        <p15:guide id="2" pos="7544">
          <p15:clr>
            <a:srgbClr val="F26B43"/>
          </p15:clr>
        </p15:guide>
        <p15:guide id="3" orient="horz" pos="816">
          <p15:clr>
            <a:srgbClr val="F26B43"/>
          </p15:clr>
        </p15:guide>
        <p15:guide id="4" orient="horz" pos="3880">
          <p15:clr>
            <a:srgbClr val="F26B43"/>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Agenda (5 Point)">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630B0A20-588C-4A7D-AEB0-0D3E8F0D4B29}"/>
              </a:ext>
            </a:extLst>
          </p:cNvPr>
          <p:cNvGrpSpPr>
            <a:grpSpLocks/>
          </p:cNvGrpSpPr>
          <p:nvPr userDrawn="1"/>
        </p:nvGrpSpPr>
        <p:grpSpPr>
          <a:xfrm>
            <a:off x="2155823" y="3610138"/>
            <a:ext cx="2341219" cy="2498400"/>
            <a:chOff x="2158949" y="3489063"/>
            <a:chExt cx="2342542" cy="2497982"/>
          </a:xfrm>
        </p:grpSpPr>
        <p:sp>
          <p:nvSpPr>
            <p:cNvPr id="9" name="Freeform: Shape 8">
              <a:extLst>
                <a:ext uri="{FF2B5EF4-FFF2-40B4-BE49-F238E27FC236}">
                  <a16:creationId xmlns:a16="http://schemas.microsoft.com/office/drawing/2014/main" id="{B41181DF-FD89-4BF7-A2EB-DD648170CDCA}"/>
                </a:ext>
              </a:extLst>
            </p:cNvPr>
            <p:cNvSpPr>
              <a:spLocks/>
            </p:cNvSpPr>
            <p:nvPr/>
          </p:nvSpPr>
          <p:spPr>
            <a:xfrm rot="16200000">
              <a:off x="2852824" y="4188497"/>
              <a:ext cx="2198224" cy="1099110"/>
            </a:xfrm>
            <a:custGeom>
              <a:avLst/>
              <a:gdLst>
                <a:gd name="connsiteX0" fmla="*/ 1099089 w 2198224"/>
                <a:gd name="connsiteY0" fmla="*/ 967174 h 1099110"/>
                <a:gd name="connsiteX1" fmla="*/ 131871 w 2198224"/>
                <a:gd name="connsiteY1" fmla="*/ -43 h 1099110"/>
                <a:gd name="connsiteX2" fmla="*/ -24 w 2198224"/>
                <a:gd name="connsiteY2" fmla="*/ -43 h 1099110"/>
                <a:gd name="connsiteX3" fmla="*/ 1099089 w 2198224"/>
                <a:gd name="connsiteY3" fmla="*/ 1099068 h 1099110"/>
                <a:gd name="connsiteX4" fmla="*/ 2198201 w 2198224"/>
                <a:gd name="connsiteY4" fmla="*/ -43 h 1099110"/>
                <a:gd name="connsiteX5" fmla="*/ 2066307 w 2198224"/>
                <a:gd name="connsiteY5" fmla="*/ -43 h 1099110"/>
                <a:gd name="connsiteX6" fmla="*/ 1099089 w 2198224"/>
                <a:gd name="connsiteY6" fmla="*/ 967174 h 10991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98224" h="1099110">
                  <a:moveTo>
                    <a:pt x="1099089" y="967174"/>
                  </a:moveTo>
                  <a:cubicBezTo>
                    <a:pt x="564908" y="967174"/>
                    <a:pt x="131871" y="534137"/>
                    <a:pt x="131871" y="-43"/>
                  </a:cubicBezTo>
                  <a:lnTo>
                    <a:pt x="-24" y="-43"/>
                  </a:lnTo>
                  <a:cubicBezTo>
                    <a:pt x="-24" y="606978"/>
                    <a:pt x="492067" y="1099068"/>
                    <a:pt x="1099089" y="1099068"/>
                  </a:cubicBezTo>
                  <a:cubicBezTo>
                    <a:pt x="1706111" y="1099068"/>
                    <a:pt x="2198201" y="606978"/>
                    <a:pt x="2198201" y="-43"/>
                  </a:cubicBezTo>
                  <a:lnTo>
                    <a:pt x="2066307" y="-43"/>
                  </a:lnTo>
                  <a:cubicBezTo>
                    <a:pt x="2066307" y="534137"/>
                    <a:pt x="1633269" y="967174"/>
                    <a:pt x="1099089" y="967174"/>
                  </a:cubicBezTo>
                  <a:close/>
                </a:path>
              </a:pathLst>
            </a:custGeom>
            <a:solidFill>
              <a:srgbClr val="003C71"/>
            </a:solidFill>
            <a:ln w="3822" cap="flat">
              <a:noFill/>
              <a:prstDash val="solid"/>
              <a:miter/>
            </a:ln>
          </p:spPr>
          <p:txBody>
            <a:bodyPr rtlCol="0" anchor="ctr"/>
            <a:lstStyle/>
            <a:p>
              <a:endParaRPr lang="en-US" dirty="0"/>
            </a:p>
          </p:txBody>
        </p:sp>
        <p:sp>
          <p:nvSpPr>
            <p:cNvPr id="10" name="Freeform: Shape 9">
              <a:extLst>
                <a:ext uri="{FF2B5EF4-FFF2-40B4-BE49-F238E27FC236}">
                  <a16:creationId xmlns:a16="http://schemas.microsoft.com/office/drawing/2014/main" id="{979F47FE-F3C8-44E7-B987-EBD0FB42B188}"/>
                </a:ext>
              </a:extLst>
            </p:cNvPr>
            <p:cNvSpPr/>
            <p:nvPr/>
          </p:nvSpPr>
          <p:spPr>
            <a:xfrm rot="16200000">
              <a:off x="1534453" y="4113559"/>
              <a:ext cx="2497982" cy="1248989"/>
            </a:xfrm>
            <a:custGeom>
              <a:avLst/>
              <a:gdLst>
                <a:gd name="connsiteX0" fmla="*/ -24 w 2497982"/>
                <a:gd name="connsiteY0" fmla="*/ 1248946 h 1248989"/>
                <a:gd name="connsiteX1" fmla="*/ 281749 w 2497982"/>
                <a:gd name="connsiteY1" fmla="*/ 1248946 h 1248989"/>
                <a:gd name="connsiteX2" fmla="*/ 1248967 w 2497982"/>
                <a:gd name="connsiteY2" fmla="*/ 281729 h 1248989"/>
                <a:gd name="connsiteX3" fmla="*/ 2216186 w 2497982"/>
                <a:gd name="connsiteY3" fmla="*/ 1248946 h 1248989"/>
                <a:gd name="connsiteX4" fmla="*/ 2497959 w 2497982"/>
                <a:gd name="connsiteY4" fmla="*/ 1248946 h 1248989"/>
                <a:gd name="connsiteX5" fmla="*/ 1248967 w 2497982"/>
                <a:gd name="connsiteY5" fmla="*/ -43 h 1248989"/>
                <a:gd name="connsiteX6" fmla="*/ -24 w 2497982"/>
                <a:gd name="connsiteY6" fmla="*/ 1248946 h 1248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97982" h="1248989">
                  <a:moveTo>
                    <a:pt x="-24" y="1248946"/>
                  </a:moveTo>
                  <a:lnTo>
                    <a:pt x="281749" y="1248946"/>
                  </a:lnTo>
                  <a:cubicBezTo>
                    <a:pt x="281749" y="714766"/>
                    <a:pt x="714787" y="281729"/>
                    <a:pt x="1248967" y="281729"/>
                  </a:cubicBezTo>
                  <a:cubicBezTo>
                    <a:pt x="1783148" y="281729"/>
                    <a:pt x="2216186" y="714766"/>
                    <a:pt x="2216186" y="1248946"/>
                  </a:cubicBezTo>
                  <a:lnTo>
                    <a:pt x="2497959" y="1248946"/>
                  </a:lnTo>
                  <a:cubicBezTo>
                    <a:pt x="2497959" y="559149"/>
                    <a:pt x="1938769" y="-43"/>
                    <a:pt x="1248967" y="-43"/>
                  </a:cubicBezTo>
                  <a:cubicBezTo>
                    <a:pt x="559166" y="-43"/>
                    <a:pt x="-24" y="559149"/>
                    <a:pt x="-24" y="1248946"/>
                  </a:cubicBezTo>
                  <a:close/>
                </a:path>
              </a:pathLst>
            </a:custGeom>
            <a:solidFill>
              <a:srgbClr val="E5007E"/>
            </a:solidFill>
            <a:ln w="3822" cap="flat">
              <a:noFill/>
              <a:prstDash val="solid"/>
              <a:miter/>
            </a:ln>
          </p:spPr>
          <p:txBody>
            <a:bodyPr rtlCol="0" anchor="ctr"/>
            <a:lstStyle/>
            <a:p>
              <a:endParaRPr lang="en-US" dirty="0"/>
            </a:p>
          </p:txBody>
        </p:sp>
      </p:grpSp>
      <p:sp>
        <p:nvSpPr>
          <p:cNvPr id="12" name="Rectangle 11">
            <a:extLst>
              <a:ext uri="{FF2B5EF4-FFF2-40B4-BE49-F238E27FC236}">
                <a16:creationId xmlns:a16="http://schemas.microsoft.com/office/drawing/2014/main" id="{6EA254F5-500B-47B2-99E6-9D08693F8515}"/>
              </a:ext>
            </a:extLst>
          </p:cNvPr>
          <p:cNvSpPr/>
          <p:nvPr userDrawn="1"/>
        </p:nvSpPr>
        <p:spPr>
          <a:xfrm>
            <a:off x="444500" y="6395713"/>
            <a:ext cx="2377281" cy="2448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lvl="0"/>
            <a:r>
              <a:rPr lang="en-US" altLang="en-US" sz="800" i="0" dirty="0">
                <a:solidFill>
                  <a:schemeClr val="tx2">
                    <a:alpha val="50000"/>
                  </a:schemeClr>
                </a:solidFill>
              </a:rPr>
              <a:t>© Copyright 2023 VNS Health. All rights reserved.</a:t>
            </a:r>
          </a:p>
        </p:txBody>
      </p:sp>
      <p:sp>
        <p:nvSpPr>
          <p:cNvPr id="13" name="Picture Placeholder 29">
            <a:extLst>
              <a:ext uri="{FF2B5EF4-FFF2-40B4-BE49-F238E27FC236}">
                <a16:creationId xmlns:a16="http://schemas.microsoft.com/office/drawing/2014/main" id="{34113BB0-244E-4CBD-8963-38845D6FCC81}"/>
              </a:ext>
            </a:extLst>
          </p:cNvPr>
          <p:cNvSpPr>
            <a:spLocks noGrp="1"/>
          </p:cNvSpPr>
          <p:nvPr>
            <p:ph type="pic" sz="quarter" idx="14" hasCustomPrompt="1"/>
          </p:nvPr>
        </p:nvSpPr>
        <p:spPr>
          <a:xfrm>
            <a:off x="2399735" y="3876675"/>
            <a:ext cx="1965326" cy="1965326"/>
          </a:xfrm>
          <a:prstGeom prst="ellipse">
            <a:avLst/>
          </a:prstGeom>
          <a:solidFill>
            <a:srgbClr val="E5E5E5"/>
          </a:solidFill>
        </p:spPr>
        <p:txBody>
          <a:bodyPr anchor="ctr">
            <a:normAutofit/>
          </a:bodyPr>
          <a:lstStyle>
            <a:lvl1pPr marL="0" indent="0" algn="ctr">
              <a:lnSpc>
                <a:spcPct val="100000"/>
              </a:lnSpc>
              <a:spcBef>
                <a:spcPts val="0"/>
              </a:spcBef>
              <a:buNone/>
              <a:defRPr sz="1600" i="1">
                <a:solidFill>
                  <a:schemeClr val="tx2"/>
                </a:solidFill>
              </a:defRPr>
            </a:lvl1pPr>
          </a:lstStyle>
          <a:p>
            <a:r>
              <a:rPr lang="en-US" dirty="0"/>
              <a:t>Click here to insert image</a:t>
            </a:r>
          </a:p>
        </p:txBody>
      </p:sp>
      <p:sp>
        <p:nvSpPr>
          <p:cNvPr id="41" name="Title 1">
            <a:extLst>
              <a:ext uri="{FF2B5EF4-FFF2-40B4-BE49-F238E27FC236}">
                <a16:creationId xmlns:a16="http://schemas.microsoft.com/office/drawing/2014/main" id="{6B529845-169A-442D-B5B0-3FC62FB56225}"/>
              </a:ext>
            </a:extLst>
          </p:cNvPr>
          <p:cNvSpPr>
            <a:spLocks noGrp="1"/>
          </p:cNvSpPr>
          <p:nvPr>
            <p:ph type="title" hasCustomPrompt="1"/>
          </p:nvPr>
        </p:nvSpPr>
        <p:spPr>
          <a:xfrm>
            <a:off x="435109" y="1054101"/>
            <a:ext cx="2968490" cy="1428750"/>
          </a:xfrm>
        </p:spPr>
        <p:txBody>
          <a:bodyPr/>
          <a:lstStyle>
            <a:lvl1pPr>
              <a:defRPr/>
            </a:lvl1pPr>
          </a:lstStyle>
          <a:p>
            <a:r>
              <a:rPr lang="en-US" dirty="0"/>
              <a:t>Title Here, Max 3 Lines, Title Case, Bold, White, 28</a:t>
            </a:r>
          </a:p>
        </p:txBody>
      </p:sp>
      <p:sp>
        <p:nvSpPr>
          <p:cNvPr id="42" name="Text Placeholder 6">
            <a:extLst>
              <a:ext uri="{FF2B5EF4-FFF2-40B4-BE49-F238E27FC236}">
                <a16:creationId xmlns:a16="http://schemas.microsoft.com/office/drawing/2014/main" id="{766C4DB0-C7E6-42DC-90AA-6D545F90DBA7}"/>
              </a:ext>
            </a:extLst>
          </p:cNvPr>
          <p:cNvSpPr>
            <a:spLocks noGrp="1"/>
          </p:cNvSpPr>
          <p:nvPr>
            <p:ph type="body" sz="quarter" idx="13" hasCustomPrompt="1"/>
          </p:nvPr>
        </p:nvSpPr>
        <p:spPr>
          <a:xfrm>
            <a:off x="434975" y="2590800"/>
            <a:ext cx="2968625" cy="1674813"/>
          </a:xfrm>
        </p:spPr>
        <p:txBody>
          <a:bodyPr lIns="0" rIns="108000">
            <a:normAutofit/>
          </a:bodyPr>
          <a:lstStyle>
            <a:lvl1pPr marL="0" indent="0">
              <a:lnSpc>
                <a:spcPct val="100000"/>
              </a:lnSpc>
              <a:spcBef>
                <a:spcPts val="0"/>
              </a:spcBef>
              <a:spcAft>
                <a:spcPts val="0"/>
              </a:spcAft>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a:t>
            </a:r>
            <a:br>
              <a:rPr lang="en-US"/>
            </a:br>
            <a:r>
              <a:rPr lang="en-US"/>
              <a:t>max 4 lines, sentence case, Arial, white, 18</a:t>
            </a:r>
          </a:p>
        </p:txBody>
      </p:sp>
      <p:sp>
        <p:nvSpPr>
          <p:cNvPr id="38" name="Text Placeholder 13">
            <a:extLst>
              <a:ext uri="{FF2B5EF4-FFF2-40B4-BE49-F238E27FC236}">
                <a16:creationId xmlns:a16="http://schemas.microsoft.com/office/drawing/2014/main" id="{D55EBE13-816B-4763-8CF4-2CBFE90D5FC1}"/>
              </a:ext>
            </a:extLst>
          </p:cNvPr>
          <p:cNvSpPr>
            <a:spLocks noGrp="1"/>
          </p:cNvSpPr>
          <p:nvPr>
            <p:ph type="body" sz="quarter" idx="27"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24" name="Footer Placeholder 23">
            <a:extLst>
              <a:ext uri="{FF2B5EF4-FFF2-40B4-BE49-F238E27FC236}">
                <a16:creationId xmlns:a16="http://schemas.microsoft.com/office/drawing/2014/main" id="{D3B21FB4-92DA-4EB6-A597-22C556038DBE}"/>
              </a:ext>
            </a:extLst>
          </p:cNvPr>
          <p:cNvSpPr>
            <a:spLocks noGrp="1"/>
          </p:cNvSpPr>
          <p:nvPr>
            <p:ph type="ftr" sz="quarter" idx="29"/>
          </p:nvPr>
        </p:nvSpPr>
        <p:spPr/>
        <p:txBody>
          <a:bodyPr/>
          <a:lstStyle/>
          <a:p>
            <a:r>
              <a:rPr lang="en-US" dirty="0"/>
              <a:t>© Copyright 2023 VNS Health. All rights reserved.</a:t>
            </a:r>
          </a:p>
        </p:txBody>
      </p:sp>
      <p:sp>
        <p:nvSpPr>
          <p:cNvPr id="25" name="Slide Number Placeholder 24">
            <a:extLst>
              <a:ext uri="{FF2B5EF4-FFF2-40B4-BE49-F238E27FC236}">
                <a16:creationId xmlns:a16="http://schemas.microsoft.com/office/drawing/2014/main" id="{931B4753-E1F7-45DE-8D27-FC07A31FD4E9}"/>
              </a:ext>
            </a:extLst>
          </p:cNvPr>
          <p:cNvSpPr>
            <a:spLocks noGrp="1"/>
          </p:cNvSpPr>
          <p:nvPr>
            <p:ph type="sldNum" sz="quarter" idx="30"/>
          </p:nvPr>
        </p:nvSpPr>
        <p:spPr/>
        <p:txBody>
          <a:bodyPr/>
          <a:lstStyle/>
          <a:p>
            <a:fld id="{66A3101B-02DE-4DBE-A52F-35092CF47DF2}" type="slidenum">
              <a:rPr lang="en-US" smtClean="0"/>
              <a:pPr/>
              <a:t>‹#›</a:t>
            </a:fld>
            <a:endParaRPr lang="en-US" dirty="0"/>
          </a:p>
        </p:txBody>
      </p:sp>
      <p:sp>
        <p:nvSpPr>
          <p:cNvPr id="39" name="Text Placeholder 10">
            <a:extLst>
              <a:ext uri="{FF2B5EF4-FFF2-40B4-BE49-F238E27FC236}">
                <a16:creationId xmlns:a16="http://schemas.microsoft.com/office/drawing/2014/main" id="{ACA9DE73-97BA-4021-86B5-40F806D978D1}"/>
              </a:ext>
            </a:extLst>
          </p:cNvPr>
          <p:cNvSpPr>
            <a:spLocks noGrp="1"/>
          </p:cNvSpPr>
          <p:nvPr>
            <p:ph type="body" sz="quarter" idx="15" hasCustomPrompt="1"/>
          </p:nvPr>
        </p:nvSpPr>
        <p:spPr>
          <a:xfrm>
            <a:off x="6808788" y="810638"/>
            <a:ext cx="3848100" cy="279975"/>
          </a:xfrm>
        </p:spPr>
        <p:txBody>
          <a:bodyPr tIns="0" bIns="0" anchor="b">
            <a:noAutofit/>
          </a:bodyPr>
          <a:lstStyle>
            <a:lvl1pPr marL="0" indent="0">
              <a:lnSpc>
                <a:spcPct val="100000"/>
              </a:lnSpc>
              <a:spcBef>
                <a:spcPts val="0"/>
              </a:spcBef>
              <a:spcAft>
                <a:spcPts val="0"/>
              </a:spcAft>
              <a:buNone/>
              <a:defRPr sz="1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Title, One Line</a:t>
            </a:r>
          </a:p>
        </p:txBody>
      </p:sp>
      <p:sp>
        <p:nvSpPr>
          <p:cNvPr id="40" name="Text Placeholder 10">
            <a:extLst>
              <a:ext uri="{FF2B5EF4-FFF2-40B4-BE49-F238E27FC236}">
                <a16:creationId xmlns:a16="http://schemas.microsoft.com/office/drawing/2014/main" id="{7AF6EA12-6FF8-45F6-80F4-6238F8ACA3E8}"/>
              </a:ext>
            </a:extLst>
          </p:cNvPr>
          <p:cNvSpPr>
            <a:spLocks noGrp="1"/>
          </p:cNvSpPr>
          <p:nvPr>
            <p:ph type="body" sz="quarter" idx="16" hasCustomPrompt="1"/>
          </p:nvPr>
        </p:nvSpPr>
        <p:spPr>
          <a:xfrm>
            <a:off x="6808788" y="1097813"/>
            <a:ext cx="3848100" cy="195147"/>
          </a:xfrm>
        </p:spPr>
        <p:txBody>
          <a:bodyPr tIns="0" bIns="0" anchor="t">
            <a:noAutofit/>
          </a:bodyPr>
          <a:lstStyle>
            <a:lvl1pPr marL="0" indent="0">
              <a:lnSpc>
                <a:spcPct val="100000"/>
              </a:lnSpc>
              <a:spcBef>
                <a:spcPts val="0"/>
              </a:spcBef>
              <a:spcAft>
                <a:spcPts val="0"/>
              </a:spcAft>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subtitle, one line</a:t>
            </a:r>
          </a:p>
        </p:txBody>
      </p:sp>
      <p:sp>
        <p:nvSpPr>
          <p:cNvPr id="43" name="Text Placeholder 10">
            <a:extLst>
              <a:ext uri="{FF2B5EF4-FFF2-40B4-BE49-F238E27FC236}">
                <a16:creationId xmlns:a16="http://schemas.microsoft.com/office/drawing/2014/main" id="{17923966-C736-40B9-89FA-0E021567EBC5}"/>
              </a:ext>
            </a:extLst>
          </p:cNvPr>
          <p:cNvSpPr>
            <a:spLocks noGrp="1"/>
          </p:cNvSpPr>
          <p:nvPr>
            <p:ph type="body" sz="quarter" idx="17" hasCustomPrompt="1"/>
          </p:nvPr>
        </p:nvSpPr>
        <p:spPr>
          <a:xfrm>
            <a:off x="6808788" y="1999358"/>
            <a:ext cx="3848100" cy="279975"/>
          </a:xfrm>
        </p:spPr>
        <p:txBody>
          <a:bodyPr tIns="0" bIns="0" anchor="b">
            <a:noAutofit/>
          </a:bodyPr>
          <a:lstStyle>
            <a:lvl1pPr marL="0" indent="0">
              <a:lnSpc>
                <a:spcPct val="100000"/>
              </a:lnSpc>
              <a:spcBef>
                <a:spcPts val="0"/>
              </a:spcBef>
              <a:spcAft>
                <a:spcPts val="0"/>
              </a:spcAft>
              <a:buNone/>
              <a:defRPr sz="1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Title, One Line</a:t>
            </a:r>
          </a:p>
        </p:txBody>
      </p:sp>
      <p:sp>
        <p:nvSpPr>
          <p:cNvPr id="44" name="Text Placeholder 10">
            <a:extLst>
              <a:ext uri="{FF2B5EF4-FFF2-40B4-BE49-F238E27FC236}">
                <a16:creationId xmlns:a16="http://schemas.microsoft.com/office/drawing/2014/main" id="{E1DF400F-5E82-45CF-8255-CC05663ED1CE}"/>
              </a:ext>
            </a:extLst>
          </p:cNvPr>
          <p:cNvSpPr>
            <a:spLocks noGrp="1"/>
          </p:cNvSpPr>
          <p:nvPr>
            <p:ph type="body" sz="quarter" idx="18" hasCustomPrompt="1"/>
          </p:nvPr>
        </p:nvSpPr>
        <p:spPr>
          <a:xfrm>
            <a:off x="6808788" y="2286533"/>
            <a:ext cx="3848100" cy="195147"/>
          </a:xfrm>
        </p:spPr>
        <p:txBody>
          <a:bodyPr tIns="0" bIns="0" anchor="t">
            <a:noAutofit/>
          </a:bodyPr>
          <a:lstStyle>
            <a:lvl1pPr marL="0" indent="0">
              <a:lnSpc>
                <a:spcPct val="100000"/>
              </a:lnSpc>
              <a:spcBef>
                <a:spcPts val="0"/>
              </a:spcBef>
              <a:spcAft>
                <a:spcPts val="0"/>
              </a:spcAft>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subtitle, one line</a:t>
            </a:r>
          </a:p>
        </p:txBody>
      </p:sp>
      <p:sp>
        <p:nvSpPr>
          <p:cNvPr id="45" name="Text Placeholder 10">
            <a:extLst>
              <a:ext uri="{FF2B5EF4-FFF2-40B4-BE49-F238E27FC236}">
                <a16:creationId xmlns:a16="http://schemas.microsoft.com/office/drawing/2014/main" id="{A8E4F798-63A6-4946-95BB-A0E99C052C1E}"/>
              </a:ext>
            </a:extLst>
          </p:cNvPr>
          <p:cNvSpPr>
            <a:spLocks noGrp="1"/>
          </p:cNvSpPr>
          <p:nvPr>
            <p:ph type="body" sz="quarter" idx="19" hasCustomPrompt="1"/>
          </p:nvPr>
        </p:nvSpPr>
        <p:spPr>
          <a:xfrm>
            <a:off x="6808788" y="3186136"/>
            <a:ext cx="3848100" cy="279975"/>
          </a:xfrm>
        </p:spPr>
        <p:txBody>
          <a:bodyPr tIns="0" bIns="0" anchor="b">
            <a:noAutofit/>
          </a:bodyPr>
          <a:lstStyle>
            <a:lvl1pPr marL="0" indent="0">
              <a:lnSpc>
                <a:spcPct val="100000"/>
              </a:lnSpc>
              <a:spcBef>
                <a:spcPts val="0"/>
              </a:spcBef>
              <a:spcAft>
                <a:spcPts val="0"/>
              </a:spcAft>
              <a:buNone/>
              <a:defRPr sz="1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Title, One Line</a:t>
            </a:r>
          </a:p>
        </p:txBody>
      </p:sp>
      <p:sp>
        <p:nvSpPr>
          <p:cNvPr id="46" name="Text Placeholder 10">
            <a:extLst>
              <a:ext uri="{FF2B5EF4-FFF2-40B4-BE49-F238E27FC236}">
                <a16:creationId xmlns:a16="http://schemas.microsoft.com/office/drawing/2014/main" id="{9259F38D-9937-4F4F-A36D-9BAE1158FC91}"/>
              </a:ext>
            </a:extLst>
          </p:cNvPr>
          <p:cNvSpPr>
            <a:spLocks noGrp="1"/>
          </p:cNvSpPr>
          <p:nvPr>
            <p:ph type="body" sz="quarter" idx="20" hasCustomPrompt="1"/>
          </p:nvPr>
        </p:nvSpPr>
        <p:spPr>
          <a:xfrm>
            <a:off x="6808788" y="3473311"/>
            <a:ext cx="3848100" cy="195147"/>
          </a:xfrm>
        </p:spPr>
        <p:txBody>
          <a:bodyPr tIns="0" bIns="0" anchor="t">
            <a:noAutofit/>
          </a:bodyPr>
          <a:lstStyle>
            <a:lvl1pPr marL="0" indent="0">
              <a:lnSpc>
                <a:spcPct val="100000"/>
              </a:lnSpc>
              <a:spcBef>
                <a:spcPts val="0"/>
              </a:spcBef>
              <a:spcAft>
                <a:spcPts val="0"/>
              </a:spcAft>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subtitle, one line</a:t>
            </a:r>
          </a:p>
        </p:txBody>
      </p:sp>
      <p:sp>
        <p:nvSpPr>
          <p:cNvPr id="47" name="Text Placeholder 10">
            <a:extLst>
              <a:ext uri="{FF2B5EF4-FFF2-40B4-BE49-F238E27FC236}">
                <a16:creationId xmlns:a16="http://schemas.microsoft.com/office/drawing/2014/main" id="{0FF1D737-6A0E-4EB9-9A99-D7B3E4F9C9CC}"/>
              </a:ext>
            </a:extLst>
          </p:cNvPr>
          <p:cNvSpPr>
            <a:spLocks noGrp="1"/>
          </p:cNvSpPr>
          <p:nvPr>
            <p:ph type="body" sz="quarter" idx="21" hasCustomPrompt="1"/>
          </p:nvPr>
        </p:nvSpPr>
        <p:spPr>
          <a:xfrm>
            <a:off x="6808788" y="4373563"/>
            <a:ext cx="3848100" cy="279975"/>
          </a:xfrm>
        </p:spPr>
        <p:txBody>
          <a:bodyPr tIns="0" bIns="0" anchor="b">
            <a:noAutofit/>
          </a:bodyPr>
          <a:lstStyle>
            <a:lvl1pPr marL="0" indent="0">
              <a:lnSpc>
                <a:spcPct val="100000"/>
              </a:lnSpc>
              <a:spcBef>
                <a:spcPts val="0"/>
              </a:spcBef>
              <a:spcAft>
                <a:spcPts val="0"/>
              </a:spcAft>
              <a:buNone/>
              <a:defRPr sz="1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Title, One Line</a:t>
            </a:r>
          </a:p>
        </p:txBody>
      </p:sp>
      <p:sp>
        <p:nvSpPr>
          <p:cNvPr id="48" name="Text Placeholder 10">
            <a:extLst>
              <a:ext uri="{FF2B5EF4-FFF2-40B4-BE49-F238E27FC236}">
                <a16:creationId xmlns:a16="http://schemas.microsoft.com/office/drawing/2014/main" id="{B5E18B05-9AE5-46C5-8C97-52D118CE0190}"/>
              </a:ext>
            </a:extLst>
          </p:cNvPr>
          <p:cNvSpPr>
            <a:spLocks noGrp="1"/>
          </p:cNvSpPr>
          <p:nvPr>
            <p:ph type="body" sz="quarter" idx="22" hasCustomPrompt="1"/>
          </p:nvPr>
        </p:nvSpPr>
        <p:spPr>
          <a:xfrm>
            <a:off x="6808788" y="4660738"/>
            <a:ext cx="3848100" cy="195147"/>
          </a:xfrm>
        </p:spPr>
        <p:txBody>
          <a:bodyPr tIns="0" bIns="0" anchor="t">
            <a:noAutofit/>
          </a:bodyPr>
          <a:lstStyle>
            <a:lvl1pPr marL="0" indent="0">
              <a:lnSpc>
                <a:spcPct val="100000"/>
              </a:lnSpc>
              <a:spcBef>
                <a:spcPts val="0"/>
              </a:spcBef>
              <a:spcAft>
                <a:spcPts val="0"/>
              </a:spcAft>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subtitle, one line</a:t>
            </a:r>
          </a:p>
        </p:txBody>
      </p:sp>
      <p:sp>
        <p:nvSpPr>
          <p:cNvPr id="49" name="Text Placeholder 10">
            <a:extLst>
              <a:ext uri="{FF2B5EF4-FFF2-40B4-BE49-F238E27FC236}">
                <a16:creationId xmlns:a16="http://schemas.microsoft.com/office/drawing/2014/main" id="{F6749280-76D3-4BF7-B1A3-738CBA2AC6E1}"/>
              </a:ext>
            </a:extLst>
          </p:cNvPr>
          <p:cNvSpPr>
            <a:spLocks noGrp="1"/>
          </p:cNvSpPr>
          <p:nvPr>
            <p:ph type="body" sz="quarter" idx="23" hasCustomPrompt="1"/>
          </p:nvPr>
        </p:nvSpPr>
        <p:spPr>
          <a:xfrm>
            <a:off x="6808788" y="5561013"/>
            <a:ext cx="3848100" cy="279975"/>
          </a:xfrm>
        </p:spPr>
        <p:txBody>
          <a:bodyPr tIns="0" bIns="0" anchor="b">
            <a:noAutofit/>
          </a:bodyPr>
          <a:lstStyle>
            <a:lvl1pPr marL="0" indent="0">
              <a:lnSpc>
                <a:spcPct val="100000"/>
              </a:lnSpc>
              <a:spcBef>
                <a:spcPts val="0"/>
              </a:spcBef>
              <a:spcAft>
                <a:spcPts val="0"/>
              </a:spcAft>
              <a:buNone/>
              <a:defRPr sz="16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Title, One Line</a:t>
            </a:r>
          </a:p>
        </p:txBody>
      </p:sp>
      <p:sp>
        <p:nvSpPr>
          <p:cNvPr id="50" name="Text Placeholder 10">
            <a:extLst>
              <a:ext uri="{FF2B5EF4-FFF2-40B4-BE49-F238E27FC236}">
                <a16:creationId xmlns:a16="http://schemas.microsoft.com/office/drawing/2014/main" id="{3D39FB5E-BEB7-480E-BD5B-6450B9818247}"/>
              </a:ext>
            </a:extLst>
          </p:cNvPr>
          <p:cNvSpPr>
            <a:spLocks noGrp="1"/>
          </p:cNvSpPr>
          <p:nvPr>
            <p:ph type="body" sz="quarter" idx="24" hasCustomPrompt="1"/>
          </p:nvPr>
        </p:nvSpPr>
        <p:spPr>
          <a:xfrm>
            <a:off x="6808788" y="5848188"/>
            <a:ext cx="3848100" cy="195147"/>
          </a:xfrm>
        </p:spPr>
        <p:txBody>
          <a:bodyPr tIns="0" bIns="0" anchor="t">
            <a:noAutofit/>
          </a:bodyPr>
          <a:lstStyle>
            <a:lvl1pPr marL="0" indent="0">
              <a:lnSpc>
                <a:spcPct val="100000"/>
              </a:lnSpc>
              <a:spcBef>
                <a:spcPts val="0"/>
              </a:spcBef>
              <a:spcAft>
                <a:spcPts val="0"/>
              </a:spcAft>
              <a:buNone/>
              <a:defRPr sz="1400" b="0">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Short section subtitle, one line</a:t>
            </a:r>
          </a:p>
        </p:txBody>
      </p:sp>
      <p:sp>
        <p:nvSpPr>
          <p:cNvPr id="51" name="Text Placeholder 2">
            <a:extLst>
              <a:ext uri="{FF2B5EF4-FFF2-40B4-BE49-F238E27FC236}">
                <a16:creationId xmlns:a16="http://schemas.microsoft.com/office/drawing/2014/main" id="{83C37D6E-1FF2-4690-9AE8-594848D999DC}"/>
              </a:ext>
            </a:extLst>
          </p:cNvPr>
          <p:cNvSpPr>
            <a:spLocks noGrp="1"/>
          </p:cNvSpPr>
          <p:nvPr>
            <p:ph type="body" sz="quarter" idx="25" hasCustomPrompt="1"/>
          </p:nvPr>
        </p:nvSpPr>
        <p:spPr>
          <a:xfrm>
            <a:off x="5490173" y="809625"/>
            <a:ext cx="552450" cy="485775"/>
          </a:xfrm>
        </p:spPr>
        <p:txBody>
          <a:bodyPr anchor="ctr">
            <a:normAutofit/>
          </a:bodyPr>
          <a:lstStyle>
            <a:lvl1pPr marL="0" indent="0" algn="ctr">
              <a:lnSpc>
                <a:spcPct val="100000"/>
              </a:lnSpc>
              <a:spcBef>
                <a:spcPts val="0"/>
              </a:spcBef>
              <a:spcAft>
                <a:spcPts val="0"/>
              </a:spcAft>
              <a:buNone/>
              <a:defRPr sz="20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00</a:t>
            </a:r>
          </a:p>
        </p:txBody>
      </p:sp>
      <p:sp>
        <p:nvSpPr>
          <p:cNvPr id="52" name="Text Placeholder 2">
            <a:extLst>
              <a:ext uri="{FF2B5EF4-FFF2-40B4-BE49-F238E27FC236}">
                <a16:creationId xmlns:a16="http://schemas.microsoft.com/office/drawing/2014/main" id="{59F71BE3-93CA-46AB-8D26-F24596B47601}"/>
              </a:ext>
            </a:extLst>
          </p:cNvPr>
          <p:cNvSpPr>
            <a:spLocks noGrp="1"/>
          </p:cNvSpPr>
          <p:nvPr>
            <p:ph type="body" sz="quarter" idx="26" hasCustomPrompt="1"/>
          </p:nvPr>
        </p:nvSpPr>
        <p:spPr>
          <a:xfrm>
            <a:off x="5490173" y="1997075"/>
            <a:ext cx="552450" cy="485775"/>
          </a:xfrm>
        </p:spPr>
        <p:txBody>
          <a:bodyPr anchor="ctr">
            <a:normAutofit/>
          </a:bodyPr>
          <a:lstStyle>
            <a:lvl1pPr marL="0" indent="0" algn="ctr">
              <a:lnSpc>
                <a:spcPct val="100000"/>
              </a:lnSpc>
              <a:spcBef>
                <a:spcPts val="0"/>
              </a:spcBef>
              <a:spcAft>
                <a:spcPts val="0"/>
              </a:spcAft>
              <a:buNone/>
              <a:defRPr sz="20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00</a:t>
            </a:r>
          </a:p>
        </p:txBody>
      </p:sp>
      <p:sp>
        <p:nvSpPr>
          <p:cNvPr id="53" name="Text Placeholder 2">
            <a:extLst>
              <a:ext uri="{FF2B5EF4-FFF2-40B4-BE49-F238E27FC236}">
                <a16:creationId xmlns:a16="http://schemas.microsoft.com/office/drawing/2014/main" id="{CE3E73C4-A37F-460B-BA89-549C9252C14D}"/>
              </a:ext>
            </a:extLst>
          </p:cNvPr>
          <p:cNvSpPr>
            <a:spLocks noGrp="1"/>
          </p:cNvSpPr>
          <p:nvPr>
            <p:ph type="body" sz="quarter" idx="31" hasCustomPrompt="1"/>
          </p:nvPr>
        </p:nvSpPr>
        <p:spPr>
          <a:xfrm>
            <a:off x="5490173" y="3184525"/>
            <a:ext cx="552450" cy="485775"/>
          </a:xfrm>
        </p:spPr>
        <p:txBody>
          <a:bodyPr anchor="ctr">
            <a:normAutofit/>
          </a:bodyPr>
          <a:lstStyle>
            <a:lvl1pPr marL="0" indent="0" algn="ctr">
              <a:lnSpc>
                <a:spcPct val="100000"/>
              </a:lnSpc>
              <a:spcBef>
                <a:spcPts val="0"/>
              </a:spcBef>
              <a:spcAft>
                <a:spcPts val="0"/>
              </a:spcAft>
              <a:buNone/>
              <a:defRPr sz="20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00</a:t>
            </a:r>
          </a:p>
        </p:txBody>
      </p:sp>
      <p:sp>
        <p:nvSpPr>
          <p:cNvPr id="54" name="Text Placeholder 2">
            <a:extLst>
              <a:ext uri="{FF2B5EF4-FFF2-40B4-BE49-F238E27FC236}">
                <a16:creationId xmlns:a16="http://schemas.microsoft.com/office/drawing/2014/main" id="{35961274-D222-4A4B-A2DE-0C4295A75A56}"/>
              </a:ext>
            </a:extLst>
          </p:cNvPr>
          <p:cNvSpPr>
            <a:spLocks noGrp="1"/>
          </p:cNvSpPr>
          <p:nvPr>
            <p:ph type="body" sz="quarter" idx="28" hasCustomPrompt="1"/>
          </p:nvPr>
        </p:nvSpPr>
        <p:spPr>
          <a:xfrm>
            <a:off x="5490173" y="4371975"/>
            <a:ext cx="552450" cy="485775"/>
          </a:xfrm>
        </p:spPr>
        <p:txBody>
          <a:bodyPr anchor="ctr">
            <a:normAutofit/>
          </a:bodyPr>
          <a:lstStyle>
            <a:lvl1pPr marL="0" indent="0" algn="ctr">
              <a:lnSpc>
                <a:spcPct val="100000"/>
              </a:lnSpc>
              <a:spcBef>
                <a:spcPts val="0"/>
              </a:spcBef>
              <a:spcAft>
                <a:spcPts val="0"/>
              </a:spcAft>
              <a:buNone/>
              <a:defRPr sz="20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00</a:t>
            </a:r>
          </a:p>
        </p:txBody>
      </p:sp>
      <p:sp>
        <p:nvSpPr>
          <p:cNvPr id="55" name="Text Placeholder 2">
            <a:extLst>
              <a:ext uri="{FF2B5EF4-FFF2-40B4-BE49-F238E27FC236}">
                <a16:creationId xmlns:a16="http://schemas.microsoft.com/office/drawing/2014/main" id="{BB6E3DD2-FF2E-4B18-983F-A2BE1151839F}"/>
              </a:ext>
            </a:extLst>
          </p:cNvPr>
          <p:cNvSpPr>
            <a:spLocks noGrp="1"/>
          </p:cNvSpPr>
          <p:nvPr>
            <p:ph type="body" sz="quarter" idx="32" hasCustomPrompt="1"/>
          </p:nvPr>
        </p:nvSpPr>
        <p:spPr>
          <a:xfrm>
            <a:off x="5490173" y="5559425"/>
            <a:ext cx="552450" cy="485775"/>
          </a:xfrm>
        </p:spPr>
        <p:txBody>
          <a:bodyPr anchor="ctr">
            <a:normAutofit/>
          </a:bodyPr>
          <a:lstStyle>
            <a:lvl1pPr marL="0" indent="0" algn="ctr">
              <a:lnSpc>
                <a:spcPct val="100000"/>
              </a:lnSpc>
              <a:spcBef>
                <a:spcPts val="0"/>
              </a:spcBef>
              <a:spcAft>
                <a:spcPts val="0"/>
              </a:spcAft>
              <a:buNone/>
              <a:defRPr sz="2000" b="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00</a:t>
            </a:r>
          </a:p>
        </p:txBody>
      </p:sp>
      <p:sp>
        <p:nvSpPr>
          <p:cNvPr id="56" name="Text Placeholder 26">
            <a:extLst>
              <a:ext uri="{FF2B5EF4-FFF2-40B4-BE49-F238E27FC236}">
                <a16:creationId xmlns:a16="http://schemas.microsoft.com/office/drawing/2014/main" id="{9B6956B3-17C9-4317-AE21-0960B0D68E06}"/>
              </a:ext>
            </a:extLst>
          </p:cNvPr>
          <p:cNvSpPr>
            <a:spLocks noGrp="1"/>
          </p:cNvSpPr>
          <p:nvPr>
            <p:ph type="body" sz="quarter" idx="33"/>
          </p:nvPr>
        </p:nvSpPr>
        <p:spPr>
          <a:xfrm>
            <a:off x="6149975" y="1096013"/>
            <a:ext cx="550863" cy="3600"/>
          </a:xfrm>
          <a:solidFill>
            <a:schemeClr val="accent2"/>
          </a:solidFill>
        </p:spPr>
        <p:txBody>
          <a:bodyPr anchor="ctr">
            <a:noAutofit/>
          </a:bodyPr>
          <a:lstStyle>
            <a:lvl1pPr marL="0" indent="0">
              <a:buNone/>
              <a:defRPr sz="100">
                <a:no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7" name="Text Placeholder 26">
            <a:extLst>
              <a:ext uri="{FF2B5EF4-FFF2-40B4-BE49-F238E27FC236}">
                <a16:creationId xmlns:a16="http://schemas.microsoft.com/office/drawing/2014/main" id="{75248F97-C060-4075-825E-ED794A8E61F4}"/>
              </a:ext>
            </a:extLst>
          </p:cNvPr>
          <p:cNvSpPr>
            <a:spLocks noGrp="1"/>
          </p:cNvSpPr>
          <p:nvPr>
            <p:ph type="body" sz="quarter" idx="34"/>
          </p:nvPr>
        </p:nvSpPr>
        <p:spPr>
          <a:xfrm>
            <a:off x="6149975" y="2283607"/>
            <a:ext cx="550863" cy="3600"/>
          </a:xfrm>
          <a:solidFill>
            <a:schemeClr val="accent2"/>
          </a:solidFill>
        </p:spPr>
        <p:txBody>
          <a:bodyPr anchor="ctr">
            <a:noAutofit/>
          </a:bodyPr>
          <a:lstStyle>
            <a:lvl1pPr marL="0" indent="0">
              <a:buNone/>
              <a:defRPr sz="100">
                <a:no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8" name="Text Placeholder 26">
            <a:extLst>
              <a:ext uri="{FF2B5EF4-FFF2-40B4-BE49-F238E27FC236}">
                <a16:creationId xmlns:a16="http://schemas.microsoft.com/office/drawing/2014/main" id="{34BD2913-D8E5-459B-AFB9-34732FB7C049}"/>
              </a:ext>
            </a:extLst>
          </p:cNvPr>
          <p:cNvSpPr>
            <a:spLocks noGrp="1"/>
          </p:cNvSpPr>
          <p:nvPr>
            <p:ph type="body" sz="quarter" idx="35"/>
          </p:nvPr>
        </p:nvSpPr>
        <p:spPr>
          <a:xfrm>
            <a:off x="6149975" y="3471201"/>
            <a:ext cx="550863" cy="3600"/>
          </a:xfrm>
          <a:solidFill>
            <a:schemeClr val="accent2"/>
          </a:solidFill>
        </p:spPr>
        <p:txBody>
          <a:bodyPr anchor="ctr">
            <a:noAutofit/>
          </a:bodyPr>
          <a:lstStyle>
            <a:lvl1pPr marL="0" indent="0">
              <a:buNone/>
              <a:defRPr sz="100">
                <a:no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59" name="Text Placeholder 26">
            <a:extLst>
              <a:ext uri="{FF2B5EF4-FFF2-40B4-BE49-F238E27FC236}">
                <a16:creationId xmlns:a16="http://schemas.microsoft.com/office/drawing/2014/main" id="{32770C01-908E-4DAE-9EB6-12E75BF843CC}"/>
              </a:ext>
            </a:extLst>
          </p:cNvPr>
          <p:cNvSpPr>
            <a:spLocks noGrp="1"/>
          </p:cNvSpPr>
          <p:nvPr>
            <p:ph type="body" sz="quarter" idx="36"/>
          </p:nvPr>
        </p:nvSpPr>
        <p:spPr>
          <a:xfrm>
            <a:off x="6149975" y="4658795"/>
            <a:ext cx="550863" cy="3600"/>
          </a:xfrm>
          <a:solidFill>
            <a:schemeClr val="accent2"/>
          </a:solidFill>
        </p:spPr>
        <p:txBody>
          <a:bodyPr anchor="ctr">
            <a:noAutofit/>
          </a:bodyPr>
          <a:lstStyle>
            <a:lvl1pPr marL="0" indent="0">
              <a:buNone/>
              <a:defRPr sz="100">
                <a:no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
        <p:nvSpPr>
          <p:cNvPr id="60" name="Text Placeholder 26">
            <a:extLst>
              <a:ext uri="{FF2B5EF4-FFF2-40B4-BE49-F238E27FC236}">
                <a16:creationId xmlns:a16="http://schemas.microsoft.com/office/drawing/2014/main" id="{3B923817-7288-4FFC-BFD8-B4A803A2193D}"/>
              </a:ext>
            </a:extLst>
          </p:cNvPr>
          <p:cNvSpPr>
            <a:spLocks noGrp="1"/>
          </p:cNvSpPr>
          <p:nvPr>
            <p:ph type="body" sz="quarter" idx="37"/>
          </p:nvPr>
        </p:nvSpPr>
        <p:spPr>
          <a:xfrm>
            <a:off x="6149975" y="5846388"/>
            <a:ext cx="550863" cy="3600"/>
          </a:xfrm>
          <a:solidFill>
            <a:schemeClr val="accent2"/>
          </a:solidFill>
        </p:spPr>
        <p:txBody>
          <a:bodyPr anchor="ctr">
            <a:noAutofit/>
          </a:bodyPr>
          <a:lstStyle>
            <a:lvl1pPr marL="0" indent="0">
              <a:buNone/>
              <a:defRPr sz="100">
                <a:noFill/>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p:txBody>
      </p:sp>
    </p:spTree>
    <p:custDataLst>
      <p:tags r:id="rId1"/>
    </p:custDataLst>
    <p:extLst>
      <p:ext uri="{BB962C8B-B14F-4D97-AF65-F5344CB8AC3E}">
        <p14:creationId xmlns:p14="http://schemas.microsoft.com/office/powerpoint/2010/main" val="2255017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00"/>
                                  </p:stCondLst>
                                  <p:childTnLst>
                                    <p:set>
                                      <p:cBhvr>
                                        <p:cTn id="6" dur="1" fill="hold">
                                          <p:stCondLst>
                                            <p:cond delay="0"/>
                                          </p:stCondLst>
                                        </p:cTn>
                                        <p:tgtEl>
                                          <p:spTgt spid="39"/>
                                        </p:tgtEl>
                                        <p:attrNameLst>
                                          <p:attrName>style.visibility</p:attrName>
                                        </p:attrNameLst>
                                      </p:cBhvr>
                                      <p:to>
                                        <p:strVal val="visible"/>
                                      </p:to>
                                    </p:set>
                                    <p:animEffect transition="in" filter="fade">
                                      <p:cBhvr>
                                        <p:cTn id="7" dur="250"/>
                                        <p:tgtEl>
                                          <p:spTgt spid="39"/>
                                        </p:tgtEl>
                                      </p:cBhvr>
                                    </p:animEffect>
                                  </p:childTnLst>
                                </p:cTn>
                              </p:par>
                              <p:par>
                                <p:cTn id="8" presetID="42" presetClass="path" presetSubtype="0" decel="100000" fill="hold" grpId="1" nodeType="withEffect">
                                  <p:stCondLst>
                                    <p:cond delay="200"/>
                                  </p:stCondLst>
                                  <p:childTnLst>
                                    <p:animMotion origin="layout" path="M -0.01718 -0.00023 L -3.54167E-6 -2.22222E-6 " pathEditMode="relative" rAng="0" ptsTypes="AA">
                                      <p:cBhvr>
                                        <p:cTn id="9" dur="500" fill="hold"/>
                                        <p:tgtEl>
                                          <p:spTgt spid="39"/>
                                        </p:tgtEl>
                                        <p:attrNameLst>
                                          <p:attrName>ppt_x</p:attrName>
                                          <p:attrName>ppt_y</p:attrName>
                                        </p:attrNameLst>
                                      </p:cBhvr>
                                      <p:rCtr x="859" y="0"/>
                                    </p:animMotion>
                                  </p:childTnLst>
                                </p:cTn>
                              </p:par>
                              <p:par>
                                <p:cTn id="10" presetID="10" presetClass="entr" presetSubtype="0" fill="hold" grpId="0" nodeType="withEffect">
                                  <p:stCondLst>
                                    <p:cond delay="200"/>
                                  </p:stCondLst>
                                  <p:childTnLst>
                                    <p:set>
                                      <p:cBhvr>
                                        <p:cTn id="11" dur="1" fill="hold">
                                          <p:stCondLst>
                                            <p:cond delay="0"/>
                                          </p:stCondLst>
                                        </p:cTn>
                                        <p:tgtEl>
                                          <p:spTgt spid="40"/>
                                        </p:tgtEl>
                                        <p:attrNameLst>
                                          <p:attrName>style.visibility</p:attrName>
                                        </p:attrNameLst>
                                      </p:cBhvr>
                                      <p:to>
                                        <p:strVal val="visible"/>
                                      </p:to>
                                    </p:set>
                                    <p:animEffect transition="in" filter="fade">
                                      <p:cBhvr>
                                        <p:cTn id="12" dur="250"/>
                                        <p:tgtEl>
                                          <p:spTgt spid="40"/>
                                        </p:tgtEl>
                                      </p:cBhvr>
                                    </p:animEffect>
                                  </p:childTnLst>
                                </p:cTn>
                              </p:par>
                              <p:par>
                                <p:cTn id="13" presetID="42" presetClass="path" presetSubtype="0" decel="100000" fill="hold" grpId="1" nodeType="withEffect">
                                  <p:stCondLst>
                                    <p:cond delay="200"/>
                                  </p:stCondLst>
                                  <p:childTnLst>
                                    <p:animMotion origin="layout" path="M -0.01718 -0.00023 L -3.54167E-6 -2.22222E-6 " pathEditMode="relative" rAng="0" ptsTypes="AA">
                                      <p:cBhvr>
                                        <p:cTn id="14" dur="500" fill="hold"/>
                                        <p:tgtEl>
                                          <p:spTgt spid="40"/>
                                        </p:tgtEl>
                                        <p:attrNameLst>
                                          <p:attrName>ppt_x</p:attrName>
                                          <p:attrName>ppt_y</p:attrName>
                                        </p:attrNameLst>
                                      </p:cBhvr>
                                      <p:rCtr x="859" y="0"/>
                                    </p:animMotion>
                                  </p:childTnLst>
                                </p:cTn>
                              </p:par>
                              <p:par>
                                <p:cTn id="15" presetID="10" presetClass="entr" presetSubtype="0" fill="hold" grpId="0" nodeType="withEffect">
                                  <p:stCondLst>
                                    <p:cond delay="40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250"/>
                                        <p:tgtEl>
                                          <p:spTgt spid="43"/>
                                        </p:tgtEl>
                                      </p:cBhvr>
                                    </p:animEffect>
                                  </p:childTnLst>
                                </p:cTn>
                              </p:par>
                              <p:par>
                                <p:cTn id="18" presetID="42" presetClass="path" presetSubtype="0" decel="100000" fill="hold" grpId="1" nodeType="withEffect">
                                  <p:stCondLst>
                                    <p:cond delay="400"/>
                                  </p:stCondLst>
                                  <p:childTnLst>
                                    <p:animMotion origin="layout" path="M -0.01718 -0.00023 L -3.54167E-6 -1.85185E-6 " pathEditMode="relative" rAng="0" ptsTypes="AA">
                                      <p:cBhvr>
                                        <p:cTn id="19" dur="500" fill="hold"/>
                                        <p:tgtEl>
                                          <p:spTgt spid="43"/>
                                        </p:tgtEl>
                                        <p:attrNameLst>
                                          <p:attrName>ppt_x</p:attrName>
                                          <p:attrName>ppt_y</p:attrName>
                                        </p:attrNameLst>
                                      </p:cBhvr>
                                      <p:rCtr x="859" y="0"/>
                                    </p:animMotion>
                                  </p:childTnLst>
                                </p:cTn>
                              </p:par>
                              <p:par>
                                <p:cTn id="20" presetID="10" presetClass="entr" presetSubtype="0" fill="hold" grpId="0" nodeType="withEffect">
                                  <p:stCondLst>
                                    <p:cond delay="400"/>
                                  </p:stCondLst>
                                  <p:childTnLst>
                                    <p:set>
                                      <p:cBhvr>
                                        <p:cTn id="21" dur="1" fill="hold">
                                          <p:stCondLst>
                                            <p:cond delay="0"/>
                                          </p:stCondLst>
                                        </p:cTn>
                                        <p:tgtEl>
                                          <p:spTgt spid="44"/>
                                        </p:tgtEl>
                                        <p:attrNameLst>
                                          <p:attrName>style.visibility</p:attrName>
                                        </p:attrNameLst>
                                      </p:cBhvr>
                                      <p:to>
                                        <p:strVal val="visible"/>
                                      </p:to>
                                    </p:set>
                                    <p:animEffect transition="in" filter="fade">
                                      <p:cBhvr>
                                        <p:cTn id="22" dur="250"/>
                                        <p:tgtEl>
                                          <p:spTgt spid="44"/>
                                        </p:tgtEl>
                                      </p:cBhvr>
                                    </p:animEffect>
                                  </p:childTnLst>
                                </p:cTn>
                              </p:par>
                              <p:par>
                                <p:cTn id="23" presetID="42" presetClass="path" presetSubtype="0" decel="100000" fill="hold" grpId="1" nodeType="withEffect">
                                  <p:stCondLst>
                                    <p:cond delay="400"/>
                                  </p:stCondLst>
                                  <p:childTnLst>
                                    <p:animMotion origin="layout" path="M -0.01718 -0.00023 L -3.54167E-6 -1.85185E-6 " pathEditMode="relative" rAng="0" ptsTypes="AA">
                                      <p:cBhvr>
                                        <p:cTn id="24" dur="500" fill="hold"/>
                                        <p:tgtEl>
                                          <p:spTgt spid="44"/>
                                        </p:tgtEl>
                                        <p:attrNameLst>
                                          <p:attrName>ppt_x</p:attrName>
                                          <p:attrName>ppt_y</p:attrName>
                                        </p:attrNameLst>
                                      </p:cBhvr>
                                      <p:rCtr x="859" y="0"/>
                                    </p:animMotion>
                                  </p:childTnLst>
                                </p:cTn>
                              </p:par>
                              <p:par>
                                <p:cTn id="25" presetID="10" presetClass="entr" presetSubtype="0" fill="hold" grpId="0" nodeType="withEffect">
                                  <p:stCondLst>
                                    <p:cond delay="600"/>
                                  </p:stCondLst>
                                  <p:childTnLst>
                                    <p:set>
                                      <p:cBhvr>
                                        <p:cTn id="26" dur="1" fill="hold">
                                          <p:stCondLst>
                                            <p:cond delay="0"/>
                                          </p:stCondLst>
                                        </p:cTn>
                                        <p:tgtEl>
                                          <p:spTgt spid="45"/>
                                        </p:tgtEl>
                                        <p:attrNameLst>
                                          <p:attrName>style.visibility</p:attrName>
                                        </p:attrNameLst>
                                      </p:cBhvr>
                                      <p:to>
                                        <p:strVal val="visible"/>
                                      </p:to>
                                    </p:set>
                                    <p:animEffect transition="in" filter="fade">
                                      <p:cBhvr>
                                        <p:cTn id="27" dur="250"/>
                                        <p:tgtEl>
                                          <p:spTgt spid="45"/>
                                        </p:tgtEl>
                                      </p:cBhvr>
                                    </p:animEffect>
                                  </p:childTnLst>
                                </p:cTn>
                              </p:par>
                              <p:par>
                                <p:cTn id="28" presetID="42" presetClass="path" presetSubtype="0" decel="100000" fill="hold" grpId="1" nodeType="withEffect">
                                  <p:stCondLst>
                                    <p:cond delay="600"/>
                                  </p:stCondLst>
                                  <p:childTnLst>
                                    <p:animMotion origin="layout" path="M -0.01718 -0.00023 L -3.54167E-6 -2.96296E-6 " pathEditMode="relative" rAng="0" ptsTypes="AA">
                                      <p:cBhvr>
                                        <p:cTn id="29" dur="500" fill="hold"/>
                                        <p:tgtEl>
                                          <p:spTgt spid="45"/>
                                        </p:tgtEl>
                                        <p:attrNameLst>
                                          <p:attrName>ppt_x</p:attrName>
                                          <p:attrName>ppt_y</p:attrName>
                                        </p:attrNameLst>
                                      </p:cBhvr>
                                      <p:rCtr x="859" y="0"/>
                                    </p:animMotion>
                                  </p:childTnLst>
                                </p:cTn>
                              </p:par>
                              <p:par>
                                <p:cTn id="30" presetID="10" presetClass="entr" presetSubtype="0" fill="hold" grpId="0" nodeType="withEffect">
                                  <p:stCondLst>
                                    <p:cond delay="600"/>
                                  </p:stCondLst>
                                  <p:childTnLst>
                                    <p:set>
                                      <p:cBhvr>
                                        <p:cTn id="31" dur="1" fill="hold">
                                          <p:stCondLst>
                                            <p:cond delay="0"/>
                                          </p:stCondLst>
                                        </p:cTn>
                                        <p:tgtEl>
                                          <p:spTgt spid="46"/>
                                        </p:tgtEl>
                                        <p:attrNameLst>
                                          <p:attrName>style.visibility</p:attrName>
                                        </p:attrNameLst>
                                      </p:cBhvr>
                                      <p:to>
                                        <p:strVal val="visible"/>
                                      </p:to>
                                    </p:set>
                                    <p:animEffect transition="in" filter="fade">
                                      <p:cBhvr>
                                        <p:cTn id="32" dur="250"/>
                                        <p:tgtEl>
                                          <p:spTgt spid="46"/>
                                        </p:tgtEl>
                                      </p:cBhvr>
                                    </p:animEffect>
                                  </p:childTnLst>
                                </p:cTn>
                              </p:par>
                              <p:par>
                                <p:cTn id="33" presetID="42" presetClass="path" presetSubtype="0" decel="100000" fill="hold" grpId="1" nodeType="withEffect">
                                  <p:stCondLst>
                                    <p:cond delay="600"/>
                                  </p:stCondLst>
                                  <p:childTnLst>
                                    <p:animMotion origin="layout" path="M -0.01718 -0.00023 L -3.54167E-6 -2.96296E-6 " pathEditMode="relative" rAng="0" ptsTypes="AA">
                                      <p:cBhvr>
                                        <p:cTn id="34" dur="500" fill="hold"/>
                                        <p:tgtEl>
                                          <p:spTgt spid="46"/>
                                        </p:tgtEl>
                                        <p:attrNameLst>
                                          <p:attrName>ppt_x</p:attrName>
                                          <p:attrName>ppt_y</p:attrName>
                                        </p:attrNameLst>
                                      </p:cBhvr>
                                      <p:rCtr x="859" y="0"/>
                                    </p:animMotion>
                                  </p:childTnLst>
                                </p:cTn>
                              </p:par>
                              <p:par>
                                <p:cTn id="35" presetID="10" presetClass="entr" presetSubtype="0" fill="hold" grpId="0" nodeType="withEffect">
                                  <p:stCondLst>
                                    <p:cond delay="800"/>
                                  </p:stCondLst>
                                  <p:childTnLst>
                                    <p:set>
                                      <p:cBhvr>
                                        <p:cTn id="36" dur="1" fill="hold">
                                          <p:stCondLst>
                                            <p:cond delay="0"/>
                                          </p:stCondLst>
                                        </p:cTn>
                                        <p:tgtEl>
                                          <p:spTgt spid="47"/>
                                        </p:tgtEl>
                                        <p:attrNameLst>
                                          <p:attrName>style.visibility</p:attrName>
                                        </p:attrNameLst>
                                      </p:cBhvr>
                                      <p:to>
                                        <p:strVal val="visible"/>
                                      </p:to>
                                    </p:set>
                                    <p:animEffect transition="in" filter="fade">
                                      <p:cBhvr>
                                        <p:cTn id="37" dur="250"/>
                                        <p:tgtEl>
                                          <p:spTgt spid="47"/>
                                        </p:tgtEl>
                                      </p:cBhvr>
                                    </p:animEffect>
                                  </p:childTnLst>
                                </p:cTn>
                              </p:par>
                              <p:par>
                                <p:cTn id="38" presetID="42" presetClass="path" presetSubtype="0" decel="100000" fill="hold" grpId="1" nodeType="withEffect">
                                  <p:stCondLst>
                                    <p:cond delay="800"/>
                                  </p:stCondLst>
                                  <p:childTnLst>
                                    <p:animMotion origin="layout" path="M -0.01718 -0.00024 L -3.54167E-6 4.81481E-6 " pathEditMode="relative" rAng="0" ptsTypes="AA">
                                      <p:cBhvr>
                                        <p:cTn id="39" dur="500" fill="hold"/>
                                        <p:tgtEl>
                                          <p:spTgt spid="47"/>
                                        </p:tgtEl>
                                        <p:attrNameLst>
                                          <p:attrName>ppt_x</p:attrName>
                                          <p:attrName>ppt_y</p:attrName>
                                        </p:attrNameLst>
                                      </p:cBhvr>
                                      <p:rCtr x="859" y="0"/>
                                    </p:animMotion>
                                  </p:childTnLst>
                                </p:cTn>
                              </p:par>
                              <p:par>
                                <p:cTn id="40" presetID="10" presetClass="entr" presetSubtype="0" fill="hold" grpId="0" nodeType="withEffect">
                                  <p:stCondLst>
                                    <p:cond delay="80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250"/>
                                        <p:tgtEl>
                                          <p:spTgt spid="48"/>
                                        </p:tgtEl>
                                      </p:cBhvr>
                                    </p:animEffect>
                                  </p:childTnLst>
                                </p:cTn>
                              </p:par>
                              <p:par>
                                <p:cTn id="43" presetID="42" presetClass="path" presetSubtype="0" decel="100000" fill="hold" grpId="1" nodeType="withEffect">
                                  <p:stCondLst>
                                    <p:cond delay="800"/>
                                  </p:stCondLst>
                                  <p:childTnLst>
                                    <p:animMotion origin="layout" path="M -0.01718 -0.00024 L -3.54167E-6 4.81481E-6 " pathEditMode="relative" rAng="0" ptsTypes="AA">
                                      <p:cBhvr>
                                        <p:cTn id="44" dur="500" fill="hold"/>
                                        <p:tgtEl>
                                          <p:spTgt spid="48"/>
                                        </p:tgtEl>
                                        <p:attrNameLst>
                                          <p:attrName>ppt_x</p:attrName>
                                          <p:attrName>ppt_y</p:attrName>
                                        </p:attrNameLst>
                                      </p:cBhvr>
                                      <p:rCtr x="859" y="0"/>
                                    </p:animMotion>
                                  </p:childTnLst>
                                </p:cTn>
                              </p:par>
                              <p:par>
                                <p:cTn id="45" presetID="10" presetClass="entr" presetSubtype="0" fill="hold" grpId="0" nodeType="withEffect">
                                  <p:stCondLst>
                                    <p:cond delay="1000"/>
                                  </p:stCondLst>
                                  <p:childTnLst>
                                    <p:set>
                                      <p:cBhvr>
                                        <p:cTn id="46" dur="1" fill="hold">
                                          <p:stCondLst>
                                            <p:cond delay="0"/>
                                          </p:stCondLst>
                                        </p:cTn>
                                        <p:tgtEl>
                                          <p:spTgt spid="49"/>
                                        </p:tgtEl>
                                        <p:attrNameLst>
                                          <p:attrName>style.visibility</p:attrName>
                                        </p:attrNameLst>
                                      </p:cBhvr>
                                      <p:to>
                                        <p:strVal val="visible"/>
                                      </p:to>
                                    </p:set>
                                    <p:animEffect transition="in" filter="fade">
                                      <p:cBhvr>
                                        <p:cTn id="47" dur="250"/>
                                        <p:tgtEl>
                                          <p:spTgt spid="49"/>
                                        </p:tgtEl>
                                      </p:cBhvr>
                                    </p:animEffect>
                                  </p:childTnLst>
                                </p:cTn>
                              </p:par>
                              <p:par>
                                <p:cTn id="48" presetID="42" presetClass="path" presetSubtype="0" decel="100000" fill="hold" grpId="1" nodeType="withEffect">
                                  <p:stCondLst>
                                    <p:cond delay="1000"/>
                                  </p:stCondLst>
                                  <p:childTnLst>
                                    <p:animMotion origin="layout" path="M -0.01718 -0.00023 L -3.54167E-6 3.33333E-6 " pathEditMode="relative" rAng="0" ptsTypes="AA">
                                      <p:cBhvr>
                                        <p:cTn id="49" dur="500" fill="hold"/>
                                        <p:tgtEl>
                                          <p:spTgt spid="49"/>
                                        </p:tgtEl>
                                        <p:attrNameLst>
                                          <p:attrName>ppt_x</p:attrName>
                                          <p:attrName>ppt_y</p:attrName>
                                        </p:attrNameLst>
                                      </p:cBhvr>
                                      <p:rCtr x="859" y="0"/>
                                    </p:animMotion>
                                  </p:childTnLst>
                                </p:cTn>
                              </p:par>
                              <p:par>
                                <p:cTn id="50" presetID="10" presetClass="entr" presetSubtype="0" fill="hold" grpId="0" nodeType="withEffect">
                                  <p:stCondLst>
                                    <p:cond delay="1000"/>
                                  </p:stCondLst>
                                  <p:childTnLst>
                                    <p:set>
                                      <p:cBhvr>
                                        <p:cTn id="51" dur="1" fill="hold">
                                          <p:stCondLst>
                                            <p:cond delay="0"/>
                                          </p:stCondLst>
                                        </p:cTn>
                                        <p:tgtEl>
                                          <p:spTgt spid="50"/>
                                        </p:tgtEl>
                                        <p:attrNameLst>
                                          <p:attrName>style.visibility</p:attrName>
                                        </p:attrNameLst>
                                      </p:cBhvr>
                                      <p:to>
                                        <p:strVal val="visible"/>
                                      </p:to>
                                    </p:set>
                                    <p:animEffect transition="in" filter="fade">
                                      <p:cBhvr>
                                        <p:cTn id="52" dur="250"/>
                                        <p:tgtEl>
                                          <p:spTgt spid="50"/>
                                        </p:tgtEl>
                                      </p:cBhvr>
                                    </p:animEffect>
                                  </p:childTnLst>
                                </p:cTn>
                              </p:par>
                              <p:par>
                                <p:cTn id="53" presetID="42" presetClass="path" presetSubtype="0" decel="100000" fill="hold" grpId="1" nodeType="withEffect">
                                  <p:stCondLst>
                                    <p:cond delay="1000"/>
                                  </p:stCondLst>
                                  <p:childTnLst>
                                    <p:animMotion origin="layout" path="M -0.01718 -0.00023 L -3.54167E-6 3.33333E-6 " pathEditMode="relative" rAng="0" ptsTypes="AA">
                                      <p:cBhvr>
                                        <p:cTn id="54" dur="500" fill="hold"/>
                                        <p:tgtEl>
                                          <p:spTgt spid="50"/>
                                        </p:tgtEl>
                                        <p:attrNameLst>
                                          <p:attrName>ppt_x</p:attrName>
                                          <p:attrName>ppt_y</p:attrName>
                                        </p:attrNameLst>
                                      </p:cBhvr>
                                      <p:rCtr x="859" y="0"/>
                                    </p:animMotion>
                                  </p:childTnLst>
                                </p:cTn>
                              </p:par>
                              <p:par>
                                <p:cTn id="55" presetID="10" presetClass="entr" presetSubtype="0" fill="hold" grpId="0" nodeType="withEffect">
                                  <p:stCondLst>
                                    <p:cond delay="20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250"/>
                                        <p:tgtEl>
                                          <p:spTgt spid="51"/>
                                        </p:tgtEl>
                                      </p:cBhvr>
                                    </p:animEffect>
                                  </p:childTnLst>
                                </p:cTn>
                              </p:par>
                              <p:par>
                                <p:cTn id="58" presetID="42" presetClass="path" presetSubtype="0" decel="100000" fill="hold" grpId="1" nodeType="withEffect">
                                  <p:stCondLst>
                                    <p:cond delay="200"/>
                                  </p:stCondLst>
                                  <p:childTnLst>
                                    <p:animMotion origin="layout" path="M 0.01666 -0.00046 L 3.75E-6 1.85185E-6 " pathEditMode="relative" rAng="0" ptsTypes="AA">
                                      <p:cBhvr>
                                        <p:cTn id="59" dur="500" fill="hold"/>
                                        <p:tgtEl>
                                          <p:spTgt spid="51"/>
                                        </p:tgtEl>
                                        <p:attrNameLst>
                                          <p:attrName>ppt_x</p:attrName>
                                          <p:attrName>ppt_y</p:attrName>
                                        </p:attrNameLst>
                                      </p:cBhvr>
                                      <p:rCtr x="-833" y="23"/>
                                    </p:animMotion>
                                  </p:childTnLst>
                                </p:cTn>
                              </p:par>
                              <p:par>
                                <p:cTn id="60" presetID="10" presetClass="entr" presetSubtype="0" fill="hold" grpId="0" nodeType="withEffect">
                                  <p:stCondLst>
                                    <p:cond delay="400"/>
                                  </p:stCondLst>
                                  <p:childTnLst>
                                    <p:set>
                                      <p:cBhvr>
                                        <p:cTn id="61" dur="1" fill="hold">
                                          <p:stCondLst>
                                            <p:cond delay="0"/>
                                          </p:stCondLst>
                                        </p:cTn>
                                        <p:tgtEl>
                                          <p:spTgt spid="52"/>
                                        </p:tgtEl>
                                        <p:attrNameLst>
                                          <p:attrName>style.visibility</p:attrName>
                                        </p:attrNameLst>
                                      </p:cBhvr>
                                      <p:to>
                                        <p:strVal val="visible"/>
                                      </p:to>
                                    </p:set>
                                    <p:animEffect transition="in" filter="fade">
                                      <p:cBhvr>
                                        <p:cTn id="62" dur="250"/>
                                        <p:tgtEl>
                                          <p:spTgt spid="52"/>
                                        </p:tgtEl>
                                      </p:cBhvr>
                                    </p:animEffect>
                                  </p:childTnLst>
                                </p:cTn>
                              </p:par>
                              <p:par>
                                <p:cTn id="63" presetID="42" presetClass="path" presetSubtype="0" decel="100000" fill="hold" grpId="1" nodeType="withEffect">
                                  <p:stCondLst>
                                    <p:cond delay="400"/>
                                  </p:stCondLst>
                                  <p:childTnLst>
                                    <p:animMotion origin="layout" path="M 0.01666 -0.00046 L 3.75E-6 1.85185E-6 " pathEditMode="relative" rAng="0" ptsTypes="AA">
                                      <p:cBhvr>
                                        <p:cTn id="64" dur="500" fill="hold"/>
                                        <p:tgtEl>
                                          <p:spTgt spid="52"/>
                                        </p:tgtEl>
                                        <p:attrNameLst>
                                          <p:attrName>ppt_x</p:attrName>
                                          <p:attrName>ppt_y</p:attrName>
                                        </p:attrNameLst>
                                      </p:cBhvr>
                                      <p:rCtr x="-833" y="23"/>
                                    </p:animMotion>
                                  </p:childTnLst>
                                </p:cTn>
                              </p:par>
                              <p:par>
                                <p:cTn id="65" presetID="10" presetClass="entr" presetSubtype="0" fill="hold" grpId="0" nodeType="withEffect">
                                  <p:stCondLst>
                                    <p:cond delay="600"/>
                                  </p:stCondLst>
                                  <p:childTnLst>
                                    <p:set>
                                      <p:cBhvr>
                                        <p:cTn id="66" dur="1" fill="hold">
                                          <p:stCondLst>
                                            <p:cond delay="0"/>
                                          </p:stCondLst>
                                        </p:cTn>
                                        <p:tgtEl>
                                          <p:spTgt spid="53"/>
                                        </p:tgtEl>
                                        <p:attrNameLst>
                                          <p:attrName>style.visibility</p:attrName>
                                        </p:attrNameLst>
                                      </p:cBhvr>
                                      <p:to>
                                        <p:strVal val="visible"/>
                                      </p:to>
                                    </p:set>
                                    <p:animEffect transition="in" filter="fade">
                                      <p:cBhvr>
                                        <p:cTn id="67" dur="250"/>
                                        <p:tgtEl>
                                          <p:spTgt spid="53"/>
                                        </p:tgtEl>
                                      </p:cBhvr>
                                    </p:animEffect>
                                  </p:childTnLst>
                                </p:cTn>
                              </p:par>
                              <p:par>
                                <p:cTn id="68" presetID="42" presetClass="path" presetSubtype="0" decel="100000" fill="hold" grpId="1" nodeType="withEffect">
                                  <p:stCondLst>
                                    <p:cond delay="600"/>
                                  </p:stCondLst>
                                  <p:childTnLst>
                                    <p:animMotion origin="layout" path="M 0.01666 -0.00046 L 3.75E-6 1.85185E-6 " pathEditMode="relative" rAng="0" ptsTypes="AA">
                                      <p:cBhvr>
                                        <p:cTn id="69" dur="500" fill="hold"/>
                                        <p:tgtEl>
                                          <p:spTgt spid="53"/>
                                        </p:tgtEl>
                                        <p:attrNameLst>
                                          <p:attrName>ppt_x</p:attrName>
                                          <p:attrName>ppt_y</p:attrName>
                                        </p:attrNameLst>
                                      </p:cBhvr>
                                      <p:rCtr x="-833" y="23"/>
                                    </p:animMotion>
                                  </p:childTnLst>
                                </p:cTn>
                              </p:par>
                              <p:par>
                                <p:cTn id="70" presetID="10" presetClass="entr" presetSubtype="0" fill="hold" grpId="0" nodeType="withEffect">
                                  <p:stCondLst>
                                    <p:cond delay="800"/>
                                  </p:stCondLst>
                                  <p:childTnLst>
                                    <p:set>
                                      <p:cBhvr>
                                        <p:cTn id="71" dur="1" fill="hold">
                                          <p:stCondLst>
                                            <p:cond delay="0"/>
                                          </p:stCondLst>
                                        </p:cTn>
                                        <p:tgtEl>
                                          <p:spTgt spid="54"/>
                                        </p:tgtEl>
                                        <p:attrNameLst>
                                          <p:attrName>style.visibility</p:attrName>
                                        </p:attrNameLst>
                                      </p:cBhvr>
                                      <p:to>
                                        <p:strVal val="visible"/>
                                      </p:to>
                                    </p:set>
                                    <p:animEffect transition="in" filter="fade">
                                      <p:cBhvr>
                                        <p:cTn id="72" dur="250"/>
                                        <p:tgtEl>
                                          <p:spTgt spid="54"/>
                                        </p:tgtEl>
                                      </p:cBhvr>
                                    </p:animEffect>
                                  </p:childTnLst>
                                </p:cTn>
                              </p:par>
                              <p:par>
                                <p:cTn id="73" presetID="42" presetClass="path" presetSubtype="0" decel="100000" fill="hold" grpId="1" nodeType="withEffect">
                                  <p:stCondLst>
                                    <p:cond delay="800"/>
                                  </p:stCondLst>
                                  <p:childTnLst>
                                    <p:animMotion origin="layout" path="M 0.01666 -0.00046 L 3.75E-6 1.85185E-6 " pathEditMode="relative" rAng="0" ptsTypes="AA">
                                      <p:cBhvr>
                                        <p:cTn id="74" dur="500" fill="hold"/>
                                        <p:tgtEl>
                                          <p:spTgt spid="54"/>
                                        </p:tgtEl>
                                        <p:attrNameLst>
                                          <p:attrName>ppt_x</p:attrName>
                                          <p:attrName>ppt_y</p:attrName>
                                        </p:attrNameLst>
                                      </p:cBhvr>
                                      <p:rCtr x="-833" y="23"/>
                                    </p:animMotion>
                                  </p:childTnLst>
                                </p:cTn>
                              </p:par>
                              <p:par>
                                <p:cTn id="75" presetID="10" presetClass="entr" presetSubtype="0" fill="hold" grpId="0" nodeType="withEffect">
                                  <p:stCondLst>
                                    <p:cond delay="1000"/>
                                  </p:stCondLst>
                                  <p:childTnLst>
                                    <p:set>
                                      <p:cBhvr>
                                        <p:cTn id="76" dur="1" fill="hold">
                                          <p:stCondLst>
                                            <p:cond delay="0"/>
                                          </p:stCondLst>
                                        </p:cTn>
                                        <p:tgtEl>
                                          <p:spTgt spid="55"/>
                                        </p:tgtEl>
                                        <p:attrNameLst>
                                          <p:attrName>style.visibility</p:attrName>
                                        </p:attrNameLst>
                                      </p:cBhvr>
                                      <p:to>
                                        <p:strVal val="visible"/>
                                      </p:to>
                                    </p:set>
                                    <p:animEffect transition="in" filter="fade">
                                      <p:cBhvr>
                                        <p:cTn id="77" dur="250"/>
                                        <p:tgtEl>
                                          <p:spTgt spid="55"/>
                                        </p:tgtEl>
                                      </p:cBhvr>
                                    </p:animEffect>
                                  </p:childTnLst>
                                </p:cTn>
                              </p:par>
                              <p:par>
                                <p:cTn id="78" presetID="42" presetClass="path" presetSubtype="0" decel="100000" fill="hold" grpId="1" nodeType="withEffect">
                                  <p:stCondLst>
                                    <p:cond delay="1000"/>
                                  </p:stCondLst>
                                  <p:childTnLst>
                                    <p:animMotion origin="layout" path="M 0.01666 -0.00046 L 3.75E-6 1.85185E-6 " pathEditMode="relative" rAng="0" ptsTypes="AA">
                                      <p:cBhvr>
                                        <p:cTn id="79" dur="500" fill="hold"/>
                                        <p:tgtEl>
                                          <p:spTgt spid="55"/>
                                        </p:tgtEl>
                                        <p:attrNameLst>
                                          <p:attrName>ppt_x</p:attrName>
                                          <p:attrName>ppt_y</p:attrName>
                                        </p:attrNameLst>
                                      </p:cBhvr>
                                      <p:rCtr x="-833" y="23"/>
                                    </p:animMotion>
                                  </p:childTnLst>
                                </p:cTn>
                              </p:par>
                              <p:par>
                                <p:cTn id="80" presetID="16" presetClass="entr" presetSubtype="37" fill="hold" grpId="0" nodeType="withEffect">
                                  <p:stCondLst>
                                    <p:cond delay="200"/>
                                  </p:stCondLst>
                                  <p:childTnLst>
                                    <p:set>
                                      <p:cBhvr>
                                        <p:cTn id="81" dur="1" fill="hold">
                                          <p:stCondLst>
                                            <p:cond delay="0"/>
                                          </p:stCondLst>
                                        </p:cTn>
                                        <p:tgtEl>
                                          <p:spTgt spid="56"/>
                                        </p:tgtEl>
                                        <p:attrNameLst>
                                          <p:attrName>style.visibility</p:attrName>
                                        </p:attrNameLst>
                                      </p:cBhvr>
                                      <p:to>
                                        <p:strVal val="visible"/>
                                      </p:to>
                                    </p:set>
                                    <p:animEffect transition="in" filter="barn(outVertical)">
                                      <p:cBhvr>
                                        <p:cTn id="82" dur="500"/>
                                        <p:tgtEl>
                                          <p:spTgt spid="56"/>
                                        </p:tgtEl>
                                      </p:cBhvr>
                                    </p:animEffect>
                                  </p:childTnLst>
                                </p:cTn>
                              </p:par>
                              <p:par>
                                <p:cTn id="83" presetID="16" presetClass="entr" presetSubtype="37" fill="hold" grpId="0" nodeType="withEffect">
                                  <p:stCondLst>
                                    <p:cond delay="400"/>
                                  </p:stCondLst>
                                  <p:childTnLst>
                                    <p:set>
                                      <p:cBhvr>
                                        <p:cTn id="84" dur="1" fill="hold">
                                          <p:stCondLst>
                                            <p:cond delay="0"/>
                                          </p:stCondLst>
                                        </p:cTn>
                                        <p:tgtEl>
                                          <p:spTgt spid="57"/>
                                        </p:tgtEl>
                                        <p:attrNameLst>
                                          <p:attrName>style.visibility</p:attrName>
                                        </p:attrNameLst>
                                      </p:cBhvr>
                                      <p:to>
                                        <p:strVal val="visible"/>
                                      </p:to>
                                    </p:set>
                                    <p:animEffect transition="in" filter="barn(outVertical)">
                                      <p:cBhvr>
                                        <p:cTn id="85" dur="500"/>
                                        <p:tgtEl>
                                          <p:spTgt spid="57"/>
                                        </p:tgtEl>
                                      </p:cBhvr>
                                    </p:animEffect>
                                  </p:childTnLst>
                                </p:cTn>
                              </p:par>
                              <p:par>
                                <p:cTn id="86" presetID="16" presetClass="entr" presetSubtype="37" fill="hold" grpId="0" nodeType="withEffect">
                                  <p:stCondLst>
                                    <p:cond delay="600"/>
                                  </p:stCondLst>
                                  <p:childTnLst>
                                    <p:set>
                                      <p:cBhvr>
                                        <p:cTn id="87" dur="1" fill="hold">
                                          <p:stCondLst>
                                            <p:cond delay="0"/>
                                          </p:stCondLst>
                                        </p:cTn>
                                        <p:tgtEl>
                                          <p:spTgt spid="58"/>
                                        </p:tgtEl>
                                        <p:attrNameLst>
                                          <p:attrName>style.visibility</p:attrName>
                                        </p:attrNameLst>
                                      </p:cBhvr>
                                      <p:to>
                                        <p:strVal val="visible"/>
                                      </p:to>
                                    </p:set>
                                    <p:animEffect transition="in" filter="barn(outVertical)">
                                      <p:cBhvr>
                                        <p:cTn id="88" dur="500"/>
                                        <p:tgtEl>
                                          <p:spTgt spid="58"/>
                                        </p:tgtEl>
                                      </p:cBhvr>
                                    </p:animEffect>
                                  </p:childTnLst>
                                </p:cTn>
                              </p:par>
                              <p:par>
                                <p:cTn id="89" presetID="16" presetClass="entr" presetSubtype="37" fill="hold" grpId="0" nodeType="withEffect">
                                  <p:stCondLst>
                                    <p:cond delay="800"/>
                                  </p:stCondLst>
                                  <p:childTnLst>
                                    <p:set>
                                      <p:cBhvr>
                                        <p:cTn id="90" dur="1" fill="hold">
                                          <p:stCondLst>
                                            <p:cond delay="0"/>
                                          </p:stCondLst>
                                        </p:cTn>
                                        <p:tgtEl>
                                          <p:spTgt spid="59"/>
                                        </p:tgtEl>
                                        <p:attrNameLst>
                                          <p:attrName>style.visibility</p:attrName>
                                        </p:attrNameLst>
                                      </p:cBhvr>
                                      <p:to>
                                        <p:strVal val="visible"/>
                                      </p:to>
                                    </p:set>
                                    <p:animEffect transition="in" filter="barn(outVertical)">
                                      <p:cBhvr>
                                        <p:cTn id="91" dur="500"/>
                                        <p:tgtEl>
                                          <p:spTgt spid="59"/>
                                        </p:tgtEl>
                                      </p:cBhvr>
                                    </p:animEffect>
                                  </p:childTnLst>
                                </p:cTn>
                              </p:par>
                              <p:par>
                                <p:cTn id="92" presetID="16" presetClass="entr" presetSubtype="37" fill="hold" grpId="0" nodeType="withEffect">
                                  <p:stCondLst>
                                    <p:cond delay="1000"/>
                                  </p:stCondLst>
                                  <p:childTnLst>
                                    <p:set>
                                      <p:cBhvr>
                                        <p:cTn id="93" dur="1" fill="hold">
                                          <p:stCondLst>
                                            <p:cond delay="0"/>
                                          </p:stCondLst>
                                        </p:cTn>
                                        <p:tgtEl>
                                          <p:spTgt spid="60"/>
                                        </p:tgtEl>
                                        <p:attrNameLst>
                                          <p:attrName>style.visibility</p:attrName>
                                        </p:attrNameLst>
                                      </p:cBhvr>
                                      <p:to>
                                        <p:strVal val="visible"/>
                                      </p:to>
                                    </p:set>
                                    <p:animEffect transition="in" filter="barn(outVertical)">
                                      <p:cBhvr>
                                        <p:cTn id="94"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p:tmplLst>
          <p:tmpl>
            <p:tnLst>
              <p:par>
                <p:cTn presetID="10" presetClass="entr" presetSubtype="0" fill="hold" nodeType="withEffect">
                  <p:stCondLst>
                    <p:cond delay="200"/>
                  </p:stCondLst>
                  <p:childTnLst>
                    <p:set>
                      <p:cBhvr>
                        <p:cTn dur="1" fill="hold">
                          <p:stCondLst>
                            <p:cond delay="0"/>
                          </p:stCondLst>
                        </p:cTn>
                        <p:tgtEl>
                          <p:spTgt spid="39"/>
                        </p:tgtEl>
                        <p:attrNameLst>
                          <p:attrName>style.visibility</p:attrName>
                        </p:attrNameLst>
                      </p:cBhvr>
                      <p:to>
                        <p:strVal val="visible"/>
                      </p:to>
                    </p:set>
                    <p:animEffect transition="in" filter="fade">
                      <p:cBhvr>
                        <p:cTn dur="250"/>
                        <p:tgtEl>
                          <p:spTgt spid="39"/>
                        </p:tgtEl>
                      </p:cBhvr>
                    </p:animEffect>
                  </p:childTnLst>
                </p:cTn>
              </p:par>
            </p:tnLst>
          </p:tmpl>
        </p:tmplLst>
      </p:bldP>
      <p:bldP spid="39" grpId="1"/>
      <p:bldP spid="40" grpId="0">
        <p:tmplLst>
          <p:tmpl>
            <p:tnLst>
              <p:par>
                <p:cTn presetID="10" presetClass="entr" presetSubtype="0" fill="hold" nodeType="withEffect">
                  <p:stCondLst>
                    <p:cond delay="200"/>
                  </p:stCondLst>
                  <p:childTnLst>
                    <p:set>
                      <p:cBhvr>
                        <p:cTn dur="1" fill="hold">
                          <p:stCondLst>
                            <p:cond delay="0"/>
                          </p:stCondLst>
                        </p:cTn>
                        <p:tgtEl>
                          <p:spTgt spid="40"/>
                        </p:tgtEl>
                        <p:attrNameLst>
                          <p:attrName>style.visibility</p:attrName>
                        </p:attrNameLst>
                      </p:cBhvr>
                      <p:to>
                        <p:strVal val="visible"/>
                      </p:to>
                    </p:set>
                    <p:animEffect transition="in" filter="fade">
                      <p:cBhvr>
                        <p:cTn dur="250"/>
                        <p:tgtEl>
                          <p:spTgt spid="40"/>
                        </p:tgtEl>
                      </p:cBhvr>
                    </p:animEffect>
                  </p:childTnLst>
                </p:cTn>
              </p:par>
            </p:tnLst>
          </p:tmpl>
        </p:tmplLst>
      </p:bldP>
      <p:bldP spid="40" grpId="1"/>
      <p:bldP spid="43" grpId="0">
        <p:tmplLst>
          <p:tmpl>
            <p:tnLst>
              <p:par>
                <p:cTn presetID="10" presetClass="entr" presetSubtype="0" fill="hold" nodeType="withEffect">
                  <p:stCondLst>
                    <p:cond delay="400"/>
                  </p:stCondLst>
                  <p:childTnLst>
                    <p:set>
                      <p:cBhvr>
                        <p:cTn dur="1" fill="hold">
                          <p:stCondLst>
                            <p:cond delay="0"/>
                          </p:stCondLst>
                        </p:cTn>
                        <p:tgtEl>
                          <p:spTgt spid="43"/>
                        </p:tgtEl>
                        <p:attrNameLst>
                          <p:attrName>style.visibility</p:attrName>
                        </p:attrNameLst>
                      </p:cBhvr>
                      <p:to>
                        <p:strVal val="visible"/>
                      </p:to>
                    </p:set>
                    <p:animEffect transition="in" filter="fade">
                      <p:cBhvr>
                        <p:cTn dur="250"/>
                        <p:tgtEl>
                          <p:spTgt spid="43"/>
                        </p:tgtEl>
                      </p:cBhvr>
                    </p:animEffect>
                  </p:childTnLst>
                </p:cTn>
              </p:par>
            </p:tnLst>
          </p:tmpl>
        </p:tmplLst>
      </p:bldP>
      <p:bldP spid="43" grpId="1"/>
      <p:bldP spid="44" grpId="0">
        <p:tmplLst>
          <p:tmpl>
            <p:tnLst>
              <p:par>
                <p:cTn presetID="10" presetClass="entr" presetSubtype="0" fill="hold" nodeType="withEffect">
                  <p:stCondLst>
                    <p:cond delay="400"/>
                  </p:stCondLst>
                  <p:childTnLst>
                    <p:set>
                      <p:cBhvr>
                        <p:cTn dur="1" fill="hold">
                          <p:stCondLst>
                            <p:cond delay="0"/>
                          </p:stCondLst>
                        </p:cTn>
                        <p:tgtEl>
                          <p:spTgt spid="44"/>
                        </p:tgtEl>
                        <p:attrNameLst>
                          <p:attrName>style.visibility</p:attrName>
                        </p:attrNameLst>
                      </p:cBhvr>
                      <p:to>
                        <p:strVal val="visible"/>
                      </p:to>
                    </p:set>
                    <p:animEffect transition="in" filter="fade">
                      <p:cBhvr>
                        <p:cTn dur="250"/>
                        <p:tgtEl>
                          <p:spTgt spid="44"/>
                        </p:tgtEl>
                      </p:cBhvr>
                    </p:animEffect>
                  </p:childTnLst>
                </p:cTn>
              </p:par>
            </p:tnLst>
          </p:tmpl>
        </p:tmplLst>
      </p:bldP>
      <p:bldP spid="44" grpId="1"/>
      <p:bldP spid="45" grpId="0">
        <p:tmplLst>
          <p:tmpl>
            <p:tnLst>
              <p:par>
                <p:cTn presetID="10" presetClass="entr" presetSubtype="0" fill="hold" nodeType="withEffect">
                  <p:stCondLst>
                    <p:cond delay="600"/>
                  </p:stCondLst>
                  <p:childTnLst>
                    <p:set>
                      <p:cBhvr>
                        <p:cTn dur="1" fill="hold">
                          <p:stCondLst>
                            <p:cond delay="0"/>
                          </p:stCondLst>
                        </p:cTn>
                        <p:tgtEl>
                          <p:spTgt spid="45"/>
                        </p:tgtEl>
                        <p:attrNameLst>
                          <p:attrName>style.visibility</p:attrName>
                        </p:attrNameLst>
                      </p:cBhvr>
                      <p:to>
                        <p:strVal val="visible"/>
                      </p:to>
                    </p:set>
                    <p:animEffect transition="in" filter="fade">
                      <p:cBhvr>
                        <p:cTn dur="250"/>
                        <p:tgtEl>
                          <p:spTgt spid="45"/>
                        </p:tgtEl>
                      </p:cBhvr>
                    </p:animEffect>
                  </p:childTnLst>
                </p:cTn>
              </p:par>
            </p:tnLst>
          </p:tmpl>
        </p:tmplLst>
      </p:bldP>
      <p:bldP spid="45" grpId="1"/>
      <p:bldP spid="46" grpId="0">
        <p:tmplLst>
          <p:tmpl>
            <p:tnLst>
              <p:par>
                <p:cTn presetID="10" presetClass="entr" presetSubtype="0" fill="hold" nodeType="withEffect">
                  <p:stCondLst>
                    <p:cond delay="600"/>
                  </p:stCondLst>
                  <p:childTnLst>
                    <p:set>
                      <p:cBhvr>
                        <p:cTn dur="1" fill="hold">
                          <p:stCondLst>
                            <p:cond delay="0"/>
                          </p:stCondLst>
                        </p:cTn>
                        <p:tgtEl>
                          <p:spTgt spid="46"/>
                        </p:tgtEl>
                        <p:attrNameLst>
                          <p:attrName>style.visibility</p:attrName>
                        </p:attrNameLst>
                      </p:cBhvr>
                      <p:to>
                        <p:strVal val="visible"/>
                      </p:to>
                    </p:set>
                    <p:animEffect transition="in" filter="fade">
                      <p:cBhvr>
                        <p:cTn dur="250"/>
                        <p:tgtEl>
                          <p:spTgt spid="46"/>
                        </p:tgtEl>
                      </p:cBhvr>
                    </p:animEffect>
                  </p:childTnLst>
                </p:cTn>
              </p:par>
            </p:tnLst>
          </p:tmpl>
        </p:tmplLst>
      </p:bldP>
      <p:bldP spid="46" grpId="1"/>
      <p:bldP spid="47" grpId="0">
        <p:tmplLst>
          <p:tmpl>
            <p:tnLst>
              <p:par>
                <p:cTn presetID="10" presetClass="entr" presetSubtype="0" fill="hold" nodeType="withEffect">
                  <p:stCondLst>
                    <p:cond delay="800"/>
                  </p:stCondLst>
                  <p:childTnLst>
                    <p:set>
                      <p:cBhvr>
                        <p:cTn dur="1" fill="hold">
                          <p:stCondLst>
                            <p:cond delay="0"/>
                          </p:stCondLst>
                        </p:cTn>
                        <p:tgtEl>
                          <p:spTgt spid="47"/>
                        </p:tgtEl>
                        <p:attrNameLst>
                          <p:attrName>style.visibility</p:attrName>
                        </p:attrNameLst>
                      </p:cBhvr>
                      <p:to>
                        <p:strVal val="visible"/>
                      </p:to>
                    </p:set>
                    <p:animEffect transition="in" filter="fade">
                      <p:cBhvr>
                        <p:cTn dur="250"/>
                        <p:tgtEl>
                          <p:spTgt spid="47"/>
                        </p:tgtEl>
                      </p:cBhvr>
                    </p:animEffect>
                  </p:childTnLst>
                </p:cTn>
              </p:par>
            </p:tnLst>
          </p:tmpl>
        </p:tmplLst>
      </p:bldP>
      <p:bldP spid="47" grpId="1"/>
      <p:bldP spid="48" grpId="0">
        <p:tmplLst>
          <p:tmpl>
            <p:tnLst>
              <p:par>
                <p:cTn presetID="10" presetClass="entr" presetSubtype="0" fill="hold" nodeType="withEffect">
                  <p:stCondLst>
                    <p:cond delay="800"/>
                  </p:stCondLst>
                  <p:childTnLst>
                    <p:set>
                      <p:cBhvr>
                        <p:cTn dur="1" fill="hold">
                          <p:stCondLst>
                            <p:cond delay="0"/>
                          </p:stCondLst>
                        </p:cTn>
                        <p:tgtEl>
                          <p:spTgt spid="48"/>
                        </p:tgtEl>
                        <p:attrNameLst>
                          <p:attrName>style.visibility</p:attrName>
                        </p:attrNameLst>
                      </p:cBhvr>
                      <p:to>
                        <p:strVal val="visible"/>
                      </p:to>
                    </p:set>
                    <p:animEffect transition="in" filter="fade">
                      <p:cBhvr>
                        <p:cTn dur="250"/>
                        <p:tgtEl>
                          <p:spTgt spid="48"/>
                        </p:tgtEl>
                      </p:cBhvr>
                    </p:animEffect>
                  </p:childTnLst>
                </p:cTn>
              </p:par>
            </p:tnLst>
          </p:tmpl>
        </p:tmplLst>
      </p:bldP>
      <p:bldP spid="48" grpId="1"/>
      <p:bldP spid="49" grpId="0">
        <p:tmplLst>
          <p:tmpl>
            <p:tnLst>
              <p:par>
                <p:cTn presetID="10" presetClass="entr" presetSubtype="0" fill="hold" nodeType="withEffect">
                  <p:stCondLst>
                    <p:cond delay="1000"/>
                  </p:stCondLst>
                  <p:childTnLst>
                    <p:set>
                      <p:cBhvr>
                        <p:cTn dur="1" fill="hold">
                          <p:stCondLst>
                            <p:cond delay="0"/>
                          </p:stCondLst>
                        </p:cTn>
                        <p:tgtEl>
                          <p:spTgt spid="49"/>
                        </p:tgtEl>
                        <p:attrNameLst>
                          <p:attrName>style.visibility</p:attrName>
                        </p:attrNameLst>
                      </p:cBhvr>
                      <p:to>
                        <p:strVal val="visible"/>
                      </p:to>
                    </p:set>
                    <p:animEffect transition="in" filter="fade">
                      <p:cBhvr>
                        <p:cTn dur="250"/>
                        <p:tgtEl>
                          <p:spTgt spid="49"/>
                        </p:tgtEl>
                      </p:cBhvr>
                    </p:animEffect>
                  </p:childTnLst>
                </p:cTn>
              </p:par>
            </p:tnLst>
          </p:tmpl>
        </p:tmplLst>
      </p:bldP>
      <p:bldP spid="49" grpId="1"/>
      <p:bldP spid="50" grpId="0">
        <p:tmplLst>
          <p:tmpl>
            <p:tnLst>
              <p:par>
                <p:cTn presetID="10" presetClass="entr" presetSubtype="0" fill="hold" nodeType="withEffect">
                  <p:stCondLst>
                    <p:cond delay="1000"/>
                  </p:stCondLst>
                  <p:childTnLst>
                    <p:set>
                      <p:cBhvr>
                        <p:cTn dur="1" fill="hold">
                          <p:stCondLst>
                            <p:cond delay="0"/>
                          </p:stCondLst>
                        </p:cTn>
                        <p:tgtEl>
                          <p:spTgt spid="50"/>
                        </p:tgtEl>
                        <p:attrNameLst>
                          <p:attrName>style.visibility</p:attrName>
                        </p:attrNameLst>
                      </p:cBhvr>
                      <p:to>
                        <p:strVal val="visible"/>
                      </p:to>
                    </p:set>
                    <p:animEffect transition="in" filter="fade">
                      <p:cBhvr>
                        <p:cTn dur="250"/>
                        <p:tgtEl>
                          <p:spTgt spid="50"/>
                        </p:tgtEl>
                      </p:cBhvr>
                    </p:animEffect>
                  </p:childTnLst>
                </p:cTn>
              </p:par>
            </p:tnLst>
          </p:tmpl>
        </p:tmplLst>
      </p:bldP>
      <p:bldP spid="50" grpId="1"/>
      <p:bldP spid="51" grpId="0">
        <p:tmplLst>
          <p:tmpl>
            <p:tnLst>
              <p:par>
                <p:cTn presetID="10" presetClass="entr" presetSubtype="0" fill="hold" nodeType="withEffect">
                  <p:stCondLst>
                    <p:cond delay="200"/>
                  </p:stCondLst>
                  <p:childTnLst>
                    <p:set>
                      <p:cBhvr>
                        <p:cTn dur="1" fill="hold">
                          <p:stCondLst>
                            <p:cond delay="0"/>
                          </p:stCondLst>
                        </p:cTn>
                        <p:tgtEl>
                          <p:spTgt spid="51"/>
                        </p:tgtEl>
                        <p:attrNameLst>
                          <p:attrName>style.visibility</p:attrName>
                        </p:attrNameLst>
                      </p:cBhvr>
                      <p:to>
                        <p:strVal val="visible"/>
                      </p:to>
                    </p:set>
                    <p:animEffect transition="in" filter="fade">
                      <p:cBhvr>
                        <p:cTn dur="250"/>
                        <p:tgtEl>
                          <p:spTgt spid="51"/>
                        </p:tgtEl>
                      </p:cBhvr>
                    </p:animEffect>
                  </p:childTnLst>
                </p:cTn>
              </p:par>
            </p:tnLst>
          </p:tmpl>
        </p:tmplLst>
      </p:bldP>
      <p:bldP spid="51" grpId="1">
        <p:tmplLst>
          <p:tmpl>
            <p:tnLst>
              <p:par>
                <p:cTn presetID="42" presetClass="path" presetSubtype="0" decel="100000" fill="hold" nodeType="withEffect">
                  <p:stCondLst>
                    <p:cond delay="200"/>
                  </p:stCondLst>
                  <p:childTnLst>
                    <p:animMotion origin="layout" path="M 0.01666 -0.00046 L 3.75E-6 1.85185E-6 " pathEditMode="relative" rAng="0" ptsTypes="AA">
                      <p:cBhvr>
                        <p:cTn dur="500" fill="hold"/>
                        <p:tgtEl>
                          <p:spTgt spid="51"/>
                        </p:tgtEl>
                        <p:attrNameLst>
                          <p:attrName>ppt_x</p:attrName>
                          <p:attrName>ppt_y</p:attrName>
                        </p:attrNameLst>
                      </p:cBhvr>
                      <p:rCtr x="-833" y="23"/>
                    </p:animMotion>
                  </p:childTnLst>
                </p:cTn>
              </p:par>
            </p:tnLst>
          </p:tmpl>
        </p:tmplLst>
      </p:bldP>
      <p:bldP spid="52" grpId="0">
        <p:tmplLst>
          <p:tmpl>
            <p:tnLst>
              <p:par>
                <p:cTn presetID="10" presetClass="entr" presetSubtype="0" fill="hold" nodeType="withEffect">
                  <p:stCondLst>
                    <p:cond delay="400"/>
                  </p:stCondLst>
                  <p:childTnLst>
                    <p:set>
                      <p:cBhvr>
                        <p:cTn dur="1" fill="hold">
                          <p:stCondLst>
                            <p:cond delay="0"/>
                          </p:stCondLst>
                        </p:cTn>
                        <p:tgtEl>
                          <p:spTgt spid="52"/>
                        </p:tgtEl>
                        <p:attrNameLst>
                          <p:attrName>style.visibility</p:attrName>
                        </p:attrNameLst>
                      </p:cBhvr>
                      <p:to>
                        <p:strVal val="visible"/>
                      </p:to>
                    </p:set>
                    <p:animEffect transition="in" filter="fade">
                      <p:cBhvr>
                        <p:cTn dur="250"/>
                        <p:tgtEl>
                          <p:spTgt spid="52"/>
                        </p:tgtEl>
                      </p:cBhvr>
                    </p:animEffect>
                  </p:childTnLst>
                </p:cTn>
              </p:par>
            </p:tnLst>
          </p:tmpl>
        </p:tmplLst>
      </p:bldP>
      <p:bldP spid="52" grpId="1">
        <p:tmplLst>
          <p:tmpl>
            <p:tnLst>
              <p:par>
                <p:cTn presetID="42" presetClass="path" presetSubtype="0" decel="100000" fill="hold" nodeType="withEffect">
                  <p:stCondLst>
                    <p:cond delay="400"/>
                  </p:stCondLst>
                  <p:childTnLst>
                    <p:animMotion origin="layout" path="M 0.01666 -0.00046 L 3.75E-6 1.85185E-6 " pathEditMode="relative" rAng="0" ptsTypes="AA">
                      <p:cBhvr>
                        <p:cTn dur="500" fill="hold"/>
                        <p:tgtEl>
                          <p:spTgt spid="52"/>
                        </p:tgtEl>
                        <p:attrNameLst>
                          <p:attrName>ppt_x</p:attrName>
                          <p:attrName>ppt_y</p:attrName>
                        </p:attrNameLst>
                      </p:cBhvr>
                      <p:rCtr x="-833" y="23"/>
                    </p:animMotion>
                  </p:childTnLst>
                </p:cTn>
              </p:par>
            </p:tnLst>
          </p:tmpl>
        </p:tmplLst>
      </p:bldP>
      <p:bldP spid="53" grpId="0">
        <p:tmplLst>
          <p:tmpl>
            <p:tnLst>
              <p:par>
                <p:cTn presetID="10" presetClass="entr" presetSubtype="0" fill="hold" nodeType="withEffect">
                  <p:stCondLst>
                    <p:cond delay="600"/>
                  </p:stCondLst>
                  <p:childTnLst>
                    <p:set>
                      <p:cBhvr>
                        <p:cTn dur="1" fill="hold">
                          <p:stCondLst>
                            <p:cond delay="0"/>
                          </p:stCondLst>
                        </p:cTn>
                        <p:tgtEl>
                          <p:spTgt spid="53"/>
                        </p:tgtEl>
                        <p:attrNameLst>
                          <p:attrName>style.visibility</p:attrName>
                        </p:attrNameLst>
                      </p:cBhvr>
                      <p:to>
                        <p:strVal val="visible"/>
                      </p:to>
                    </p:set>
                    <p:animEffect transition="in" filter="fade">
                      <p:cBhvr>
                        <p:cTn dur="250"/>
                        <p:tgtEl>
                          <p:spTgt spid="53"/>
                        </p:tgtEl>
                      </p:cBhvr>
                    </p:animEffect>
                  </p:childTnLst>
                </p:cTn>
              </p:par>
            </p:tnLst>
          </p:tmpl>
        </p:tmplLst>
      </p:bldP>
      <p:bldP spid="53" grpId="1">
        <p:tmplLst>
          <p:tmpl>
            <p:tnLst>
              <p:par>
                <p:cTn presetID="42" presetClass="path" presetSubtype="0" decel="100000" fill="hold" nodeType="withEffect">
                  <p:stCondLst>
                    <p:cond delay="600"/>
                  </p:stCondLst>
                  <p:childTnLst>
                    <p:animMotion origin="layout" path="M 0.01666 -0.00046 L 3.75E-6 1.85185E-6 " pathEditMode="relative" rAng="0" ptsTypes="AA">
                      <p:cBhvr>
                        <p:cTn dur="500" fill="hold"/>
                        <p:tgtEl>
                          <p:spTgt spid="53"/>
                        </p:tgtEl>
                        <p:attrNameLst>
                          <p:attrName>ppt_x</p:attrName>
                          <p:attrName>ppt_y</p:attrName>
                        </p:attrNameLst>
                      </p:cBhvr>
                      <p:rCtr x="-833" y="23"/>
                    </p:animMotion>
                  </p:childTnLst>
                </p:cTn>
              </p:par>
            </p:tnLst>
          </p:tmpl>
        </p:tmplLst>
      </p:bldP>
      <p:bldP spid="54" grpId="0">
        <p:tmplLst>
          <p:tmpl>
            <p:tnLst>
              <p:par>
                <p:cTn presetID="10" presetClass="entr" presetSubtype="0" fill="hold" nodeType="withEffect">
                  <p:stCondLst>
                    <p:cond delay="800"/>
                  </p:stCondLst>
                  <p:childTnLst>
                    <p:set>
                      <p:cBhvr>
                        <p:cTn dur="1" fill="hold">
                          <p:stCondLst>
                            <p:cond delay="0"/>
                          </p:stCondLst>
                        </p:cTn>
                        <p:tgtEl>
                          <p:spTgt spid="54"/>
                        </p:tgtEl>
                        <p:attrNameLst>
                          <p:attrName>style.visibility</p:attrName>
                        </p:attrNameLst>
                      </p:cBhvr>
                      <p:to>
                        <p:strVal val="visible"/>
                      </p:to>
                    </p:set>
                    <p:animEffect transition="in" filter="fade">
                      <p:cBhvr>
                        <p:cTn dur="250"/>
                        <p:tgtEl>
                          <p:spTgt spid="54"/>
                        </p:tgtEl>
                      </p:cBhvr>
                    </p:animEffect>
                  </p:childTnLst>
                </p:cTn>
              </p:par>
            </p:tnLst>
          </p:tmpl>
        </p:tmplLst>
      </p:bldP>
      <p:bldP spid="54" grpId="1">
        <p:tmplLst>
          <p:tmpl>
            <p:tnLst>
              <p:par>
                <p:cTn presetID="42" presetClass="path" presetSubtype="0" decel="100000" fill="hold" nodeType="withEffect">
                  <p:stCondLst>
                    <p:cond delay="800"/>
                  </p:stCondLst>
                  <p:childTnLst>
                    <p:animMotion origin="layout" path="M 0.01666 -0.00046 L 3.75E-6 1.85185E-6 " pathEditMode="relative" rAng="0" ptsTypes="AA">
                      <p:cBhvr>
                        <p:cTn dur="500" fill="hold"/>
                        <p:tgtEl>
                          <p:spTgt spid="54"/>
                        </p:tgtEl>
                        <p:attrNameLst>
                          <p:attrName>ppt_x</p:attrName>
                          <p:attrName>ppt_y</p:attrName>
                        </p:attrNameLst>
                      </p:cBhvr>
                      <p:rCtr x="-833" y="23"/>
                    </p:animMotion>
                  </p:childTnLst>
                </p:cTn>
              </p:par>
            </p:tnLst>
          </p:tmpl>
        </p:tmplLst>
      </p:bldP>
      <p:bldP spid="55" grpId="0">
        <p:tmplLst>
          <p:tmpl>
            <p:tnLst>
              <p:par>
                <p:cTn presetID="10" presetClass="entr" presetSubtype="0" fill="hold" nodeType="withEffect">
                  <p:stCondLst>
                    <p:cond delay="1000"/>
                  </p:stCondLst>
                  <p:childTnLst>
                    <p:set>
                      <p:cBhvr>
                        <p:cTn dur="1" fill="hold">
                          <p:stCondLst>
                            <p:cond delay="0"/>
                          </p:stCondLst>
                        </p:cTn>
                        <p:tgtEl>
                          <p:spTgt spid="55"/>
                        </p:tgtEl>
                        <p:attrNameLst>
                          <p:attrName>style.visibility</p:attrName>
                        </p:attrNameLst>
                      </p:cBhvr>
                      <p:to>
                        <p:strVal val="visible"/>
                      </p:to>
                    </p:set>
                    <p:animEffect transition="in" filter="fade">
                      <p:cBhvr>
                        <p:cTn dur="250"/>
                        <p:tgtEl>
                          <p:spTgt spid="55"/>
                        </p:tgtEl>
                      </p:cBhvr>
                    </p:animEffect>
                  </p:childTnLst>
                </p:cTn>
              </p:par>
            </p:tnLst>
          </p:tmpl>
        </p:tmplLst>
      </p:bldP>
      <p:bldP spid="55" grpId="1">
        <p:tmplLst>
          <p:tmpl>
            <p:tnLst>
              <p:par>
                <p:cTn presetID="42" presetClass="path" presetSubtype="0" decel="100000" fill="hold" nodeType="withEffect">
                  <p:stCondLst>
                    <p:cond delay="1000"/>
                  </p:stCondLst>
                  <p:childTnLst>
                    <p:animMotion origin="layout" path="M 0.01666 -0.00046 L 3.75E-6 1.85185E-6 " pathEditMode="relative" rAng="0" ptsTypes="AA">
                      <p:cBhvr>
                        <p:cTn dur="500" fill="hold"/>
                        <p:tgtEl>
                          <p:spTgt spid="55"/>
                        </p:tgtEl>
                        <p:attrNameLst>
                          <p:attrName>ppt_x</p:attrName>
                          <p:attrName>ppt_y</p:attrName>
                        </p:attrNameLst>
                      </p:cBhvr>
                      <p:rCtr x="-833" y="23"/>
                    </p:animMotion>
                  </p:childTnLst>
                </p:cTn>
              </p:par>
            </p:tnLst>
          </p:tmpl>
        </p:tmplLst>
      </p:bldP>
      <p:bldP spid="56" grpId="0" animBg="1">
        <p:tmplLst>
          <p:tmpl>
            <p:tnLst>
              <p:par>
                <p:cTn presetID="16" presetClass="entr" presetSubtype="37" fill="hold" nodeType="withEffect">
                  <p:stCondLst>
                    <p:cond delay="200"/>
                  </p:stCondLst>
                  <p:childTnLst>
                    <p:set>
                      <p:cBhvr>
                        <p:cTn dur="1" fill="hold">
                          <p:stCondLst>
                            <p:cond delay="0"/>
                          </p:stCondLst>
                        </p:cTn>
                        <p:tgtEl>
                          <p:spTgt spid="56"/>
                        </p:tgtEl>
                        <p:attrNameLst>
                          <p:attrName>style.visibility</p:attrName>
                        </p:attrNameLst>
                      </p:cBhvr>
                      <p:to>
                        <p:strVal val="visible"/>
                      </p:to>
                    </p:set>
                    <p:animEffect transition="in" filter="barn(outVertical)">
                      <p:cBhvr>
                        <p:cTn dur="500"/>
                        <p:tgtEl>
                          <p:spTgt spid="56"/>
                        </p:tgtEl>
                      </p:cBhvr>
                    </p:animEffect>
                  </p:childTnLst>
                </p:cTn>
              </p:par>
            </p:tnLst>
          </p:tmpl>
        </p:tmplLst>
      </p:bldP>
      <p:bldP spid="57" grpId="0" animBg="1">
        <p:tmplLst>
          <p:tmpl>
            <p:tnLst>
              <p:par>
                <p:cTn presetID="16" presetClass="entr" presetSubtype="37" fill="hold" nodeType="withEffect">
                  <p:stCondLst>
                    <p:cond delay="400"/>
                  </p:stCondLst>
                  <p:childTnLst>
                    <p:set>
                      <p:cBhvr>
                        <p:cTn dur="1" fill="hold">
                          <p:stCondLst>
                            <p:cond delay="0"/>
                          </p:stCondLst>
                        </p:cTn>
                        <p:tgtEl>
                          <p:spTgt spid="57"/>
                        </p:tgtEl>
                        <p:attrNameLst>
                          <p:attrName>style.visibility</p:attrName>
                        </p:attrNameLst>
                      </p:cBhvr>
                      <p:to>
                        <p:strVal val="visible"/>
                      </p:to>
                    </p:set>
                    <p:animEffect transition="in" filter="barn(outVertical)">
                      <p:cBhvr>
                        <p:cTn dur="500"/>
                        <p:tgtEl>
                          <p:spTgt spid="57"/>
                        </p:tgtEl>
                      </p:cBhvr>
                    </p:animEffect>
                  </p:childTnLst>
                </p:cTn>
              </p:par>
            </p:tnLst>
          </p:tmpl>
        </p:tmplLst>
      </p:bldP>
      <p:bldP spid="58" grpId="0" animBg="1">
        <p:tmplLst>
          <p:tmpl>
            <p:tnLst>
              <p:par>
                <p:cTn presetID="16" presetClass="entr" presetSubtype="37" fill="hold" nodeType="withEffect">
                  <p:stCondLst>
                    <p:cond delay="600"/>
                  </p:stCondLst>
                  <p:childTnLst>
                    <p:set>
                      <p:cBhvr>
                        <p:cTn dur="1" fill="hold">
                          <p:stCondLst>
                            <p:cond delay="0"/>
                          </p:stCondLst>
                        </p:cTn>
                        <p:tgtEl>
                          <p:spTgt spid="58"/>
                        </p:tgtEl>
                        <p:attrNameLst>
                          <p:attrName>style.visibility</p:attrName>
                        </p:attrNameLst>
                      </p:cBhvr>
                      <p:to>
                        <p:strVal val="visible"/>
                      </p:to>
                    </p:set>
                    <p:animEffect transition="in" filter="barn(outVertical)">
                      <p:cBhvr>
                        <p:cTn dur="500"/>
                        <p:tgtEl>
                          <p:spTgt spid="58"/>
                        </p:tgtEl>
                      </p:cBhvr>
                    </p:animEffect>
                  </p:childTnLst>
                </p:cTn>
              </p:par>
            </p:tnLst>
          </p:tmpl>
        </p:tmplLst>
      </p:bldP>
      <p:bldP spid="59" grpId="0" animBg="1">
        <p:tmplLst>
          <p:tmpl>
            <p:tnLst>
              <p:par>
                <p:cTn presetID="16" presetClass="entr" presetSubtype="37" fill="hold" nodeType="withEffect">
                  <p:stCondLst>
                    <p:cond delay="800"/>
                  </p:stCondLst>
                  <p:childTnLst>
                    <p:set>
                      <p:cBhvr>
                        <p:cTn dur="1" fill="hold">
                          <p:stCondLst>
                            <p:cond delay="0"/>
                          </p:stCondLst>
                        </p:cTn>
                        <p:tgtEl>
                          <p:spTgt spid="59"/>
                        </p:tgtEl>
                        <p:attrNameLst>
                          <p:attrName>style.visibility</p:attrName>
                        </p:attrNameLst>
                      </p:cBhvr>
                      <p:to>
                        <p:strVal val="visible"/>
                      </p:to>
                    </p:set>
                    <p:animEffect transition="in" filter="barn(outVertical)">
                      <p:cBhvr>
                        <p:cTn dur="500"/>
                        <p:tgtEl>
                          <p:spTgt spid="59"/>
                        </p:tgtEl>
                      </p:cBhvr>
                    </p:animEffect>
                  </p:childTnLst>
                </p:cTn>
              </p:par>
            </p:tnLst>
          </p:tmpl>
        </p:tmplLst>
      </p:bldP>
      <p:bldP spid="60" grpId="0" animBg="1">
        <p:tmplLst>
          <p:tmpl>
            <p:tnLst>
              <p:par>
                <p:cTn presetID="16" presetClass="entr" presetSubtype="37" fill="hold" nodeType="withEffect">
                  <p:stCondLst>
                    <p:cond delay="1000"/>
                  </p:stCondLst>
                  <p:childTnLst>
                    <p:set>
                      <p:cBhvr>
                        <p:cTn dur="1" fill="hold">
                          <p:stCondLst>
                            <p:cond delay="0"/>
                          </p:stCondLst>
                        </p:cTn>
                        <p:tgtEl>
                          <p:spTgt spid="60"/>
                        </p:tgtEl>
                        <p:attrNameLst>
                          <p:attrName>style.visibility</p:attrName>
                        </p:attrNameLst>
                      </p:cBhvr>
                      <p:to>
                        <p:strVal val="visible"/>
                      </p:to>
                    </p:set>
                    <p:animEffect transition="in" filter="barn(outVertical)">
                      <p:cBhvr>
                        <p:cTn dur="500"/>
                        <p:tgtEl>
                          <p:spTgt spid="60"/>
                        </p:tgtEl>
                      </p:cBhvr>
                    </p:animEffect>
                  </p:childTnLst>
                </p:cTn>
              </p:par>
            </p:tnLst>
          </p:tmpl>
        </p:tmplLst>
      </p:bldP>
    </p:bldLst>
  </p:timing>
  <p:extLst>
    <p:ext uri="{DCECCB84-F9BA-43D5-87BE-67443E8EF086}">
      <p15:sldGuideLst xmlns:p15="http://schemas.microsoft.com/office/powerpoint/2012/main">
        <p15:guide id="1" pos="2216">
          <p15:clr>
            <a:srgbClr val="F26B43"/>
          </p15:clr>
        </p15:guide>
        <p15:guide id="2" pos="7544">
          <p15:clr>
            <a:srgbClr val="F26B43"/>
          </p15:clr>
        </p15:guide>
        <p15:guide id="3" orient="horz" pos="136">
          <p15:clr>
            <a:srgbClr val="F26B43"/>
          </p15:clr>
        </p15:guide>
        <p15:guide id="4" orient="horz" pos="3880">
          <p15:clr>
            <a:srgbClr val="F26B43"/>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A6247C66-F6DE-44EA-879A-981A191E9E7E}"/>
              </a:ext>
            </a:extLst>
          </p:cNvPr>
          <p:cNvSpPr>
            <a:spLocks noGrp="1"/>
          </p:cNvSpPr>
          <p:nvPr>
            <p:ph type="title" hasCustomPrompt="1"/>
          </p:nvPr>
        </p:nvSpPr>
        <p:spPr>
          <a:xfrm>
            <a:off x="435109" y="1054101"/>
            <a:ext cx="2968490" cy="1428750"/>
          </a:xfrm>
        </p:spPr>
        <p:txBody>
          <a:bodyPr rIns="0"/>
          <a:lstStyle>
            <a:lvl1pPr>
              <a:defRPr/>
            </a:lvl1pPr>
          </a:lstStyle>
          <a:p>
            <a:r>
              <a:rPr lang="en-US" dirty="0"/>
              <a:t>Title Here, Max 3 Lines, Title Case, Bold, White, 28</a:t>
            </a:r>
          </a:p>
        </p:txBody>
      </p:sp>
      <p:sp>
        <p:nvSpPr>
          <p:cNvPr id="13" name="Text Placeholder 6">
            <a:extLst>
              <a:ext uri="{FF2B5EF4-FFF2-40B4-BE49-F238E27FC236}">
                <a16:creationId xmlns:a16="http://schemas.microsoft.com/office/drawing/2014/main" id="{1644FA94-7EE8-4BA5-AE22-85A75F3F29B4}"/>
              </a:ext>
            </a:extLst>
          </p:cNvPr>
          <p:cNvSpPr>
            <a:spLocks noGrp="1"/>
          </p:cNvSpPr>
          <p:nvPr>
            <p:ph type="body" sz="quarter" idx="13" hasCustomPrompt="1"/>
          </p:nvPr>
        </p:nvSpPr>
        <p:spPr>
          <a:xfrm>
            <a:off x="434975" y="2590800"/>
            <a:ext cx="2968625" cy="1674813"/>
          </a:xfrm>
        </p:spPr>
        <p:txBody>
          <a:bodyPr lIns="0" rIns="108000">
            <a:normAutofit/>
          </a:bodyPr>
          <a:lstStyle>
            <a:lvl1pPr marL="0" indent="0">
              <a:lnSpc>
                <a:spcPct val="100000"/>
              </a:lnSpc>
              <a:spcBef>
                <a:spcPts val="300"/>
              </a:spcBef>
              <a:spcAft>
                <a:spcPts val="300"/>
              </a:spcAft>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vl4pPr marL="1371600" indent="0">
              <a:buNone/>
              <a:defRPr sz="1800">
                <a:solidFill>
                  <a:schemeClr val="bg1"/>
                </a:solidFill>
              </a:defRPr>
            </a:lvl4pPr>
            <a:lvl5pPr marL="1828800" indent="0">
              <a:buNone/>
              <a:defRPr sz="1800">
                <a:solidFill>
                  <a:schemeClr val="bg1"/>
                </a:solidFill>
              </a:defRPr>
            </a:lvl5pPr>
          </a:lstStyle>
          <a:p>
            <a:pPr lvl="0"/>
            <a:r>
              <a:rPr lang="en-US"/>
              <a:t>Slide subtitle here, </a:t>
            </a:r>
            <a:br>
              <a:rPr lang="en-US"/>
            </a:br>
            <a:r>
              <a:rPr lang="en-US"/>
              <a:t>max 4 lines, sentence case, Arial, white, 18</a:t>
            </a:r>
          </a:p>
        </p:txBody>
      </p:sp>
      <p:sp>
        <p:nvSpPr>
          <p:cNvPr id="16" name="Text Placeholder 13">
            <a:extLst>
              <a:ext uri="{FF2B5EF4-FFF2-40B4-BE49-F238E27FC236}">
                <a16:creationId xmlns:a16="http://schemas.microsoft.com/office/drawing/2014/main" id="{EF75A340-E985-4ABB-9631-4C40DBA51263}"/>
              </a:ext>
            </a:extLst>
          </p:cNvPr>
          <p:cNvSpPr>
            <a:spLocks noGrp="1"/>
          </p:cNvSpPr>
          <p:nvPr>
            <p:ph type="body" sz="quarter" idx="19" hasCustomPrompt="1"/>
          </p:nvPr>
        </p:nvSpPr>
        <p:spPr>
          <a:xfrm>
            <a:off x="3403600" y="6396038"/>
            <a:ext cx="7253288" cy="244475"/>
          </a:xfrm>
        </p:spPr>
        <p:txBody>
          <a:bodyPr anchor="ctr">
            <a:normAutofit/>
          </a:bodyPr>
          <a:lstStyle>
            <a:lvl1pPr marL="0" indent="0">
              <a:lnSpc>
                <a:spcPct val="100000"/>
              </a:lnSpc>
              <a:spcBef>
                <a:spcPts val="0"/>
              </a:spcBef>
              <a:spcAft>
                <a:spcPts val="0"/>
              </a:spcAft>
              <a:buNone/>
              <a:defRPr sz="800">
                <a:solidFill>
                  <a:srgbClr val="739AB6"/>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a:t>| Click to insert footer notes  |  Arial, size 8, left aligned | </a:t>
            </a:r>
          </a:p>
        </p:txBody>
      </p:sp>
      <p:sp>
        <p:nvSpPr>
          <p:cNvPr id="19" name="Footer Placeholder 18">
            <a:extLst>
              <a:ext uri="{FF2B5EF4-FFF2-40B4-BE49-F238E27FC236}">
                <a16:creationId xmlns:a16="http://schemas.microsoft.com/office/drawing/2014/main" id="{BA25F6A4-51E5-40EB-9B20-D3240C49633C}"/>
              </a:ext>
            </a:extLst>
          </p:cNvPr>
          <p:cNvSpPr>
            <a:spLocks noGrp="1"/>
          </p:cNvSpPr>
          <p:nvPr>
            <p:ph type="ftr" sz="quarter" idx="21"/>
          </p:nvPr>
        </p:nvSpPr>
        <p:spPr/>
        <p:txBody>
          <a:bodyPr/>
          <a:lstStyle/>
          <a:p>
            <a:r>
              <a:rPr lang="en-US" dirty="0"/>
              <a:t>© Copyright 2023 VNS Health. All rights reserved.</a:t>
            </a:r>
          </a:p>
        </p:txBody>
      </p:sp>
      <p:sp>
        <p:nvSpPr>
          <p:cNvPr id="20" name="Slide Number Placeholder 19">
            <a:extLst>
              <a:ext uri="{FF2B5EF4-FFF2-40B4-BE49-F238E27FC236}">
                <a16:creationId xmlns:a16="http://schemas.microsoft.com/office/drawing/2014/main" id="{B20ED59F-639A-43B8-874F-110BA7C4E1FA}"/>
              </a:ext>
            </a:extLst>
          </p:cNvPr>
          <p:cNvSpPr>
            <a:spLocks noGrp="1"/>
          </p:cNvSpPr>
          <p:nvPr>
            <p:ph type="sldNum" sz="quarter" idx="22"/>
          </p:nvPr>
        </p:nvSpPr>
        <p:spPr/>
        <p:txBody>
          <a:bodyPr/>
          <a:lstStyle/>
          <a:p>
            <a:fld id="{66A3101B-02DE-4DBE-A52F-35092CF47DF2}" type="slidenum">
              <a:rPr lang="en-US" smtClean="0"/>
              <a:pPr/>
              <a:t>‹#›</a:t>
            </a:fld>
            <a:endParaRPr lang="en-US" dirty="0"/>
          </a:p>
        </p:txBody>
      </p:sp>
    </p:spTree>
    <p:custDataLst>
      <p:tags r:id="rId1"/>
    </p:custDataLst>
    <p:extLst>
      <p:ext uri="{BB962C8B-B14F-4D97-AF65-F5344CB8AC3E}">
        <p14:creationId xmlns:p14="http://schemas.microsoft.com/office/powerpoint/2010/main" val="24244062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pos="2216">
          <p15:clr>
            <a:srgbClr val="F26B43"/>
          </p15:clr>
        </p15:guide>
        <p15:guide id="2" pos="7544">
          <p15:clr>
            <a:srgbClr val="F26B43"/>
          </p15:clr>
        </p15:guide>
        <p15:guide id="3" orient="horz" pos="136">
          <p15:clr>
            <a:srgbClr val="F26B43"/>
          </p15:clr>
        </p15:guide>
        <p15:guide id="4" orient="horz" pos="3880">
          <p15:clr>
            <a:srgbClr val="F26B43"/>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oleObject" Target="../embeddings/oleObject1.bin"/><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4.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ags" Target="../tags/tag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3.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2.png"/><Relationship Id="rId10" Type="http://schemas.openxmlformats.org/officeDocument/2006/relationships/slideLayout" Target="../slideLayouts/slideLayout10.xml"/><Relationship Id="rId19" Type="http://schemas.openxmlformats.org/officeDocument/2006/relationships/tags" Target="../tags/tag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7" name="Object 6" hidden="1">
            <a:extLst>
              <a:ext uri="{FF2B5EF4-FFF2-40B4-BE49-F238E27FC236}">
                <a16:creationId xmlns:a16="http://schemas.microsoft.com/office/drawing/2014/main" id="{BE578F7A-8F74-EA0E-CF65-005D15647B95}"/>
              </a:ext>
            </a:extLst>
          </p:cNvPr>
          <p:cNvGraphicFramePr>
            <a:graphicFrameLocks noChangeAspect="1"/>
          </p:cNvGraphicFramePr>
          <p:nvPr userDrawn="1">
            <p:custDataLst>
              <p:tags r:id="rId20"/>
            </p:custDataLst>
            <p:extLst>
              <p:ext uri="{D42A27DB-BD31-4B8C-83A1-F6EECF244321}">
                <p14:modId xmlns:p14="http://schemas.microsoft.com/office/powerpoint/2010/main" val="2072799365"/>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Slide" r:id="rId21" imgW="306" imgH="306" progId="TCLayout.ActiveDocument.1">
                  <p:embed/>
                </p:oleObj>
              </mc:Choice>
              <mc:Fallback>
                <p:oleObj name="think-cell Slide" r:id="rId21" imgW="306" imgH="306" progId="TCLayout.ActiveDocument.1">
                  <p:embed/>
                  <p:pic>
                    <p:nvPicPr>
                      <p:cNvPr id="7" name="Object 6" hidden="1">
                        <a:extLst>
                          <a:ext uri="{FF2B5EF4-FFF2-40B4-BE49-F238E27FC236}">
                            <a16:creationId xmlns:a16="http://schemas.microsoft.com/office/drawing/2014/main" id="{BE578F7A-8F74-EA0E-CF65-005D15647B95}"/>
                          </a:ext>
                        </a:extLst>
                      </p:cNvPr>
                      <p:cNvPicPr/>
                      <p:nvPr/>
                    </p:nvPicPr>
                    <p:blipFill>
                      <a:blip r:embed="rId22"/>
                      <a:stretch>
                        <a:fillRect/>
                      </a:stretch>
                    </p:blipFill>
                    <p:spPr>
                      <a:xfrm>
                        <a:off x="1588" y="1588"/>
                        <a:ext cx="1588" cy="1588"/>
                      </a:xfrm>
                      <a:prstGeom prst="rect">
                        <a:avLst/>
                      </a:prstGeom>
                    </p:spPr>
                  </p:pic>
                </p:oleObj>
              </mc:Fallback>
            </mc:AlternateContent>
          </a:graphicData>
        </a:graphic>
      </p:graphicFrame>
      <p:pic>
        <p:nvPicPr>
          <p:cNvPr id="15" name="Graphic 14">
            <a:extLst>
              <a:ext uri="{FF2B5EF4-FFF2-40B4-BE49-F238E27FC236}">
                <a16:creationId xmlns:a16="http://schemas.microsoft.com/office/drawing/2014/main" id="{C476927E-6B28-4EA0-AD64-8D793CA38445}"/>
              </a:ext>
            </a:extLst>
          </p:cNvPr>
          <p:cNvPicPr>
            <a:picLocks noChangeAspect="1"/>
          </p:cNvPicPr>
          <p:nvPr userDrawn="1"/>
        </p:nvPicPr>
        <p:blipFill>
          <a:blip r:embed="rId23" cstate="print">
            <a:extLst>
              <a:ext uri="{28A0092B-C50C-407E-A947-70E740481C1C}">
                <a14:useLocalDpi xmlns:a14="http://schemas.microsoft.com/office/drawing/2010/main"/>
              </a:ext>
              <a:ext uri="{96DAC541-7B7A-43D3-8B79-37D633B846F1}">
                <asvg:svgBlip xmlns:asvg="http://schemas.microsoft.com/office/drawing/2016/SVG/main" r:embed="rId24"/>
              </a:ext>
            </a:extLst>
          </a:blip>
          <a:stretch>
            <a:fillRect/>
          </a:stretch>
        </p:blipFill>
        <p:spPr>
          <a:xfrm rot="16200000">
            <a:off x="11046239" y="6051169"/>
            <a:ext cx="538924" cy="1079500"/>
          </a:xfrm>
          <a:prstGeom prst="rect">
            <a:avLst/>
          </a:prstGeom>
        </p:spPr>
      </p:pic>
      <p:sp>
        <p:nvSpPr>
          <p:cNvPr id="9" name="Rectangle 8">
            <a:extLst>
              <a:ext uri="{FF2B5EF4-FFF2-40B4-BE49-F238E27FC236}">
                <a16:creationId xmlns:a16="http://schemas.microsoft.com/office/drawing/2014/main" id="{F9D581BA-DCA0-4166-9DC1-B11C3DB66CE0}"/>
              </a:ext>
            </a:extLst>
          </p:cNvPr>
          <p:cNvSpPr>
            <a:spLocks/>
          </p:cNvSpPr>
          <p:nvPr userDrawn="1"/>
        </p:nvSpPr>
        <p:spPr>
          <a:xfrm>
            <a:off x="0" y="0"/>
            <a:ext cx="3403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10" name="Picture 9" descr="A picture containing text, clipart&#10;&#10;Description automatically generated">
            <a:extLst>
              <a:ext uri="{FF2B5EF4-FFF2-40B4-BE49-F238E27FC236}">
                <a16:creationId xmlns:a16="http://schemas.microsoft.com/office/drawing/2014/main" id="{672B5CBD-67AB-4DBB-80A7-F4CBCF5BA9BB}"/>
              </a:ext>
            </a:extLst>
          </p:cNvPr>
          <p:cNvPicPr>
            <a:picLocks noChangeAspect="1"/>
          </p:cNvPicPr>
          <p:nvPr userDrawn="1"/>
        </p:nvPicPr>
        <p:blipFill>
          <a:blip r:embed="rId25" cstate="print">
            <a:extLst>
              <a:ext uri="{28A0092B-C50C-407E-A947-70E740481C1C}">
                <a14:useLocalDpi xmlns:a14="http://schemas.microsoft.com/office/drawing/2010/main"/>
              </a:ext>
            </a:extLst>
          </a:blip>
          <a:stretch>
            <a:fillRect/>
          </a:stretch>
        </p:blipFill>
        <p:spPr>
          <a:xfrm>
            <a:off x="435109" y="436245"/>
            <a:ext cx="1425575" cy="389735"/>
          </a:xfrm>
          <a:prstGeom prst="rect">
            <a:avLst/>
          </a:prstGeom>
        </p:spPr>
      </p:pic>
      <p:sp>
        <p:nvSpPr>
          <p:cNvPr id="2" name="Title Placeholder 1">
            <a:extLst>
              <a:ext uri="{FF2B5EF4-FFF2-40B4-BE49-F238E27FC236}">
                <a16:creationId xmlns:a16="http://schemas.microsoft.com/office/drawing/2014/main" id="{E345120C-8639-4E9E-B02A-7BCBCF2033E8}"/>
              </a:ext>
            </a:extLst>
          </p:cNvPr>
          <p:cNvSpPr>
            <a:spLocks noGrp="1"/>
          </p:cNvSpPr>
          <p:nvPr userDrawn="1">
            <p:ph type="title"/>
          </p:nvPr>
        </p:nvSpPr>
        <p:spPr>
          <a:xfrm>
            <a:off x="435109" y="1054101"/>
            <a:ext cx="2968490" cy="1428750"/>
          </a:xfrm>
          <a:prstGeom prst="rect">
            <a:avLst/>
          </a:prstGeom>
        </p:spPr>
        <p:txBody>
          <a:bodyPr vert="horz" lIns="0" tIns="0" rIns="0" bIns="0" rtlCol="0" anchor="b">
            <a:normAutofit/>
          </a:bodyPr>
          <a:lstStyle/>
          <a:p>
            <a:r>
              <a:rPr lang="en-US"/>
              <a:t>Click to edit Master title style</a:t>
            </a:r>
          </a:p>
        </p:txBody>
      </p:sp>
      <p:sp>
        <p:nvSpPr>
          <p:cNvPr id="3" name="Text Placeholder 2">
            <a:extLst>
              <a:ext uri="{FF2B5EF4-FFF2-40B4-BE49-F238E27FC236}">
                <a16:creationId xmlns:a16="http://schemas.microsoft.com/office/drawing/2014/main" id="{9966944A-90BC-4C93-B777-E315A04FEA09}"/>
              </a:ext>
            </a:extLst>
          </p:cNvPr>
          <p:cNvSpPr>
            <a:spLocks noGrp="1"/>
          </p:cNvSpPr>
          <p:nvPr userDrawn="1">
            <p:ph type="body" idx="1"/>
          </p:nvPr>
        </p:nvSpPr>
        <p:spPr>
          <a:xfrm>
            <a:off x="3511550" y="217487"/>
            <a:ext cx="8462963" cy="582930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1AA5201-9AE0-48AC-B25C-4F9183B83155}"/>
              </a:ext>
            </a:extLst>
          </p:cNvPr>
          <p:cNvSpPr>
            <a:spLocks noGrp="1"/>
          </p:cNvSpPr>
          <p:nvPr userDrawn="1">
            <p:ph type="dt" sz="half" idx="2"/>
          </p:nvPr>
        </p:nvSpPr>
        <p:spPr>
          <a:xfrm>
            <a:off x="12192000" y="6640513"/>
            <a:ext cx="658813" cy="212400"/>
          </a:xfrm>
          <a:prstGeom prst="rect">
            <a:avLst/>
          </a:prstGeom>
        </p:spPr>
        <p:txBody>
          <a:bodyPr vert="horz" lIns="91440" tIns="45720" rIns="91440" bIns="45720" rtlCol="0" anchor="ctr"/>
          <a:lstStyle>
            <a:lvl1pPr algn="ctr">
              <a:defRPr sz="900" b="0">
                <a:solidFill>
                  <a:schemeClr val="tx2">
                    <a:alpha val="50000"/>
                  </a:schemeClr>
                </a:solidFill>
              </a:defRPr>
            </a:lvl1pPr>
          </a:lstStyle>
          <a:p>
            <a:endParaRPr lang="en-US" dirty="0"/>
          </a:p>
        </p:txBody>
      </p:sp>
      <p:sp>
        <p:nvSpPr>
          <p:cNvPr id="6" name="Slide Number Placeholder 5">
            <a:extLst>
              <a:ext uri="{FF2B5EF4-FFF2-40B4-BE49-F238E27FC236}">
                <a16:creationId xmlns:a16="http://schemas.microsoft.com/office/drawing/2014/main" id="{6A5AD570-6528-4973-A6F1-200B5BA93482}"/>
              </a:ext>
            </a:extLst>
          </p:cNvPr>
          <p:cNvSpPr>
            <a:spLocks noGrp="1"/>
          </p:cNvSpPr>
          <p:nvPr userDrawn="1">
            <p:ph type="sldNum" sz="quarter" idx="4"/>
          </p:nvPr>
        </p:nvSpPr>
        <p:spPr>
          <a:xfrm>
            <a:off x="10894219" y="6441280"/>
            <a:ext cx="840581" cy="416719"/>
          </a:xfrm>
          <a:prstGeom prst="rect">
            <a:avLst/>
          </a:prstGeom>
        </p:spPr>
        <p:txBody>
          <a:bodyPr vert="horz" lIns="0" tIns="0" rIns="0" bIns="0" rtlCol="0" anchor="ctr"/>
          <a:lstStyle>
            <a:lvl1pPr algn="ctr">
              <a:defRPr sz="800" b="0">
                <a:solidFill>
                  <a:srgbClr val="739AB6"/>
                </a:solidFill>
              </a:defRPr>
            </a:lvl1pPr>
          </a:lstStyle>
          <a:p>
            <a:fld id="{66A3101B-02DE-4DBE-A52F-35092CF47DF2}" type="slidenum">
              <a:rPr lang="en-US" smtClean="0"/>
              <a:pPr/>
              <a:t>‹#›</a:t>
            </a:fld>
            <a:endParaRPr lang="en-US" dirty="0"/>
          </a:p>
        </p:txBody>
      </p:sp>
      <p:sp>
        <p:nvSpPr>
          <p:cNvPr id="12" name="Footer Placeholder 11">
            <a:extLst>
              <a:ext uri="{FF2B5EF4-FFF2-40B4-BE49-F238E27FC236}">
                <a16:creationId xmlns:a16="http://schemas.microsoft.com/office/drawing/2014/main" id="{26947312-BBD6-4766-8FD0-234FB605D8F8}"/>
              </a:ext>
            </a:extLst>
          </p:cNvPr>
          <p:cNvSpPr>
            <a:spLocks noGrp="1"/>
          </p:cNvSpPr>
          <p:nvPr>
            <p:ph type="ftr" sz="quarter" idx="3"/>
          </p:nvPr>
        </p:nvSpPr>
        <p:spPr>
          <a:xfrm>
            <a:off x="345281" y="6395713"/>
            <a:ext cx="2507456" cy="244800"/>
          </a:xfrm>
          <a:prstGeom prst="rect">
            <a:avLst/>
          </a:prstGeom>
        </p:spPr>
        <p:txBody>
          <a:bodyPr vert="horz" lIns="91440" tIns="45720" rIns="91440" bIns="45720" rtlCol="0" anchor="ctr"/>
          <a:lstStyle>
            <a:lvl1pPr algn="l">
              <a:defRPr sz="800">
                <a:solidFill>
                  <a:srgbClr val="739AB6"/>
                </a:solidFill>
              </a:defRPr>
            </a:lvl1pPr>
          </a:lstStyle>
          <a:p>
            <a:r>
              <a:rPr lang="en-US" dirty="0"/>
              <a:t>© Copyright 2023 VNS Health. All rights reserved.</a:t>
            </a:r>
          </a:p>
        </p:txBody>
      </p:sp>
    </p:spTree>
    <p:custDataLst>
      <p:tags r:id="rId19"/>
    </p:custDataLst>
    <p:extLst>
      <p:ext uri="{BB962C8B-B14F-4D97-AF65-F5344CB8AC3E}">
        <p14:creationId xmlns:p14="http://schemas.microsoft.com/office/powerpoint/2010/main" val="101042885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8" r:id="rId17"/>
  </p:sldLayoutIdLst>
  <p:hf hdr="0" dt="0"/>
  <p:txStyles>
    <p:titleStyle>
      <a:lvl1pPr algn="l" defTabSz="914400" rtl="0" eaLnBrk="1" latinLnBrk="0" hangingPunct="1">
        <a:lnSpc>
          <a:spcPct val="100000"/>
        </a:lnSpc>
        <a:spcBef>
          <a:spcPct val="0"/>
        </a:spcBef>
        <a:buNone/>
        <a:defRPr sz="2800" b="1" kern="1200">
          <a:solidFill>
            <a:schemeClr val="bg1"/>
          </a:solidFill>
          <a:latin typeface="+mj-lt"/>
          <a:ea typeface="+mj-ea"/>
          <a:cs typeface="+mj-cs"/>
        </a:defRPr>
      </a:lvl1pPr>
    </p:titleStyle>
    <p:bodyStyle>
      <a:lvl1pPr marL="457200" indent="-457200" algn="l" defTabSz="914400" rtl="0" eaLnBrk="1" latinLnBrk="0" hangingPunct="1">
        <a:lnSpc>
          <a:spcPct val="100000"/>
        </a:lnSpc>
        <a:spcBef>
          <a:spcPts val="300"/>
        </a:spcBef>
        <a:spcAft>
          <a:spcPts val="300"/>
        </a:spcAft>
        <a:buClr>
          <a:schemeClr val="tx2"/>
        </a:buClr>
        <a:buSzPct val="80000"/>
        <a:buFont typeface="Wingdings" panose="05000000000000000000" pitchFamily="2" charset="2"/>
        <a:buChar char="§"/>
        <a:defRPr sz="2800" kern="1200">
          <a:solidFill>
            <a:schemeClr val="tx2"/>
          </a:solidFill>
          <a:latin typeface="+mn-lt"/>
          <a:ea typeface="+mn-ea"/>
          <a:cs typeface="+mn-cs"/>
        </a:defRPr>
      </a:lvl1pPr>
      <a:lvl2pPr marL="800100" indent="-342900" algn="l" defTabSz="914400" rtl="0" eaLnBrk="1" latinLnBrk="0" hangingPunct="1">
        <a:lnSpc>
          <a:spcPct val="100000"/>
        </a:lnSpc>
        <a:spcBef>
          <a:spcPts val="300"/>
        </a:spcBef>
        <a:spcAft>
          <a:spcPts val="300"/>
        </a:spcAft>
        <a:buClr>
          <a:schemeClr val="tx2"/>
        </a:buClr>
        <a:buSzPct val="80000"/>
        <a:buFont typeface="Arial" panose="020B0604020202020204" pitchFamily="34" charset="0"/>
        <a:buChar char="›"/>
        <a:defRPr sz="2400" kern="1200">
          <a:solidFill>
            <a:schemeClr val="tx1"/>
          </a:solidFill>
          <a:latin typeface="+mn-lt"/>
          <a:ea typeface="+mn-ea"/>
          <a:cs typeface="+mn-cs"/>
        </a:defRPr>
      </a:lvl2pPr>
      <a:lvl3pPr marL="1257300" indent="-342900" algn="l" defTabSz="914400" rtl="0" eaLnBrk="1" latinLnBrk="0" hangingPunct="1">
        <a:lnSpc>
          <a:spcPct val="100000"/>
        </a:lnSpc>
        <a:spcBef>
          <a:spcPts val="300"/>
        </a:spcBef>
        <a:spcAft>
          <a:spcPts val="300"/>
        </a:spcAft>
        <a:buClr>
          <a:schemeClr val="tx2"/>
        </a:buClr>
        <a:buSzPct val="80000"/>
        <a:buFont typeface="Arial" panose="020B0604020202020204" pitchFamily="34" charset="0"/>
        <a:buChar char="›"/>
        <a:defRPr sz="2000" kern="1200">
          <a:solidFill>
            <a:schemeClr val="tx1"/>
          </a:solidFill>
          <a:latin typeface="+mn-lt"/>
          <a:ea typeface="+mn-ea"/>
          <a:cs typeface="+mn-cs"/>
        </a:defRPr>
      </a:lvl3pPr>
      <a:lvl4pPr marL="1657350" indent="-285750" algn="l" defTabSz="914400" rtl="0" eaLnBrk="1" latinLnBrk="0" hangingPunct="1">
        <a:lnSpc>
          <a:spcPct val="100000"/>
        </a:lnSpc>
        <a:spcBef>
          <a:spcPts val="300"/>
        </a:spcBef>
        <a:spcAft>
          <a:spcPts val="300"/>
        </a:spcAft>
        <a:buClr>
          <a:schemeClr val="tx2"/>
        </a:buClr>
        <a:buSzPct val="80000"/>
        <a:buFont typeface="Arial" panose="020B0604020202020204" pitchFamily="34" charset="0"/>
        <a:buChar char="›"/>
        <a:defRPr sz="1800" kern="1200">
          <a:solidFill>
            <a:schemeClr val="tx1"/>
          </a:solidFill>
          <a:latin typeface="+mn-lt"/>
          <a:ea typeface="+mn-ea"/>
          <a:cs typeface="+mn-cs"/>
        </a:defRPr>
      </a:lvl4pPr>
      <a:lvl5pPr marL="2114550" indent="-285750" algn="l" defTabSz="914400" rtl="0" eaLnBrk="1" latinLnBrk="0" hangingPunct="1">
        <a:lnSpc>
          <a:spcPct val="100000"/>
        </a:lnSpc>
        <a:spcBef>
          <a:spcPts val="300"/>
        </a:spcBef>
        <a:spcAft>
          <a:spcPts val="300"/>
        </a:spcAft>
        <a:buClr>
          <a:schemeClr val="tx2"/>
        </a:buClr>
        <a:buSzPct val="80000"/>
        <a:buFont typeface="Arial" panose="020B0604020202020204" pitchFamily="34" charset="0"/>
        <a:buChar char="›"/>
        <a:defRPr sz="1600" kern="1200">
          <a:solidFill>
            <a:schemeClr val="tx1"/>
          </a:solidFill>
          <a:latin typeface="+mn-lt"/>
          <a:ea typeface="+mn-ea"/>
          <a:cs typeface="+mn-cs"/>
        </a:defRPr>
      </a:lvl5pPr>
      <a:lvl6pPr marL="2571750" indent="-285750" algn="l" defTabSz="914400" rtl="0" eaLnBrk="1" latinLnBrk="0" hangingPunct="1">
        <a:lnSpc>
          <a:spcPct val="100000"/>
        </a:lnSpc>
        <a:spcBef>
          <a:spcPts val="300"/>
        </a:spcBef>
        <a:spcAft>
          <a:spcPts val="300"/>
        </a:spcAft>
        <a:buClr>
          <a:schemeClr val="tx2"/>
        </a:buClr>
        <a:buSzPct val="80000"/>
        <a:buFont typeface="Arial" panose="020B0604020202020204" pitchFamily="34" charset="0"/>
        <a:buChar char="›"/>
        <a:defRPr sz="1400" kern="1200">
          <a:solidFill>
            <a:schemeClr val="tx1"/>
          </a:solidFill>
          <a:latin typeface="+mn-lt"/>
          <a:ea typeface="+mn-ea"/>
          <a:cs typeface="+mn-cs"/>
        </a:defRPr>
      </a:lvl6pPr>
      <a:lvl7pPr marL="3028950" indent="-285750" algn="l" defTabSz="914400" rtl="0" eaLnBrk="1" latinLnBrk="0" hangingPunct="1">
        <a:lnSpc>
          <a:spcPct val="100000"/>
        </a:lnSpc>
        <a:spcBef>
          <a:spcPts val="300"/>
        </a:spcBef>
        <a:spcAft>
          <a:spcPts val="300"/>
        </a:spcAft>
        <a:buClr>
          <a:schemeClr val="tx2"/>
        </a:buClr>
        <a:buSzPct val="80000"/>
        <a:buFont typeface="Wingdings" panose="05000000000000000000" pitchFamily="2" charset="2"/>
        <a:buChar char="§"/>
        <a:defRPr sz="1400" kern="1200">
          <a:solidFill>
            <a:schemeClr val="tx1"/>
          </a:solidFill>
          <a:latin typeface="+mn-lt"/>
          <a:ea typeface="+mn-ea"/>
          <a:cs typeface="+mn-cs"/>
        </a:defRPr>
      </a:lvl7pPr>
      <a:lvl8pPr marL="3486150" indent="-285750" algn="l" defTabSz="914400" rtl="0" eaLnBrk="1" latinLnBrk="0" hangingPunct="1">
        <a:lnSpc>
          <a:spcPct val="100000"/>
        </a:lnSpc>
        <a:spcBef>
          <a:spcPts val="300"/>
        </a:spcBef>
        <a:spcAft>
          <a:spcPts val="300"/>
        </a:spcAft>
        <a:buClr>
          <a:schemeClr val="tx2"/>
        </a:buClr>
        <a:buSzPct val="80000"/>
        <a:buFont typeface="Wingdings" panose="05000000000000000000" pitchFamily="2" charset="2"/>
        <a:buChar char="§"/>
        <a:defRPr sz="1400" kern="1200">
          <a:solidFill>
            <a:schemeClr val="tx1"/>
          </a:solidFill>
          <a:latin typeface="+mn-lt"/>
          <a:ea typeface="+mn-ea"/>
          <a:cs typeface="+mn-cs"/>
        </a:defRPr>
      </a:lvl8pPr>
      <a:lvl9pPr marL="3943350" indent="-285750" algn="l" defTabSz="914400" rtl="0" eaLnBrk="1" latinLnBrk="0" hangingPunct="1">
        <a:lnSpc>
          <a:spcPct val="100000"/>
        </a:lnSpc>
        <a:spcBef>
          <a:spcPts val="300"/>
        </a:spcBef>
        <a:spcAft>
          <a:spcPts val="300"/>
        </a:spcAft>
        <a:buClr>
          <a:schemeClr val="tx2"/>
        </a:buClr>
        <a:buSzPct val="80000"/>
        <a:buFont typeface="Wingdings" panose="05000000000000000000"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p15:clr>
            <a:srgbClr val="A6A6A6"/>
          </p15:clr>
        </p15:guide>
        <p15:guide id="2" pos="7680">
          <p15:clr>
            <a:srgbClr val="A6A6A6"/>
          </p15:clr>
        </p15:guide>
        <p15:guide id="3" pos="136">
          <p15:clr>
            <a:srgbClr val="A6A6A6"/>
          </p15:clr>
        </p15:guide>
        <p15:guide id="4" pos="483">
          <p15:clr>
            <a:srgbClr val="A6A6A6"/>
          </p15:clr>
        </p15:guide>
        <p15:guide id="5" pos="551">
          <p15:clr>
            <a:srgbClr val="A6A6A6"/>
          </p15:clr>
        </p15:guide>
        <p15:guide id="6" pos="898">
          <p15:clr>
            <a:srgbClr val="A6A6A6"/>
          </p15:clr>
        </p15:guide>
        <p15:guide id="7" pos="966">
          <p15:clr>
            <a:srgbClr val="A6A6A6"/>
          </p15:clr>
        </p15:guide>
        <p15:guide id="8" pos="1314">
          <p15:clr>
            <a:srgbClr val="A6A6A6"/>
          </p15:clr>
        </p15:guide>
        <p15:guide id="9" pos="1382">
          <p15:clr>
            <a:srgbClr val="A6A6A6"/>
          </p15:clr>
        </p15:guide>
        <p15:guide id="10" pos="1729">
          <p15:clr>
            <a:srgbClr val="A6A6A6"/>
          </p15:clr>
        </p15:guide>
        <p15:guide id="11" pos="1797">
          <p15:clr>
            <a:srgbClr val="A6A6A6"/>
          </p15:clr>
        </p15:guide>
        <p15:guide id="12" pos="2144">
          <p15:clr>
            <a:srgbClr val="A6A6A6"/>
          </p15:clr>
        </p15:guide>
        <p15:guide id="13" pos="2212">
          <p15:clr>
            <a:srgbClr val="A6A6A6"/>
          </p15:clr>
        </p15:guide>
        <p15:guide id="14" pos="2560">
          <p15:clr>
            <a:srgbClr val="A6A6A6"/>
          </p15:clr>
        </p15:guide>
        <p15:guide id="15" pos="2628">
          <p15:clr>
            <a:srgbClr val="A6A6A6"/>
          </p15:clr>
        </p15:guide>
        <p15:guide id="16" pos="2975">
          <p15:clr>
            <a:srgbClr val="A6A6A6"/>
          </p15:clr>
        </p15:guide>
        <p15:guide id="17" pos="3043">
          <p15:clr>
            <a:srgbClr val="A6A6A6"/>
          </p15:clr>
        </p15:guide>
        <p15:guide id="18" pos="3390">
          <p15:clr>
            <a:srgbClr val="A6A6A6"/>
          </p15:clr>
        </p15:guide>
        <p15:guide id="19" pos="3458">
          <p15:clr>
            <a:srgbClr val="A6A6A6"/>
          </p15:clr>
        </p15:guide>
        <p15:guide id="20" pos="3805">
          <p15:clr>
            <a:srgbClr val="A6A6A6"/>
          </p15:clr>
        </p15:guide>
        <p15:guide id="21" pos="3874">
          <p15:clr>
            <a:srgbClr val="A6A6A6"/>
          </p15:clr>
        </p15:guide>
        <p15:guide id="22" pos="4221">
          <p15:clr>
            <a:srgbClr val="A6A6A6"/>
          </p15:clr>
        </p15:guide>
        <p15:guide id="23" pos="4289">
          <p15:clr>
            <a:srgbClr val="A6A6A6"/>
          </p15:clr>
        </p15:guide>
        <p15:guide id="24" pos="4636">
          <p15:clr>
            <a:srgbClr val="A6A6A6"/>
          </p15:clr>
        </p15:guide>
        <p15:guide id="25" pos="4704">
          <p15:clr>
            <a:srgbClr val="A6A6A6"/>
          </p15:clr>
        </p15:guide>
        <p15:guide id="26" pos="5051">
          <p15:clr>
            <a:srgbClr val="A6A6A6"/>
          </p15:clr>
        </p15:guide>
        <p15:guide id="27" pos="5120">
          <p15:clr>
            <a:srgbClr val="A6A6A6"/>
          </p15:clr>
        </p15:guide>
        <p15:guide id="28" pos="5467">
          <p15:clr>
            <a:srgbClr val="A6A6A6"/>
          </p15:clr>
        </p15:guide>
        <p15:guide id="29" pos="5535">
          <p15:clr>
            <a:srgbClr val="A6A6A6"/>
          </p15:clr>
        </p15:guide>
        <p15:guide id="30" pos="5882">
          <p15:clr>
            <a:srgbClr val="A6A6A6"/>
          </p15:clr>
        </p15:guide>
        <p15:guide id="31" pos="5950">
          <p15:clr>
            <a:srgbClr val="A6A6A6"/>
          </p15:clr>
        </p15:guide>
        <p15:guide id="32" pos="6297">
          <p15:clr>
            <a:srgbClr val="A6A6A6"/>
          </p15:clr>
        </p15:guide>
        <p15:guide id="33" pos="6365">
          <p15:clr>
            <a:srgbClr val="A6A6A6"/>
          </p15:clr>
        </p15:guide>
        <p15:guide id="34" pos="6713">
          <p15:clr>
            <a:srgbClr val="A6A6A6"/>
          </p15:clr>
        </p15:guide>
        <p15:guide id="35" pos="6781">
          <p15:clr>
            <a:srgbClr val="A6A6A6"/>
          </p15:clr>
        </p15:guide>
        <p15:guide id="36" pos="7128">
          <p15:clr>
            <a:srgbClr val="A6A6A6"/>
          </p15:clr>
        </p15:guide>
        <p15:guide id="37" pos="7196">
          <p15:clr>
            <a:srgbClr val="A6A6A6"/>
          </p15:clr>
        </p15:guide>
        <p15:guide id="38" pos="7543">
          <p15:clr>
            <a:srgbClr val="A6A6A6"/>
          </p15:clr>
        </p15:guide>
        <p15:guide id="39" orient="horz">
          <p15:clr>
            <a:srgbClr val="A6A6A6"/>
          </p15:clr>
        </p15:guide>
        <p15:guide id="40" orient="horz" pos="4320">
          <p15:clr>
            <a:srgbClr val="A6A6A6"/>
          </p15:clr>
        </p15:guide>
        <p15:guide id="41" orient="horz" pos="136">
          <p15:clr>
            <a:srgbClr val="A6A6A6"/>
          </p15:clr>
        </p15:guide>
        <p15:guide id="42" orient="horz" pos="442">
          <p15:clr>
            <a:srgbClr val="A6A6A6"/>
          </p15:clr>
        </p15:guide>
        <p15:guide id="43" orient="horz" pos="510">
          <p15:clr>
            <a:srgbClr val="A6A6A6"/>
          </p15:clr>
        </p15:guide>
        <p15:guide id="44" orient="horz" pos="816">
          <p15:clr>
            <a:srgbClr val="A6A6A6"/>
          </p15:clr>
        </p15:guide>
        <p15:guide id="45" orient="horz" pos="890">
          <p15:clr>
            <a:srgbClr val="A6A6A6"/>
          </p15:clr>
        </p15:guide>
        <p15:guide id="46" orient="horz" pos="1190">
          <p15:clr>
            <a:srgbClr val="A6A6A6"/>
          </p15:clr>
        </p15:guide>
        <p15:guide id="47" orient="horz" pos="1258">
          <p15:clr>
            <a:srgbClr val="A6A6A6"/>
          </p15:clr>
        </p15:guide>
        <p15:guide id="48" orient="horz" pos="1564">
          <p15:clr>
            <a:srgbClr val="A6A6A6"/>
          </p15:clr>
        </p15:guide>
        <p15:guide id="49" orient="horz" pos="1632">
          <p15:clr>
            <a:srgbClr val="A6A6A6"/>
          </p15:clr>
        </p15:guide>
        <p15:guide id="50" orient="horz" pos="1938">
          <p15:clr>
            <a:srgbClr val="A6A6A6"/>
          </p15:clr>
        </p15:guide>
        <p15:guide id="51" orient="horz" pos="2001">
          <p15:clr>
            <a:srgbClr val="A6A6A6"/>
          </p15:clr>
        </p15:guide>
        <p15:guide id="52" orient="horz" pos="2313">
          <p15:clr>
            <a:srgbClr val="A6A6A6"/>
          </p15:clr>
        </p15:guide>
        <p15:guide id="53" orient="horz" pos="2381">
          <p15:clr>
            <a:srgbClr val="A6A6A6"/>
          </p15:clr>
        </p15:guide>
        <p15:guide id="54" orient="horz" pos="2687">
          <p15:clr>
            <a:srgbClr val="A6A6A6"/>
          </p15:clr>
        </p15:guide>
        <p15:guide id="55" orient="horz" pos="2755">
          <p15:clr>
            <a:srgbClr val="A6A6A6"/>
          </p15:clr>
        </p15:guide>
        <p15:guide id="56" orient="horz" pos="3061">
          <p15:clr>
            <a:srgbClr val="A6A6A6"/>
          </p15:clr>
        </p15:guide>
        <p15:guide id="57" orient="horz" pos="3129">
          <p15:clr>
            <a:srgbClr val="A6A6A6"/>
          </p15:clr>
        </p15:guide>
        <p15:guide id="58" orient="horz" pos="3435">
          <p15:clr>
            <a:srgbClr val="A6A6A6"/>
          </p15:clr>
        </p15:guide>
        <p15:guide id="59" orient="horz" pos="3503">
          <p15:clr>
            <a:srgbClr val="A6A6A6"/>
          </p15:clr>
        </p15:guide>
        <p15:guide id="60" orient="horz" pos="3809">
          <p15:clr>
            <a:srgbClr val="A6A6A6"/>
          </p15:clr>
        </p15:guide>
        <p15:guide id="61" orient="horz" pos="3877">
          <p15:clr>
            <a:srgbClr val="A6A6A6"/>
          </p15:clr>
        </p15:guide>
        <p15:guide id="62" orient="horz" pos="4183">
          <p15:clr>
            <a:srgbClr val="A6A6A6"/>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slideLayout" Target="../slideLayouts/slideLayout4.xml"/><Relationship Id="rId1" Type="http://schemas.openxmlformats.org/officeDocument/2006/relationships/tags" Target="../tags/tag21.xml"/></Relationships>
</file>

<file path=ppt/slides/_rels/slide10.xml.rels><?xml version="1.0" encoding="UTF-8" standalone="yes"?>
<Relationships xmlns="http://schemas.openxmlformats.org/package/2006/relationships"><Relationship Id="rId8" Type="http://schemas.openxmlformats.org/officeDocument/2006/relationships/hyperlink" Target="https://www.vnshealthplans.org/wp-content/uploads/2023/01/VNS-Health-MLTC-Brochure_English.pdf" TargetMode="External"/><Relationship Id="rId3" Type="http://schemas.openxmlformats.org/officeDocument/2006/relationships/notesSlide" Target="../notesSlides/notesSlide3.xml"/><Relationship Id="rId7" Type="http://schemas.openxmlformats.org/officeDocument/2006/relationships/hyperlink" Target="https://www.vnshealthplans.org/mltc-referral-form/" TargetMode="External"/><Relationship Id="rId12" Type="http://schemas.openxmlformats.org/officeDocument/2006/relationships/hyperlink" Target="https://www.vnshealthplans.org/wp-content/uploads/2023/01/VNS-Health-MLTC-Brochure_Arabic.pdf" TargetMode="External"/><Relationship Id="rId2" Type="http://schemas.openxmlformats.org/officeDocument/2006/relationships/slideLayout" Target="../slideLayouts/slideLayout10.xml"/><Relationship Id="rId1" Type="http://schemas.openxmlformats.org/officeDocument/2006/relationships/tags" Target="../tags/tag27.xml"/><Relationship Id="rId6" Type="http://schemas.openxmlformats.org/officeDocument/2006/relationships/image" Target="../media/image32.jpeg"/><Relationship Id="rId11" Type="http://schemas.openxmlformats.org/officeDocument/2006/relationships/hyperlink" Target="https://www.vnshealthplans.org/wp-content/uploads/2023/01/VNS-Health-MLTC-Brochure_Russian.pdf" TargetMode="External"/><Relationship Id="rId5" Type="http://schemas.openxmlformats.org/officeDocument/2006/relationships/image" Target="../media/image31.png"/><Relationship Id="rId10" Type="http://schemas.openxmlformats.org/officeDocument/2006/relationships/hyperlink" Target="https://www.vnshealthplans.org/wp-content/uploads/2023/01/VNS-Health-MLTC-Brochure_Chinese.pdf" TargetMode="External"/><Relationship Id="rId4" Type="http://schemas.openxmlformats.org/officeDocument/2006/relationships/hyperlink" Target="https://www.vnshealthplans.org/provider-portal/" TargetMode="External"/><Relationship Id="rId9" Type="http://schemas.openxmlformats.org/officeDocument/2006/relationships/hyperlink" Target="https://www.vnshealthplans.org/wp-content/uploads/2023/01/VNS-Health-MLTC-Brochure_Spanish.pdf" TargetMode="External"/></Relationships>
</file>

<file path=ppt/slides/_rels/slide11.xml.rels><?xml version="1.0" encoding="UTF-8" standalone="yes"?>
<Relationships xmlns="http://schemas.openxmlformats.org/package/2006/relationships"><Relationship Id="rId3" Type="http://schemas.openxmlformats.org/officeDocument/2006/relationships/hyperlink" Target="https://www.beaconhealthoptions.com/" TargetMode="External"/><Relationship Id="rId2" Type="http://schemas.openxmlformats.org/officeDocument/2006/relationships/hyperlink" Target="https://member.emedny.org/" TargetMode="External"/><Relationship Id="rId1" Type="http://schemas.openxmlformats.org/officeDocument/2006/relationships/slideLayout" Target="../slideLayouts/slideLayout8.xml"/><Relationship Id="rId5" Type="http://schemas.openxmlformats.org/officeDocument/2006/relationships/image" Target="../media/image33.png"/><Relationship Id="rId4" Type="http://schemas.openxmlformats.org/officeDocument/2006/relationships/hyperlink" Target="https://www.selecthealthny.org/for-members/home-and-community-based-services/" TargetMode="External"/></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9.xml"/><Relationship Id="rId1" Type="http://schemas.openxmlformats.org/officeDocument/2006/relationships/tags" Target="../tags/tag28.xml"/><Relationship Id="rId4" Type="http://schemas.openxmlformats.org/officeDocument/2006/relationships/image" Target="../media/image34.png"/></Relationships>
</file>

<file path=ppt/slides/_rels/slide1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4.xml"/><Relationship Id="rId1" Type="http://schemas.openxmlformats.org/officeDocument/2006/relationships/tags" Target="../tags/tag29.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9.xml"/><Relationship Id="rId1" Type="http://schemas.openxmlformats.org/officeDocument/2006/relationships/tags" Target="../tags/tag30.xml"/><Relationship Id="rId6" Type="http://schemas.openxmlformats.org/officeDocument/2006/relationships/image" Target="../media/image35.png"/><Relationship Id="rId5" Type="http://schemas.openxmlformats.org/officeDocument/2006/relationships/hyperlink" Target="http://www.vnshealth.org/service-areas" TargetMode="External"/><Relationship Id="rId4" Type="http://schemas.microsoft.com/office/2018/10/relationships/comments" Target="../comments/modernComment_1DB_2F30C81A.xml"/></Relationships>
</file>

<file path=ppt/slides/_rels/slide15.xml.rels><?xml version="1.0" encoding="UTF-8" standalone="yes"?>
<Relationships xmlns="http://schemas.openxmlformats.org/package/2006/relationships"><Relationship Id="rId3" Type="http://schemas.openxmlformats.org/officeDocument/2006/relationships/image" Target="../media/image36.png"/><Relationship Id="rId7" Type="http://schemas.openxmlformats.org/officeDocument/2006/relationships/image" Target="../media/image33.png"/><Relationship Id="rId2" Type="http://schemas.openxmlformats.org/officeDocument/2006/relationships/slideLayout" Target="../slideLayouts/slideLayout14.xml"/><Relationship Id="rId1" Type="http://schemas.openxmlformats.org/officeDocument/2006/relationships/tags" Target="../tags/tag31.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1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notesSlide" Target="../notesSlides/notesSlide6.xml"/><Relationship Id="rId1" Type="http://schemas.openxmlformats.org/officeDocument/2006/relationships/slideLayout" Target="../slideLayouts/slideLayout4.xml"/><Relationship Id="rId5" Type="http://schemas.openxmlformats.org/officeDocument/2006/relationships/hyperlink" Target="https://creativecommons.org/licenses/by-nc-nd/3.0/" TargetMode="External"/><Relationship Id="rId4" Type="http://schemas.openxmlformats.org/officeDocument/2006/relationships/hyperlink" Target="https://www.nurse24.it/infermiere/dalla-redazione/giancarlo-barolat-medico-torinese-famoso-negli-stati-uniti-far-scomparire-dolore-un-chip-aperto-un-centro-anche-italia.html"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vnshealthplans.org/wp-content/uploads/2023/08/VNS-Health_Health-Plans-Provider-Reference-Guide-08.23.pdf" TargetMode="External"/><Relationship Id="rId2" Type="http://schemas.openxmlformats.org/officeDocument/2006/relationships/slideLayout" Target="../slideLayouts/slideLayout14.xml"/><Relationship Id="rId1" Type="http://schemas.openxmlformats.org/officeDocument/2006/relationships/tags" Target="../tags/tag32.xml"/><Relationship Id="rId4" Type="http://schemas.openxmlformats.org/officeDocument/2006/relationships/image" Target="../media/image41.png"/></Relationships>
</file>

<file path=ppt/slides/_rels/slide18.xml.rels><?xml version="1.0" encoding="UTF-8" standalone="yes"?>
<Relationships xmlns="http://schemas.openxmlformats.org/package/2006/relationships"><Relationship Id="rId3" Type="http://schemas.openxmlformats.org/officeDocument/2006/relationships/hyperlink" Target="https://www.vnshealthplans.org/health-professionals/?utm_source=vnshealth&amp;utm_medium=website&amp;utm_campaign=nav" TargetMode="External"/><Relationship Id="rId2" Type="http://schemas.openxmlformats.org/officeDocument/2006/relationships/slideLayout" Target="../slideLayouts/slideLayout14.xml"/><Relationship Id="rId1" Type="http://schemas.openxmlformats.org/officeDocument/2006/relationships/tags" Target="../tags/tag33.xml"/><Relationship Id="rId4" Type="http://schemas.openxmlformats.org/officeDocument/2006/relationships/image" Target="../media/image42.png"/></Relationships>
</file>

<file path=ppt/slides/_rels/slide19.xml.rels><?xml version="1.0" encoding="UTF-8" standalone="yes"?>
<Relationships xmlns="http://schemas.openxmlformats.org/package/2006/relationships"><Relationship Id="rId3" Type="http://schemas.openxmlformats.org/officeDocument/2006/relationships/hyperlink" Target="https://www.vnshealthplans.org/provider-portal/" TargetMode="External"/><Relationship Id="rId2" Type="http://schemas.openxmlformats.org/officeDocument/2006/relationships/slideLayout" Target="../slideLayouts/slideLayout14.xml"/><Relationship Id="rId1" Type="http://schemas.openxmlformats.org/officeDocument/2006/relationships/tags" Target="../tags/tag3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slideLayout" Target="../slideLayouts/slideLayout14.xml"/><Relationship Id="rId1" Type="http://schemas.openxmlformats.org/officeDocument/2006/relationships/tags" Target="../tags/tag35.xml"/></Relationships>
</file>

<file path=ppt/slides/_rels/slide2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slideLayout" Target="../slideLayouts/slideLayout14.xml"/><Relationship Id="rId1" Type="http://schemas.openxmlformats.org/officeDocument/2006/relationships/tags" Target="../tags/tag36.xml"/></Relationships>
</file>

<file path=ppt/slides/_rels/slide22.xml.rels><?xml version="1.0" encoding="UTF-8" standalone="yes"?>
<Relationships xmlns="http://schemas.openxmlformats.org/package/2006/relationships"><Relationship Id="rId8" Type="http://schemas.openxmlformats.org/officeDocument/2006/relationships/hyperlink" Target="https://www.vnshealthplans.org/provider-claims-dispute-form/" TargetMode="External"/><Relationship Id="rId3" Type="http://schemas.openxmlformats.org/officeDocument/2006/relationships/hyperlink" Target="https://www.vnshealthplans.org/join-our-network-form/" TargetMode="External"/><Relationship Id="rId7" Type="http://schemas.openxmlformats.org/officeDocument/2006/relationships/hyperlink" Target="https://www.availity.com/Essentials-Portal-Registration" TargetMode="External"/><Relationship Id="rId2" Type="http://schemas.openxmlformats.org/officeDocument/2006/relationships/slideLayout" Target="../slideLayouts/slideLayout14.xml"/><Relationship Id="rId1" Type="http://schemas.openxmlformats.org/officeDocument/2006/relationships/tags" Target="../tags/tag37.xml"/><Relationship Id="rId6" Type="http://schemas.openxmlformats.org/officeDocument/2006/relationships/hyperlink" Target="https://www.vnshealthplans.org/provider-eft-request-form/" TargetMode="External"/><Relationship Id="rId5" Type="http://schemas.openxmlformats.org/officeDocument/2006/relationships/hyperlink" Target="https://www.vnshealthplans.org/health-professionals/credentialing/" TargetMode="External"/><Relationship Id="rId4" Type="http://schemas.openxmlformats.org/officeDocument/2006/relationships/hyperlink" Target="https://www.vnshealthplans.org/provider-demographic-update-form/" TargetMode="External"/><Relationship Id="rId9" Type="http://schemas.openxmlformats.org/officeDocument/2006/relationships/image" Target="../media/image45.jpg"/></Relationships>
</file>

<file path=ppt/slides/_rels/slide23.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8" Type="http://schemas.openxmlformats.org/officeDocument/2006/relationships/hyperlink" Target="https://www.vnshealthplans.org/wp-content/uploads/2020/07/VNSNY-CHOICE-Coverage-Determination-Form.pdf" TargetMode="External"/><Relationship Id="rId3" Type="http://schemas.openxmlformats.org/officeDocument/2006/relationships/hyperlink" Target="https://mp.medimpact.com/physicianportal/" TargetMode="External"/><Relationship Id="rId7" Type="http://schemas.openxmlformats.org/officeDocument/2006/relationships/hyperlink" Target="https://mp.medimpact.com/webtocase/W2CWizMain.aspx" TargetMode="External"/><Relationship Id="rId2" Type="http://schemas.openxmlformats.org/officeDocument/2006/relationships/slideLayout" Target="../slideLayouts/slideLayout14.xml"/><Relationship Id="rId1" Type="http://schemas.openxmlformats.org/officeDocument/2006/relationships/tags" Target="../tags/tag38.xml"/><Relationship Id="rId6" Type="http://schemas.openxmlformats.org/officeDocument/2006/relationships/hyperlink" Target="https://www.vnshealthplans.org/wp-content/uploads/2024/02/MA_EC_24162_PA_22114_03012024_02-26-24.pdf" TargetMode="External"/><Relationship Id="rId5" Type="http://schemas.openxmlformats.org/officeDocument/2006/relationships/hyperlink" Target="https://www.vnshealthplans.org/wp-content/uploads/2024/02/MA_ECP_Total_24160_PA_22115_03012024_02-26-24.pdf" TargetMode="External"/><Relationship Id="rId4" Type="http://schemas.openxmlformats.org/officeDocument/2006/relationships/hyperlink" Target="https://www.vnshealthplans.org/health-professionals/formulary-search/" TargetMode="External"/><Relationship Id="rId9" Type="http://schemas.openxmlformats.org/officeDocument/2006/relationships/hyperlink" Target="https://www.vnshealthplans.org/wp-content/uploads/2020/07/VNSNY-CHOICE-Coverage-Redetermination-Form.pdf"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newyork.fhsc.com/downloads/providers/NYRx_PDP_PA_Fax_Standardized.pdf" TargetMode="External"/><Relationship Id="rId2" Type="http://schemas.microsoft.com/office/2018/10/relationships/comments" Target="../comments/modernComment_684_3D3B4334.xml"/><Relationship Id="rId1" Type="http://schemas.openxmlformats.org/officeDocument/2006/relationships/slideLayout" Target="../slideLayouts/slideLayout7.xml"/><Relationship Id="rId5" Type="http://schemas.openxmlformats.org/officeDocument/2006/relationships/image" Target="../media/image33.png"/><Relationship Id="rId4" Type="http://schemas.openxmlformats.org/officeDocument/2006/relationships/hyperlink" Target="https://newyork.fhsc.com/providers/PA_forms.asp"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www.medanswering.com/" TargetMode="External"/><Relationship Id="rId2" Type="http://schemas.openxmlformats.org/officeDocument/2006/relationships/slideLayout" Target="../slideLayouts/slideLayout14.xml"/><Relationship Id="rId1" Type="http://schemas.openxmlformats.org/officeDocument/2006/relationships/tags" Target="../tags/tag39.xml"/><Relationship Id="rId6" Type="http://schemas.openxmlformats.org/officeDocument/2006/relationships/image" Target="../media/image47.png"/><Relationship Id="rId5" Type="http://schemas.openxmlformats.org/officeDocument/2006/relationships/image" Target="../media/image33.png"/><Relationship Id="rId4" Type="http://schemas.openxmlformats.org/officeDocument/2006/relationships/hyperlink" Target="https://www.health.ny.gov/health_care/medicaid/members/medtrans_overview.htm" TargetMode="External"/></Relationships>
</file>

<file path=ppt/slides/_rels/slide27.xml.rels><?xml version="1.0" encoding="UTF-8" standalone="yes"?>
<Relationships xmlns="http://schemas.openxmlformats.org/package/2006/relationships"><Relationship Id="rId3" Type="http://schemas.microsoft.com/office/2018/10/relationships/comments" Target="../comments/modernComment_643_2820E1EA.xml"/><Relationship Id="rId2" Type="http://schemas.openxmlformats.org/officeDocument/2006/relationships/slideLayout" Target="../slideLayouts/slideLayout14.xml"/><Relationship Id="rId1" Type="http://schemas.openxmlformats.org/officeDocument/2006/relationships/tags" Target="../tags/tag40.xml"/><Relationship Id="rId6" Type="http://schemas.openxmlformats.org/officeDocument/2006/relationships/image" Target="../media/image33.png"/><Relationship Id="rId5" Type="http://schemas.openxmlformats.org/officeDocument/2006/relationships/hyperlink" Target="https://www.carelonbehavioralhealth.com/content/dam/digital/carelon/cbh-assets/documents/ny/outpatient-review-form-adult-day-treatment.pdf" TargetMode="External"/><Relationship Id="rId4" Type="http://schemas.openxmlformats.org/officeDocument/2006/relationships/hyperlink" Target="https://providerconnect.carelonbehavioralhealth.com/pc/eProvider/providerLogin.do" TargetMode="External"/></Relationships>
</file>

<file path=ppt/slides/_rels/slide28.xml.rels><?xml version="1.0" encoding="UTF-8" standalone="yes"?>
<Relationships xmlns="http://schemas.openxmlformats.org/package/2006/relationships"><Relationship Id="rId3" Type="http://schemas.microsoft.com/office/2018/10/relationships/comments" Target="../comments/modernComment_679_6C95CFE6.xml"/><Relationship Id="rId2" Type="http://schemas.openxmlformats.org/officeDocument/2006/relationships/slideLayout" Target="../slideLayouts/slideLayout14.xml"/><Relationship Id="rId1" Type="http://schemas.openxmlformats.org/officeDocument/2006/relationships/tags" Target="../tags/tag41.xml"/><Relationship Id="rId5" Type="http://schemas.openxmlformats.org/officeDocument/2006/relationships/image" Target="../media/image48.jpg"/><Relationship Id="rId4" Type="http://schemas.openxmlformats.org/officeDocument/2006/relationships/image" Target="../media/image33.png"/></Relationships>
</file>

<file path=ppt/slides/_rels/slide29.xml.rels><?xml version="1.0" encoding="UTF-8" standalone="yes"?>
<Relationships xmlns="http://schemas.openxmlformats.org/package/2006/relationships"><Relationship Id="rId3" Type="http://schemas.microsoft.com/office/2018/10/relationships/comments" Target="../comments/modernComment_67B_990E24A5.xml"/><Relationship Id="rId2" Type="http://schemas.openxmlformats.org/officeDocument/2006/relationships/slideLayout" Target="../slideLayouts/slideLayout14.xml"/><Relationship Id="rId1" Type="http://schemas.openxmlformats.org/officeDocument/2006/relationships/tags" Target="../tags/tag42.xml"/><Relationship Id="rId4" Type="http://schemas.openxmlformats.org/officeDocument/2006/relationships/hyperlink" Target="mailto:edisupport@hhaexchange.com"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3" Type="http://schemas.openxmlformats.org/officeDocument/2006/relationships/image" Target="../media/image33.png"/><Relationship Id="rId2" Type="http://schemas.microsoft.com/office/2018/10/relationships/comments" Target="../comments/modernComment_678_6ABBE857.xml"/><Relationship Id="rId1" Type="http://schemas.openxmlformats.org/officeDocument/2006/relationships/slideLayout" Target="../slideLayouts/slideLayout17.xml"/><Relationship Id="rId4" Type="http://schemas.openxmlformats.org/officeDocument/2006/relationships/image" Target="../media/image49.jpg"/></Relationships>
</file>

<file path=ppt/slides/_rels/slide32.xml.rels><?xml version="1.0" encoding="UTF-8" standalone="yes"?>
<Relationships xmlns="http://schemas.openxmlformats.org/package/2006/relationships"><Relationship Id="rId3" Type="http://schemas.microsoft.com/office/2018/10/relationships/comments" Target="../comments/modernComment_690_6A90E94F.xml"/><Relationship Id="rId2" Type="http://schemas.openxmlformats.org/officeDocument/2006/relationships/slideLayout" Target="../slideLayouts/slideLayout14.xml"/><Relationship Id="rId1" Type="http://schemas.openxmlformats.org/officeDocument/2006/relationships/tags" Target="../tags/tag43.xml"/><Relationship Id="rId5" Type="http://schemas.openxmlformats.org/officeDocument/2006/relationships/image" Target="../media/image50.jpeg"/><Relationship Id="rId4" Type="http://schemas.openxmlformats.org/officeDocument/2006/relationships/image" Target="../media/image33.png"/></Relationships>
</file>

<file path=ppt/slides/_rels/slide3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4.xml"/><Relationship Id="rId1" Type="http://schemas.openxmlformats.org/officeDocument/2006/relationships/tags" Target="../tags/tag44.xml"/><Relationship Id="rId4" Type="http://schemas.openxmlformats.org/officeDocument/2006/relationships/image" Target="../media/image5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45.xml"/></Relationships>
</file>

<file path=ppt/slides/_rels/slide36.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hyperlink" Target="https://apps.availity.com/web/welcome/#/edi" TargetMode="External"/><Relationship Id="rId2" Type="http://schemas.openxmlformats.org/officeDocument/2006/relationships/slideLayout" Target="../slideLayouts/slideLayout14.xml"/><Relationship Id="rId1" Type="http://schemas.openxmlformats.org/officeDocument/2006/relationships/tags" Target="../tags/tag46.xml"/><Relationship Id="rId4" Type="http://schemas.openxmlformats.org/officeDocument/2006/relationships/hyperlink" Target="https://www.availity.com/provider-portal-registration" TargetMode="External"/></Relationships>
</file>

<file path=ppt/slides/_rels/slide38.xml.rels><?xml version="1.0" encoding="UTF-8" standalone="yes"?>
<Relationships xmlns="http://schemas.openxmlformats.org/package/2006/relationships"><Relationship Id="rId3" Type="http://schemas.openxmlformats.org/officeDocument/2006/relationships/hyperlink" Target="https://www.vnshealthplans.org/wp-content/uploads/2022/10/VNS-Health-Required-Data-Provider-Claims.pdf" TargetMode="External"/><Relationship Id="rId2" Type="http://schemas.openxmlformats.org/officeDocument/2006/relationships/slideLayout" Target="../slideLayouts/slideLayout14.xml"/><Relationship Id="rId1" Type="http://schemas.openxmlformats.org/officeDocument/2006/relationships/tags" Target="../tags/tag47.xml"/><Relationship Id="rId5" Type="http://schemas.openxmlformats.org/officeDocument/2006/relationships/hyperlink" Target="https://www.vnshealthplans.org/wp-content/uploads/2020/09/UB-04_Sample-Provider-Claim.pdf" TargetMode="External"/><Relationship Id="rId4" Type="http://schemas.openxmlformats.org/officeDocument/2006/relationships/hyperlink" Target="https://www.vnshealthplans.org/wp-content/uploads/2020/09/CMS-1500_Sample-Provider-Claim.pdf" TargetMode="External"/></Relationships>
</file>

<file path=ppt/slides/_rels/slide39.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slideLayout" Target="../slideLayouts/slideLayout14.xml"/><Relationship Id="rId1" Type="http://schemas.openxmlformats.org/officeDocument/2006/relationships/tags" Target="../tags/tag48.xml"/><Relationship Id="rId4" Type="http://schemas.openxmlformats.org/officeDocument/2006/relationships/hyperlink" Target="https://www.vnshealthplans.org/provider-claims-dispute-form/" TargetMode="Externa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4.xml"/><Relationship Id="rId1" Type="http://schemas.openxmlformats.org/officeDocument/2006/relationships/tags" Target="../tags/tag22.xml"/><Relationship Id="rId5" Type="http://schemas.openxmlformats.org/officeDocument/2006/relationships/image" Target="../media/image24.svg"/><Relationship Id="rId4" Type="http://schemas.openxmlformats.org/officeDocument/2006/relationships/image" Target="../media/image2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microsoft.com/office/2018/10/relationships/comments" Target="../comments/modernComment_672_6A0D0117.xml"/><Relationship Id="rId2" Type="http://schemas.openxmlformats.org/officeDocument/2006/relationships/slideLayout" Target="../slideLayouts/slideLayout14.xml"/><Relationship Id="rId1" Type="http://schemas.openxmlformats.org/officeDocument/2006/relationships/tags" Target="../tags/tag49.xml"/><Relationship Id="rId4" Type="http://schemas.openxmlformats.org/officeDocument/2006/relationships/hyperlink" Target="mailto:Provider.Inquiries@vnshealth.org" TargetMode="Externa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microsoft.com/office/2018/10/relationships/comments" Target="../comments/modernComment_682_8D76AF68.xml"/><Relationship Id="rId2" Type="http://schemas.openxmlformats.org/officeDocument/2006/relationships/slideLayout" Target="../slideLayouts/slideLayout14.xml"/><Relationship Id="rId1" Type="http://schemas.openxmlformats.org/officeDocument/2006/relationships/tags" Target="../tags/tag50.xml"/><Relationship Id="rId4" Type="http://schemas.openxmlformats.org/officeDocument/2006/relationships/image" Target="../media/image33.png"/></Relationships>
</file>

<file path=ppt/slides/_rels/slide44.xml.rels><?xml version="1.0" encoding="UTF-8" standalone="yes"?>
<Relationships xmlns="http://schemas.openxmlformats.org/package/2006/relationships"><Relationship Id="rId3" Type="http://schemas.microsoft.com/office/2018/10/relationships/comments" Target="../comments/modernComment_683_9D4AD569.xml"/><Relationship Id="rId2" Type="http://schemas.openxmlformats.org/officeDocument/2006/relationships/slideLayout" Target="../slideLayouts/slideLayout14.xml"/><Relationship Id="rId1" Type="http://schemas.openxmlformats.org/officeDocument/2006/relationships/tags" Target="../tags/tag51.xml"/><Relationship Id="rId4" Type="http://schemas.openxmlformats.org/officeDocument/2006/relationships/image" Target="../media/image33.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4.xml"/><Relationship Id="rId1" Type="http://schemas.openxmlformats.org/officeDocument/2006/relationships/tags" Target="../tags/tag52.xml"/></Relationships>
</file>

<file path=ppt/slides/_rels/slide47.xml.rels><?xml version="1.0" encoding="UTF-8" standalone="yes"?>
<Relationships xmlns="http://schemas.openxmlformats.org/package/2006/relationships"><Relationship Id="rId3" Type="http://schemas.openxmlformats.org/officeDocument/2006/relationships/hyperlink" Target="mailto:SIUmailbox@vnshealth.org" TargetMode="External"/><Relationship Id="rId2" Type="http://schemas.openxmlformats.org/officeDocument/2006/relationships/slideLayout" Target="../slideLayouts/slideLayout14.xml"/><Relationship Id="rId1" Type="http://schemas.openxmlformats.org/officeDocument/2006/relationships/tags" Target="../tags/tag53.xml"/><Relationship Id="rId5" Type="http://schemas.openxmlformats.org/officeDocument/2006/relationships/image" Target="../media/image33.png"/><Relationship Id="rId4" Type="http://schemas.openxmlformats.org/officeDocument/2006/relationships/hyperlink" Target="https://vnsny.ethicspoint.com/" TargetMode="External"/></Relationships>
</file>

<file path=ppt/slides/_rels/slide48.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slideLayout" Target="../slideLayouts/slideLayout10.xml"/><Relationship Id="rId1" Type="http://schemas.openxmlformats.org/officeDocument/2006/relationships/tags" Target="../tags/tag23.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4.xml"/><Relationship Id="rId1" Type="http://schemas.openxmlformats.org/officeDocument/2006/relationships/tags" Target="../tags/tag54.xml"/></Relationships>
</file>

<file path=ppt/slides/_rels/slide51.xml.rels><?xml version="1.0" encoding="UTF-8" standalone="yes"?>
<Relationships xmlns="http://schemas.openxmlformats.org/package/2006/relationships"><Relationship Id="rId3" Type="http://schemas.openxmlformats.org/officeDocument/2006/relationships/hyperlink" Target="https://www.vnshealthplans.org/health-professionals/?utm_source=vnshealth&amp;utm_medium=website&amp;utm_campaign=nav" TargetMode="External"/><Relationship Id="rId2" Type="http://schemas.openxmlformats.org/officeDocument/2006/relationships/slideLayout" Target="../slideLayouts/slideLayout14.xml"/><Relationship Id="rId1" Type="http://schemas.openxmlformats.org/officeDocument/2006/relationships/tags" Target="../tags/tag55.xml"/></Relationships>
</file>

<file path=ppt/slides/_rels/slide52.xml.rels><?xml version="1.0" encoding="UTF-8" standalone="yes"?>
<Relationships xmlns="http://schemas.openxmlformats.org/package/2006/relationships"><Relationship Id="rId3" Type="http://schemas.openxmlformats.org/officeDocument/2006/relationships/hyperlink" Target="https://www.vnshealthplans.org/provider-portal/" TargetMode="External"/><Relationship Id="rId2" Type="http://schemas.openxmlformats.org/officeDocument/2006/relationships/slideLayout" Target="../slideLayouts/slideLayout14.xml"/><Relationship Id="rId1" Type="http://schemas.openxmlformats.org/officeDocument/2006/relationships/tags" Target="../tags/tag56.xml"/><Relationship Id="rId6" Type="http://schemas.openxmlformats.org/officeDocument/2006/relationships/hyperlink" Target="https://providerportal.vnshealthplans.org/forgot-username" TargetMode="External"/><Relationship Id="rId5" Type="http://schemas.openxmlformats.org/officeDocument/2006/relationships/hyperlink" Target="https://providerportal.vnshealthplans.org/login-redirect" TargetMode="External"/><Relationship Id="rId4" Type="http://schemas.openxmlformats.org/officeDocument/2006/relationships/hyperlink" Target="https://providerportal.vnshealthplans.org/registration" TargetMode="External"/></Relationships>
</file>

<file path=ppt/slides/_rels/slide53.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57.xml"/></Relationships>
</file>

<file path=ppt/slides/_rels/slide54.xml.rels><?xml version="1.0" encoding="UTF-8" standalone="yes"?>
<Relationships xmlns="http://schemas.openxmlformats.org/package/2006/relationships"><Relationship Id="rId8" Type="http://schemas.openxmlformats.org/officeDocument/2006/relationships/hyperlink" Target="https://www.vnshealthplans.org/provider-claims-dispute-form/" TargetMode="External"/><Relationship Id="rId3" Type="http://schemas.openxmlformats.org/officeDocument/2006/relationships/hyperlink" Target="https://www.vnshealthplans.org/join-our-network-form/" TargetMode="External"/><Relationship Id="rId7" Type="http://schemas.openxmlformats.org/officeDocument/2006/relationships/hyperlink" Target="https://www.availity.com/Essentials-Portal-Registration" TargetMode="External"/><Relationship Id="rId2" Type="http://schemas.openxmlformats.org/officeDocument/2006/relationships/slideLayout" Target="../slideLayouts/slideLayout14.xml"/><Relationship Id="rId1" Type="http://schemas.openxmlformats.org/officeDocument/2006/relationships/tags" Target="../tags/tag58.xml"/><Relationship Id="rId6" Type="http://schemas.openxmlformats.org/officeDocument/2006/relationships/hyperlink" Target="https://www.vnshealthplans.org/provider-eft-request-form/" TargetMode="External"/><Relationship Id="rId5" Type="http://schemas.openxmlformats.org/officeDocument/2006/relationships/hyperlink" Target="https://www.vnshealthplans.org/health-professionals/credentialing/" TargetMode="External"/><Relationship Id="rId4" Type="http://schemas.openxmlformats.org/officeDocument/2006/relationships/hyperlink" Target="https://www.vnshealthplans.org/provider-demographic-update-form/" TargetMode="External"/></Relationships>
</file>

<file path=ppt/slides/_rels/slide55.xml.rels><?xml version="1.0" encoding="UTF-8" standalone="yes"?>
<Relationships xmlns="http://schemas.openxmlformats.org/package/2006/relationships"><Relationship Id="rId3" Type="http://schemas.microsoft.com/office/2018/10/relationships/comments" Target="../comments/modernComment_68D_78767182.xml"/><Relationship Id="rId2" Type="http://schemas.openxmlformats.org/officeDocument/2006/relationships/slideLayout" Target="../slideLayouts/slideLayout14.xml"/><Relationship Id="rId1" Type="http://schemas.openxmlformats.org/officeDocument/2006/relationships/tags" Target="../tags/tag59.xml"/><Relationship Id="rId4" Type="http://schemas.openxmlformats.org/officeDocument/2006/relationships/image" Target="../media/image33.png"/></Relationships>
</file>

<file path=ppt/slides/_rels/slide56.xml.rels><?xml version="1.0" encoding="UTF-8" standalone="yes"?>
<Relationships xmlns="http://schemas.openxmlformats.org/package/2006/relationships"><Relationship Id="rId3" Type="http://schemas.openxmlformats.org/officeDocument/2006/relationships/image" Target="../media/image33.png"/><Relationship Id="rId2" Type="http://schemas.microsoft.com/office/2018/10/relationships/comments" Target="../comments/modernComment_68E_3FBD1F92.xml"/><Relationship Id="rId1" Type="http://schemas.openxmlformats.org/officeDocument/2006/relationships/slideLayout" Target="../slideLayouts/slideLayout17.xml"/></Relationships>
</file>

<file path=ppt/slides/_rels/slide57.xml.rels><?xml version="1.0" encoding="UTF-8" standalone="yes"?>
<Relationships xmlns="http://schemas.openxmlformats.org/package/2006/relationships"><Relationship Id="rId3" Type="http://schemas.microsoft.com/office/2018/10/relationships/comments" Target="../comments/modernComment_68F_FB1E6B40.xml"/><Relationship Id="rId2" Type="http://schemas.openxmlformats.org/officeDocument/2006/relationships/slideLayout" Target="../slideLayouts/slideLayout14.xml"/><Relationship Id="rId1" Type="http://schemas.openxmlformats.org/officeDocument/2006/relationships/tags" Target="../tags/tag60.xml"/><Relationship Id="rId4" Type="http://schemas.openxmlformats.org/officeDocument/2006/relationships/image" Target="../media/image33.png"/></Relationships>
</file>

<file path=ppt/slides/_rels/slide5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14.xml"/><Relationship Id="rId1" Type="http://schemas.openxmlformats.org/officeDocument/2006/relationships/tags" Target="../tags/tag61.xml"/></Relationships>
</file>

<file path=ppt/slides/_rels/slide59.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62.xml"/></Relationships>
</file>

<file path=ppt/slides/_rels/slide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slideLayout" Target="../slideLayouts/slideLayout14.xml"/><Relationship Id="rId1" Type="http://schemas.openxmlformats.org/officeDocument/2006/relationships/tags" Target="../tags/tag24.xml"/><Relationship Id="rId5" Type="http://schemas.openxmlformats.org/officeDocument/2006/relationships/image" Target="../media/image28.jpeg"/><Relationship Id="rId4" Type="http://schemas.openxmlformats.org/officeDocument/2006/relationships/image" Target="../media/image27.jpeg"/></Relationships>
</file>

<file path=ppt/slides/_rels/slide60.xml.rels><?xml version="1.0" encoding="UTF-8" standalone="yes"?>
<Relationships xmlns="http://schemas.openxmlformats.org/package/2006/relationships"><Relationship Id="rId2" Type="http://schemas.openxmlformats.org/officeDocument/2006/relationships/slideLayout" Target="../slideLayouts/slideLayout14.xml"/><Relationship Id="rId1" Type="http://schemas.openxmlformats.org/officeDocument/2006/relationships/tags" Target="../tags/tag6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14.xml"/><Relationship Id="rId1" Type="http://schemas.openxmlformats.org/officeDocument/2006/relationships/tags" Target="../tags/tag25.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9.xml"/><Relationship Id="rId1" Type="http://schemas.openxmlformats.org/officeDocument/2006/relationships/tags" Target="../tags/tag26.xml"/><Relationship Id="rId5" Type="http://schemas.openxmlformats.org/officeDocument/2006/relationships/image" Target="../media/image30.png"/><Relationship Id="rId4" Type="http://schemas.openxmlformats.org/officeDocument/2006/relationships/hyperlink" Target="http://www.vnshealth.org/service-area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Placeholder 7">
            <a:extLst>
              <a:ext uri="{FF2B5EF4-FFF2-40B4-BE49-F238E27FC236}">
                <a16:creationId xmlns:a16="http://schemas.microsoft.com/office/drawing/2014/main" id="{E7FD1D79-7C0C-4F70-9F87-8DE440B036C6}"/>
              </a:ext>
            </a:extLst>
          </p:cNvPr>
          <p:cNvSpPr>
            <a:spLocks noGrp="1"/>
          </p:cNvSpPr>
          <p:nvPr>
            <p:ph type="body" sz="quarter" idx="12"/>
          </p:nvPr>
        </p:nvSpPr>
        <p:spPr>
          <a:xfrm>
            <a:off x="477701" y="2433589"/>
            <a:ext cx="8419449" cy="1614901"/>
          </a:xfrm>
        </p:spPr>
        <p:txBody>
          <a:bodyPr>
            <a:normAutofit fontScale="70000" lnSpcReduction="20000"/>
          </a:bodyPr>
          <a:lstStyle/>
          <a:p>
            <a:pPr algn="ctr"/>
            <a:r>
              <a:rPr lang="en-US" dirty="0"/>
              <a:t>VNS Health </a:t>
            </a:r>
          </a:p>
          <a:p>
            <a:pPr algn="ctr"/>
            <a:r>
              <a:rPr lang="en-US" dirty="0"/>
              <a:t>Managed Long Term Care (MLTC) </a:t>
            </a:r>
          </a:p>
          <a:p>
            <a:pPr algn="ctr"/>
            <a:r>
              <a:rPr lang="en-US" dirty="0"/>
              <a:t>Provider Orientation</a:t>
            </a:r>
          </a:p>
        </p:txBody>
      </p:sp>
      <p:sp>
        <p:nvSpPr>
          <p:cNvPr id="5" name="Footer Placeholder 4">
            <a:extLst>
              <a:ext uri="{FF2B5EF4-FFF2-40B4-BE49-F238E27FC236}">
                <a16:creationId xmlns:a16="http://schemas.microsoft.com/office/drawing/2014/main" id="{CE0BD7D2-A83F-4850-9379-986792469DF2}"/>
              </a:ext>
            </a:extLst>
          </p:cNvPr>
          <p:cNvSpPr>
            <a:spLocks noGrp="1"/>
          </p:cNvSpPr>
          <p:nvPr>
            <p:ph type="ftr" sz="quarter" idx="15"/>
          </p:nvPr>
        </p:nvSpPr>
        <p:spPr/>
        <p:txBody>
          <a:bodyPr/>
          <a:lstStyle/>
          <a:p>
            <a:pPr lvl="0"/>
            <a:r>
              <a:rPr lang="en-US" noProof="0" dirty="0"/>
              <a:t>© Copyright 2024 VNS Health. All rights reserved.</a:t>
            </a:r>
          </a:p>
        </p:txBody>
      </p:sp>
      <p:sp>
        <p:nvSpPr>
          <p:cNvPr id="3" name="Text Placeholder 2">
            <a:extLst>
              <a:ext uri="{FF2B5EF4-FFF2-40B4-BE49-F238E27FC236}">
                <a16:creationId xmlns:a16="http://schemas.microsoft.com/office/drawing/2014/main" id="{B5CEB941-2DA5-E04E-EC61-747563ABA559}"/>
              </a:ext>
            </a:extLst>
          </p:cNvPr>
          <p:cNvSpPr>
            <a:spLocks noGrp="1"/>
          </p:cNvSpPr>
          <p:nvPr>
            <p:ph type="body" sz="quarter" idx="13"/>
          </p:nvPr>
        </p:nvSpPr>
        <p:spPr>
          <a:xfrm>
            <a:off x="345282" y="6041968"/>
            <a:ext cx="2378668" cy="353745"/>
          </a:xfrm>
        </p:spPr>
        <p:txBody>
          <a:bodyPr/>
          <a:lstStyle/>
          <a:p>
            <a:r>
              <a:rPr lang="en-US" dirty="0"/>
              <a:t>Updated April 2024</a:t>
            </a:r>
          </a:p>
        </p:txBody>
      </p:sp>
      <p:pic>
        <p:nvPicPr>
          <p:cNvPr id="2" name="Picture 1">
            <a:extLst>
              <a:ext uri="{FF2B5EF4-FFF2-40B4-BE49-F238E27FC236}">
                <a16:creationId xmlns:a16="http://schemas.microsoft.com/office/drawing/2014/main" id="{76AF8893-81B7-2C80-A2C6-9670FD760ADF}"/>
              </a:ext>
            </a:extLst>
          </p:cNvPr>
          <p:cNvPicPr>
            <a:picLocks noChangeAspect="1"/>
          </p:cNvPicPr>
          <p:nvPr/>
        </p:nvPicPr>
        <p:blipFill>
          <a:blip r:embed="rId3"/>
          <a:stretch>
            <a:fillRect/>
          </a:stretch>
        </p:blipFill>
        <p:spPr>
          <a:xfrm>
            <a:off x="8575040" y="3241040"/>
            <a:ext cx="2854960" cy="2800927"/>
          </a:xfrm>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p:spPr>
      </p:pic>
    </p:spTree>
    <p:custDataLst>
      <p:tags r:id="rId1"/>
    </p:custDataLst>
    <p:extLst>
      <p:ext uri="{BB962C8B-B14F-4D97-AF65-F5344CB8AC3E}">
        <p14:creationId xmlns:p14="http://schemas.microsoft.com/office/powerpoint/2010/main" val="30322337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a:hlinkClick r:id="rId4"/>
            <a:extLst>
              <a:ext uri="{FF2B5EF4-FFF2-40B4-BE49-F238E27FC236}">
                <a16:creationId xmlns:a16="http://schemas.microsoft.com/office/drawing/2014/main" id="{3C989B38-77E2-7AB2-8D82-683673CBD86F}"/>
              </a:ext>
            </a:extLst>
          </p:cNvPr>
          <p:cNvPicPr>
            <a:picLocks noChangeAspect="1"/>
          </p:cNvPicPr>
          <p:nvPr/>
        </p:nvPicPr>
        <p:blipFill>
          <a:blip r:embed="rId5"/>
          <a:stretch>
            <a:fillRect/>
          </a:stretch>
        </p:blipFill>
        <p:spPr>
          <a:xfrm>
            <a:off x="4655896" y="2753220"/>
            <a:ext cx="6435316" cy="1697347"/>
          </a:xfrm>
          <a:prstGeom prst="rect">
            <a:avLst/>
          </a:prstGeom>
        </p:spPr>
      </p:pic>
      <p:pic>
        <p:nvPicPr>
          <p:cNvPr id="79" name="Picture Placeholder 78" descr="A person and person smiling&#10;&#10;Description automatically generated with low confidence">
            <a:extLst>
              <a:ext uri="{FF2B5EF4-FFF2-40B4-BE49-F238E27FC236}">
                <a16:creationId xmlns:a16="http://schemas.microsoft.com/office/drawing/2014/main" id="{3105CA7E-75DF-B11E-BBE9-F3E6A8242B34}"/>
              </a:ext>
            </a:extLst>
          </p:cNvPr>
          <p:cNvPicPr>
            <a:picLocks noGrp="1" noChangeAspect="1"/>
          </p:cNvPicPr>
          <p:nvPr>
            <p:ph type="pic" sz="quarter" idx="14"/>
          </p:nvPr>
        </p:nvPicPr>
        <p:blipFill rotWithShape="1">
          <a:blip r:embed="rId6" cstate="screen">
            <a:extLst>
              <a:ext uri="{28A0092B-C50C-407E-A947-70E740481C1C}">
                <a14:useLocalDpi xmlns:a14="http://schemas.microsoft.com/office/drawing/2010/main"/>
              </a:ext>
            </a:extLst>
          </a:blip>
          <a:srcRect/>
          <a:stretch/>
        </p:blipFill>
        <p:spPr>
          <a:xfrm>
            <a:off x="869545" y="4417389"/>
            <a:ext cx="1670400" cy="1670400"/>
          </a:xfrm>
        </p:spPr>
      </p:pic>
      <p:sp>
        <p:nvSpPr>
          <p:cNvPr id="6" name="Title 5">
            <a:extLst>
              <a:ext uri="{FF2B5EF4-FFF2-40B4-BE49-F238E27FC236}">
                <a16:creationId xmlns:a16="http://schemas.microsoft.com/office/drawing/2014/main" id="{B4A9813E-A132-44A1-81A8-F3DFC8862CC7}"/>
              </a:ext>
            </a:extLst>
          </p:cNvPr>
          <p:cNvSpPr>
            <a:spLocks noGrp="1"/>
          </p:cNvSpPr>
          <p:nvPr>
            <p:ph type="title"/>
          </p:nvPr>
        </p:nvSpPr>
        <p:spPr>
          <a:xfrm>
            <a:off x="84549" y="1661444"/>
            <a:ext cx="3144531" cy="1194119"/>
          </a:xfrm>
        </p:spPr>
        <p:txBody>
          <a:bodyPr>
            <a:normAutofit fontScale="90000"/>
          </a:bodyPr>
          <a:lstStyle/>
          <a:p>
            <a:pPr algn="ctr"/>
            <a:r>
              <a:rPr lang="en-US" dirty="0"/>
              <a:t>Ready to Refer to VNS Health MLTC?</a:t>
            </a:r>
            <a:br>
              <a:rPr lang="en-US" dirty="0"/>
            </a:br>
            <a:r>
              <a:rPr lang="en-US" dirty="0"/>
              <a:t>It’s Easy!</a:t>
            </a:r>
            <a:endParaRPr lang="en-GB" dirty="0"/>
          </a:p>
        </p:txBody>
      </p:sp>
      <p:sp>
        <p:nvSpPr>
          <p:cNvPr id="5" name="Footer Placeholder 4">
            <a:extLst>
              <a:ext uri="{FF2B5EF4-FFF2-40B4-BE49-F238E27FC236}">
                <a16:creationId xmlns:a16="http://schemas.microsoft.com/office/drawing/2014/main" id="{675F0F05-8FD5-7ECF-F62E-01EE9F63CE06}"/>
              </a:ext>
            </a:extLst>
          </p:cNvPr>
          <p:cNvSpPr>
            <a:spLocks noGrp="1"/>
          </p:cNvSpPr>
          <p:nvPr>
            <p:ph type="ftr" sz="quarter" idx="21"/>
          </p:nvPr>
        </p:nvSpPr>
        <p:spPr/>
        <p:txBody>
          <a:bodyPr vert="horz" lIns="91440" tIns="45720" rIns="91440" bIns="45720" rtlCol="0" anchor="ctr"/>
          <a:lstStyle/>
          <a:p>
            <a:r>
              <a:rPr lang="en-US" dirty="0"/>
              <a:t>© Copyright 2024 VNS Health. All rights reserved.</a:t>
            </a:r>
          </a:p>
        </p:txBody>
      </p:sp>
      <p:sp>
        <p:nvSpPr>
          <p:cNvPr id="2" name="Slide Number Placeholder 1">
            <a:extLst>
              <a:ext uri="{FF2B5EF4-FFF2-40B4-BE49-F238E27FC236}">
                <a16:creationId xmlns:a16="http://schemas.microsoft.com/office/drawing/2014/main" id="{6CEA2FB6-7A91-77B4-5CEA-897E58B88CAD}"/>
              </a:ext>
            </a:extLst>
          </p:cNvPr>
          <p:cNvSpPr>
            <a:spLocks noGrp="1"/>
          </p:cNvSpPr>
          <p:nvPr>
            <p:ph type="sldNum" sz="quarter" idx="22"/>
          </p:nvPr>
        </p:nvSpPr>
        <p:spPr/>
        <p:txBody>
          <a:bodyPr/>
          <a:lstStyle/>
          <a:p>
            <a:fld id="{66A3101B-02DE-4DBE-A52F-35092CF47DF2}" type="slidenum">
              <a:rPr lang="en-US" smtClean="0"/>
              <a:pPr/>
              <a:t>10</a:t>
            </a:fld>
            <a:endParaRPr lang="en-US" dirty="0"/>
          </a:p>
        </p:txBody>
      </p:sp>
      <p:graphicFrame>
        <p:nvGraphicFramePr>
          <p:cNvPr id="11" name="Table 11">
            <a:extLst>
              <a:ext uri="{FF2B5EF4-FFF2-40B4-BE49-F238E27FC236}">
                <a16:creationId xmlns:a16="http://schemas.microsoft.com/office/drawing/2014/main" id="{E3756BA7-ACA5-4EC0-5013-BE0C8995228B}"/>
              </a:ext>
            </a:extLst>
          </p:cNvPr>
          <p:cNvGraphicFramePr>
            <a:graphicFrameLocks noGrp="1"/>
          </p:cNvGraphicFramePr>
          <p:nvPr>
            <p:extLst>
              <p:ext uri="{D42A27DB-BD31-4B8C-83A1-F6EECF244321}">
                <p14:modId xmlns:p14="http://schemas.microsoft.com/office/powerpoint/2010/main" val="2288932851"/>
              </p:ext>
            </p:extLst>
          </p:nvPr>
        </p:nvGraphicFramePr>
        <p:xfrm>
          <a:off x="3679852" y="4567612"/>
          <a:ext cx="7946378" cy="1310640"/>
        </p:xfrm>
        <a:graphic>
          <a:graphicData uri="http://schemas.openxmlformats.org/drawingml/2006/table">
            <a:tbl>
              <a:tblPr firstRow="1" bandRow="1">
                <a:tableStyleId>{5C22544A-7EE6-4342-B048-85BDC9FD1C3A}</a:tableStyleId>
              </a:tblPr>
              <a:tblGrid>
                <a:gridCol w="7946378">
                  <a:extLst>
                    <a:ext uri="{9D8B030D-6E8A-4147-A177-3AD203B41FA5}">
                      <a16:colId xmlns:a16="http://schemas.microsoft.com/office/drawing/2014/main" val="3645019875"/>
                    </a:ext>
                  </a:extLst>
                </a:gridCol>
              </a:tblGrid>
              <a:tr h="370840">
                <a:tc>
                  <a:txBody>
                    <a:bodyPr/>
                    <a:lstStyle/>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600" b="0" dirty="0">
                          <a:solidFill>
                            <a:schemeClr val="tx1"/>
                          </a:solidFill>
                        </a:rPr>
                        <a:t>You can also submit a referral via the </a:t>
                      </a:r>
                      <a:r>
                        <a:rPr lang="en-US" sz="1600" b="0" dirty="0">
                          <a:solidFill>
                            <a:schemeClr val="tx1"/>
                          </a:solidFill>
                          <a:hlinkClick r:id="rId4"/>
                        </a:rPr>
                        <a:t>Provider Portal</a:t>
                      </a:r>
                      <a:r>
                        <a:rPr lang="en-US" sz="1600" b="0" dirty="0">
                          <a:solidFill>
                            <a:schemeClr val="tx1"/>
                          </a:solidFill>
                        </a:rPr>
                        <a:t>:</a:t>
                      </a:r>
                      <a:endParaRPr lang="en-US" sz="500" b="0" dirty="0">
                        <a:solidFill>
                          <a:schemeClr val="tx1"/>
                        </a:solidFill>
                      </a:endParaRPr>
                    </a:p>
                    <a:p>
                      <a:pPr marL="285750" indent="-285750">
                        <a:buFont typeface="Arial" panose="020B0604020202020204" pitchFamily="34" charset="0"/>
                        <a:buChar char="•"/>
                      </a:pPr>
                      <a:r>
                        <a:rPr lang="en-US" sz="1600" b="0" dirty="0">
                          <a:solidFill>
                            <a:schemeClr val="tx1"/>
                          </a:solidFill>
                        </a:rPr>
                        <a:t>Log into your account</a:t>
                      </a:r>
                    </a:p>
                    <a:p>
                      <a:pPr marL="285750" indent="-285750">
                        <a:buFont typeface="Arial" panose="020B0604020202020204" pitchFamily="34" charset="0"/>
                        <a:buChar char="•"/>
                      </a:pPr>
                      <a:r>
                        <a:rPr lang="en-US" sz="1600" b="0" dirty="0">
                          <a:solidFill>
                            <a:schemeClr val="tx1"/>
                          </a:solidFill>
                        </a:rPr>
                        <a:t>Left side of screen, click on Patients, then click on Enrollment Referrals</a:t>
                      </a:r>
                    </a:p>
                    <a:p>
                      <a:pPr marL="285750" indent="-285750">
                        <a:buFont typeface="Arial" panose="020B0604020202020204" pitchFamily="34" charset="0"/>
                        <a:buChar char="•"/>
                      </a:pPr>
                      <a:r>
                        <a:rPr lang="en-US" sz="1600" b="0" dirty="0">
                          <a:solidFill>
                            <a:schemeClr val="tx1"/>
                          </a:solidFill>
                        </a:rPr>
                        <a:t>Click on Submit Referral, you will be directed to a </a:t>
                      </a:r>
                      <a:r>
                        <a:rPr lang="en-US" sz="1600" b="0" dirty="0">
                          <a:solidFill>
                            <a:schemeClr val="tx1"/>
                          </a:solidFill>
                          <a:hlinkClick r:id="rId7"/>
                        </a:rPr>
                        <a:t>form</a:t>
                      </a:r>
                      <a:r>
                        <a:rPr lang="en-US" sz="1600" b="0" dirty="0">
                          <a:solidFill>
                            <a:schemeClr val="tx1"/>
                          </a:solidFill>
                        </a:rPr>
                        <a:t> </a:t>
                      </a:r>
                    </a:p>
                    <a:p>
                      <a:pPr marL="285750" indent="-285750">
                        <a:buFont typeface="Arial" panose="020B0604020202020204" pitchFamily="34" charset="0"/>
                        <a:buChar char="•"/>
                      </a:pPr>
                      <a:r>
                        <a:rPr lang="en-US" sz="1600" b="0" dirty="0">
                          <a:solidFill>
                            <a:schemeClr val="tx1"/>
                          </a:solidFill>
                        </a:rPr>
                        <a:t>Complete and submit</a:t>
                      </a:r>
                    </a:p>
                  </a:txBody>
                  <a:tcPr>
                    <a:solidFill>
                      <a:schemeClr val="bg1"/>
                    </a:solidFill>
                  </a:tcPr>
                </a:tc>
                <a:extLst>
                  <a:ext uri="{0D108BD9-81ED-4DB2-BD59-A6C34878D82A}">
                    <a16:rowId xmlns:a16="http://schemas.microsoft.com/office/drawing/2014/main" val="1588393076"/>
                  </a:ext>
                </a:extLst>
              </a:tr>
            </a:tbl>
          </a:graphicData>
        </a:graphic>
      </p:graphicFrame>
      <p:sp>
        <p:nvSpPr>
          <p:cNvPr id="21" name="TextBox 20">
            <a:extLst>
              <a:ext uri="{FF2B5EF4-FFF2-40B4-BE49-F238E27FC236}">
                <a16:creationId xmlns:a16="http://schemas.microsoft.com/office/drawing/2014/main" id="{4FCE5AB9-C793-69AD-CDE3-87C00B28AE73}"/>
              </a:ext>
            </a:extLst>
          </p:cNvPr>
          <p:cNvSpPr txBox="1"/>
          <p:nvPr/>
        </p:nvSpPr>
        <p:spPr>
          <a:xfrm>
            <a:off x="3574654" y="291775"/>
            <a:ext cx="7879771" cy="2139047"/>
          </a:xfrm>
          <a:prstGeom prst="rect">
            <a:avLst/>
          </a:prstGeom>
          <a:noFill/>
        </p:spPr>
        <p:txBody>
          <a:bodyPr wrap="square">
            <a:spAutoFit/>
          </a:bodyPr>
          <a:lstStyle/>
          <a:p>
            <a:pPr algn="l"/>
            <a:r>
              <a:rPr lang="en-US" sz="1600" b="1" i="0" dirty="0">
                <a:effectLst/>
              </a:rPr>
              <a:t>To refer a patient to the </a:t>
            </a:r>
            <a:r>
              <a:rPr lang="en-US" sz="1600" b="1" u="none" dirty="0"/>
              <a:t>VNS Health </a:t>
            </a:r>
            <a:r>
              <a:rPr lang="en-US" sz="1600" b="1" i="0" dirty="0">
                <a:effectLst/>
              </a:rPr>
              <a:t>Medicaid Managed Long Term Care (MLTC) plan:</a:t>
            </a:r>
          </a:p>
          <a:p>
            <a:pPr algn="l"/>
            <a:endParaRPr lang="en-US" sz="500" b="1" i="0" dirty="0">
              <a:effectLst/>
            </a:endParaRPr>
          </a:p>
          <a:p>
            <a:pPr>
              <a:buFont typeface="+mj-lt"/>
              <a:buAutoNum type="arabicPeriod"/>
            </a:pPr>
            <a:r>
              <a:rPr lang="en-US" sz="1600" b="0" i="0" dirty="0">
                <a:effectLst/>
              </a:rPr>
              <a:t> Discuss the plan with them  </a:t>
            </a:r>
          </a:p>
          <a:p>
            <a:pPr algn="l"/>
            <a:r>
              <a:rPr lang="en-US" sz="1600" b="1" i="0" dirty="0">
                <a:effectLst/>
              </a:rPr>
              <a:t>      </a:t>
            </a:r>
            <a:r>
              <a:rPr lang="en-US" sz="1600" b="1" u="none" dirty="0"/>
              <a:t>VNS Health </a:t>
            </a:r>
            <a:r>
              <a:rPr lang="en-US" sz="1600" b="1" i="0" dirty="0">
                <a:effectLst/>
              </a:rPr>
              <a:t>MLTC Plan Brochure</a:t>
            </a:r>
          </a:p>
          <a:p>
            <a:pPr algn="l"/>
            <a:r>
              <a:rPr lang="en-US" sz="1600" b="0" i="0" dirty="0">
                <a:solidFill>
                  <a:srgbClr val="383F46"/>
                </a:solidFill>
                <a:effectLst/>
              </a:rPr>
              <a:t>      Download PDF: </a:t>
            </a:r>
            <a:r>
              <a:rPr lang="en-US" sz="1600" b="0" i="0" dirty="0">
                <a:solidFill>
                  <a:srgbClr val="383F46"/>
                </a:solidFill>
                <a:effectLst/>
                <a:hlinkClick r:id="rId8"/>
              </a:rPr>
              <a:t>English</a:t>
            </a:r>
            <a:r>
              <a:rPr lang="en-US" sz="1600" b="0" i="0" dirty="0">
                <a:solidFill>
                  <a:srgbClr val="383F46"/>
                </a:solidFill>
                <a:effectLst/>
              </a:rPr>
              <a:t> </a:t>
            </a:r>
            <a:r>
              <a:rPr lang="en-US" sz="1600" b="0" i="0" dirty="0">
                <a:solidFill>
                  <a:srgbClr val="383F46"/>
                </a:solidFill>
                <a:effectLst/>
                <a:hlinkClick r:id="rId9"/>
              </a:rPr>
              <a:t>Spanish</a:t>
            </a:r>
            <a:r>
              <a:rPr lang="en-US" sz="1600" b="0" i="0" dirty="0">
                <a:solidFill>
                  <a:srgbClr val="383F46"/>
                </a:solidFill>
                <a:effectLst/>
              </a:rPr>
              <a:t> </a:t>
            </a:r>
            <a:r>
              <a:rPr lang="en-US" sz="1600" dirty="0">
                <a:solidFill>
                  <a:srgbClr val="383F46"/>
                </a:solidFill>
                <a:hlinkClick r:id="rId10"/>
              </a:rPr>
              <a:t>Chinese </a:t>
            </a:r>
            <a:r>
              <a:rPr lang="en-US" sz="1600" b="0" i="0" dirty="0">
                <a:solidFill>
                  <a:srgbClr val="383F46"/>
                </a:solidFill>
                <a:effectLst/>
                <a:hlinkClick r:id="rId11"/>
              </a:rPr>
              <a:t>Russian</a:t>
            </a:r>
            <a:r>
              <a:rPr lang="en-US" sz="1600" b="0" i="0" dirty="0">
                <a:solidFill>
                  <a:srgbClr val="383F46"/>
                </a:solidFill>
                <a:effectLst/>
              </a:rPr>
              <a:t> </a:t>
            </a:r>
            <a:r>
              <a:rPr lang="en-US" sz="1600" b="0" i="0" dirty="0">
                <a:solidFill>
                  <a:srgbClr val="383F46"/>
                </a:solidFill>
                <a:effectLst/>
                <a:hlinkClick r:id="rId12"/>
              </a:rPr>
              <a:t>Arabic</a:t>
            </a:r>
            <a:endParaRPr lang="en-US" sz="1600" b="0" i="0" dirty="0">
              <a:solidFill>
                <a:srgbClr val="383F46"/>
              </a:solidFill>
              <a:effectLst/>
            </a:endParaRPr>
          </a:p>
          <a:p>
            <a:r>
              <a:rPr lang="en-US" sz="1600" b="0" i="0" dirty="0">
                <a:effectLst/>
              </a:rPr>
              <a:t>2. Get their permission for VNS Health to contact them</a:t>
            </a:r>
          </a:p>
          <a:p>
            <a:r>
              <a:rPr lang="en-US" sz="1600" dirty="0"/>
              <a:t>3. </a:t>
            </a:r>
            <a:r>
              <a:rPr lang="en-US" sz="1600" b="0" i="0" dirty="0">
                <a:effectLst/>
              </a:rPr>
              <a:t>Complete and submit the </a:t>
            </a:r>
            <a:r>
              <a:rPr lang="en-US" sz="1600" b="0" i="0" dirty="0">
                <a:effectLst/>
                <a:hlinkClick r:id="rId7"/>
              </a:rPr>
              <a:t>referral form </a:t>
            </a:r>
            <a:endParaRPr lang="en-US" sz="1600" b="0" i="0" dirty="0">
              <a:effectLst/>
            </a:endParaRPr>
          </a:p>
          <a:p>
            <a:r>
              <a:rPr lang="en-US" sz="1600" b="0" dirty="0"/>
              <a:t>4. </a:t>
            </a:r>
            <a:r>
              <a:rPr lang="en-US" sz="1600" b="0" i="0" dirty="0">
                <a:effectLst/>
              </a:rPr>
              <a:t>If you have any questions, please call 1-855-282-4642. </a:t>
            </a:r>
          </a:p>
        </p:txBody>
      </p:sp>
    </p:spTree>
    <p:custDataLst>
      <p:tags r:id="rId1"/>
    </p:custDataLst>
    <p:extLst>
      <p:ext uri="{BB962C8B-B14F-4D97-AF65-F5344CB8AC3E}">
        <p14:creationId xmlns:p14="http://schemas.microsoft.com/office/powerpoint/2010/main" val="2747831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C2945447-C3B6-4DB1-8512-A4AC988C1247}"/>
              </a:ext>
            </a:extLst>
          </p:cNvPr>
          <p:cNvSpPr>
            <a:spLocks noGrp="1"/>
          </p:cNvSpPr>
          <p:nvPr>
            <p:ph type="title"/>
          </p:nvPr>
        </p:nvSpPr>
        <p:spPr>
          <a:xfrm>
            <a:off x="89806" y="2243274"/>
            <a:ext cx="3202035" cy="1011265"/>
          </a:xfrm>
        </p:spPr>
        <p:txBody>
          <a:bodyPr>
            <a:normAutofit fontScale="90000"/>
          </a:bodyPr>
          <a:lstStyle/>
          <a:p>
            <a:pPr algn="ctr"/>
            <a:r>
              <a:rPr lang="en-US" sz="2400" dirty="0">
                <a:solidFill>
                  <a:schemeClr val="bg2"/>
                </a:solidFill>
              </a:rPr>
              <a:t>2024</a:t>
            </a:r>
            <a:r>
              <a:rPr lang="en-US" sz="2400" spc="-50" dirty="0">
                <a:solidFill>
                  <a:schemeClr val="bg2"/>
                </a:solidFill>
              </a:rPr>
              <a:t> </a:t>
            </a:r>
            <a:br>
              <a:rPr lang="en-US" sz="2400" spc="-50" dirty="0">
                <a:solidFill>
                  <a:schemeClr val="bg2"/>
                </a:solidFill>
              </a:rPr>
            </a:br>
            <a:r>
              <a:rPr lang="en-US" sz="3600" b="1" i="0" kern="1200" dirty="0">
                <a:solidFill>
                  <a:srgbClr val="FFC000"/>
                </a:solidFill>
                <a:effectLst/>
                <a:latin typeface="Brush Script MT" panose="03060802040406070304" pitchFamily="66" charset="0"/>
                <a:ea typeface="+mn-ea"/>
                <a:cs typeface="+mn-cs"/>
              </a:rPr>
              <a:t>Select </a:t>
            </a:r>
            <a:r>
              <a:rPr lang="en-US" sz="2400" b="1" i="0" kern="1200" dirty="0">
                <a:solidFill>
                  <a:srgbClr val="00B0F0"/>
                </a:solidFill>
                <a:effectLst/>
                <a:latin typeface="+mn-lt"/>
                <a:ea typeface="+mn-ea"/>
                <a:cs typeface="+mn-cs"/>
              </a:rPr>
              <a:t>Health </a:t>
            </a:r>
            <a:br>
              <a:rPr lang="en-US" sz="2400" b="1" i="0" kern="1200" dirty="0">
                <a:solidFill>
                  <a:srgbClr val="00B0F0"/>
                </a:solidFill>
                <a:effectLst/>
                <a:latin typeface="+mn-lt"/>
                <a:ea typeface="+mn-ea"/>
                <a:cs typeface="+mn-cs"/>
              </a:rPr>
            </a:br>
            <a:r>
              <a:rPr lang="en-US" sz="2400" b="1" u="none" dirty="0"/>
              <a:t>VNS Health </a:t>
            </a:r>
            <a:endParaRPr lang="en-US" sz="2400" dirty="0"/>
          </a:p>
        </p:txBody>
      </p:sp>
      <p:sp>
        <p:nvSpPr>
          <p:cNvPr id="6" name="Slide Number Placeholder 5">
            <a:extLst>
              <a:ext uri="{FF2B5EF4-FFF2-40B4-BE49-F238E27FC236}">
                <a16:creationId xmlns:a16="http://schemas.microsoft.com/office/drawing/2014/main" id="{9EED079D-24D3-4D6B-A2D9-1C22FE0AB4E2}"/>
              </a:ext>
            </a:extLst>
          </p:cNvPr>
          <p:cNvSpPr>
            <a:spLocks noGrp="1"/>
          </p:cNvSpPr>
          <p:nvPr>
            <p:ph type="sldNum" sz="quarter" idx="30"/>
          </p:nvPr>
        </p:nvSpPr>
        <p:spPr/>
        <p:txBody>
          <a:bodyPr/>
          <a:lstStyle/>
          <a:p>
            <a:fld id="{66A3101B-02DE-4DBE-A52F-35092CF47DF2}" type="slidenum">
              <a:rPr lang="en-US" smtClean="0"/>
              <a:pPr/>
              <a:t>11</a:t>
            </a:fld>
            <a:endParaRPr lang="en-US"/>
          </a:p>
        </p:txBody>
      </p:sp>
      <p:sp>
        <p:nvSpPr>
          <p:cNvPr id="36" name="TextBox 35">
            <a:extLst>
              <a:ext uri="{FF2B5EF4-FFF2-40B4-BE49-F238E27FC236}">
                <a16:creationId xmlns:a16="http://schemas.microsoft.com/office/drawing/2014/main" id="{3B820D9E-66DD-2654-83FD-FA402EBC44BF}"/>
              </a:ext>
            </a:extLst>
          </p:cNvPr>
          <p:cNvSpPr txBox="1"/>
          <p:nvPr/>
        </p:nvSpPr>
        <p:spPr>
          <a:xfrm>
            <a:off x="4503718" y="4334484"/>
            <a:ext cx="7521844" cy="1846659"/>
          </a:xfrm>
          <a:prstGeom prst="rect">
            <a:avLst/>
          </a:prstGeom>
          <a:noFill/>
        </p:spPr>
        <p:txBody>
          <a:bodyPr wrap="square" anchor="ctr" anchorCtr="0">
            <a:spAutoFit/>
          </a:bodyPr>
          <a:lstStyle/>
          <a:p>
            <a:pPr algn="l"/>
            <a:r>
              <a:rPr lang="en-US" sz="1400" b="0" i="0" dirty="0">
                <a:solidFill>
                  <a:srgbClr val="000000"/>
                </a:solidFill>
                <a:effectLst/>
                <a:latin typeface="+mj-lt"/>
              </a:rPr>
              <a:t>*</a:t>
            </a:r>
            <a:r>
              <a:rPr lang="en-US" sz="1500" b="0" i="0" dirty="0">
                <a:solidFill>
                  <a:srgbClr val="000000"/>
                </a:solidFill>
                <a:effectLst/>
                <a:latin typeface="+mj-lt"/>
              </a:rPr>
              <a:t>As of April 1, 2023, outpatient prescription drugs are covered by Medicaid </a:t>
            </a:r>
            <a:r>
              <a:rPr lang="en-US" sz="1500" b="0" i="0" dirty="0" err="1">
                <a:solidFill>
                  <a:srgbClr val="000000"/>
                </a:solidFill>
                <a:effectLst/>
                <a:latin typeface="+mj-lt"/>
              </a:rPr>
              <a:t>NYRx</a:t>
            </a:r>
            <a:r>
              <a:rPr lang="en-US" sz="1500" b="0" i="0" dirty="0">
                <a:solidFill>
                  <a:srgbClr val="000000"/>
                </a:solidFill>
                <a:effectLst/>
                <a:latin typeface="+mj-lt"/>
              </a:rPr>
              <a:t>. Medical benefits, including some physician-administered drugs, are covered by SelectHealth. For more information, visit </a:t>
            </a:r>
            <a:r>
              <a:rPr lang="en-US" sz="1500" b="0" i="0" u="none" strike="noStrike" dirty="0">
                <a:solidFill>
                  <a:srgbClr val="000000"/>
                </a:solidFill>
                <a:effectLst/>
                <a:latin typeface="+mj-lt"/>
                <a:hlinkClick r:id="rId2" tooltip="https://member.emedny.org/"/>
              </a:rPr>
              <a:t>https://member.emedny.org.</a:t>
            </a:r>
            <a:endParaRPr lang="en-US" sz="1500" b="0" i="0" u="none" strike="noStrike" dirty="0">
              <a:solidFill>
                <a:srgbClr val="000000"/>
              </a:solidFill>
              <a:effectLst/>
              <a:latin typeface="+mj-lt"/>
            </a:endParaRPr>
          </a:p>
          <a:p>
            <a:pPr algn="l"/>
            <a:endParaRPr lang="en-US" sz="1500" b="0" i="0" dirty="0">
              <a:solidFill>
                <a:srgbClr val="000000"/>
              </a:solidFill>
              <a:effectLst/>
              <a:latin typeface="+mj-lt"/>
            </a:endParaRPr>
          </a:p>
          <a:p>
            <a:pPr algn="l"/>
            <a:r>
              <a:rPr lang="en-US" sz="1500" b="0" i="0" dirty="0">
                <a:solidFill>
                  <a:srgbClr val="000000"/>
                </a:solidFill>
                <a:effectLst/>
                <a:latin typeface="+mj-lt"/>
              </a:rPr>
              <a:t>**</a:t>
            </a:r>
            <a:r>
              <a:rPr kumimoji="0" lang="en-US" sz="2400" b="1" i="0" u="none" strike="noStrike" kern="1200" cap="none" spc="0" normalizeH="0" baseline="0" noProof="0" dirty="0">
                <a:ln>
                  <a:noFill/>
                </a:ln>
                <a:solidFill>
                  <a:srgbClr val="FFC000"/>
                </a:solidFill>
                <a:effectLst/>
                <a:uLnTx/>
                <a:uFillTx/>
                <a:latin typeface="Brush Script MT" panose="03060802040406070304" pitchFamily="66" charset="0"/>
                <a:ea typeface="+mn-ea"/>
                <a:cs typeface="+mn-cs"/>
              </a:rPr>
              <a:t>Select </a:t>
            </a:r>
            <a:r>
              <a:rPr kumimoji="0" lang="en-US" sz="1500" b="1" i="0" u="none" strike="noStrike" kern="1200" cap="none" spc="0" normalizeH="0" baseline="0" noProof="0" dirty="0">
                <a:ln>
                  <a:noFill/>
                </a:ln>
                <a:solidFill>
                  <a:srgbClr val="00B0F0"/>
                </a:solidFill>
                <a:effectLst/>
                <a:uLnTx/>
                <a:uFillTx/>
                <a:latin typeface="Arial"/>
                <a:ea typeface="+mn-ea"/>
                <a:cs typeface="+mn-cs"/>
              </a:rPr>
              <a:t>Health</a:t>
            </a:r>
            <a:r>
              <a:rPr lang="en-US" sz="1500" b="0" i="0" dirty="0">
                <a:solidFill>
                  <a:srgbClr val="000000"/>
                </a:solidFill>
                <a:effectLst/>
                <a:latin typeface="+mj-lt"/>
              </a:rPr>
              <a:t> works with </a:t>
            </a:r>
            <a:r>
              <a:rPr lang="en-US" sz="1500" b="0" i="0" u="sng" strike="noStrike" dirty="0">
                <a:solidFill>
                  <a:srgbClr val="000000"/>
                </a:solidFill>
                <a:effectLst/>
                <a:latin typeface="+mj-lt"/>
                <a:hlinkClick r:id="rId3"/>
              </a:rPr>
              <a:t>Carelon Behavioral Health</a:t>
            </a:r>
            <a:r>
              <a:rPr lang="en-US" sz="1500" b="0" i="0" dirty="0">
                <a:solidFill>
                  <a:srgbClr val="000000"/>
                </a:solidFill>
                <a:effectLst/>
                <a:latin typeface="+mj-lt"/>
              </a:rPr>
              <a:t> (formerly Beacon Health Options) to provide these services. </a:t>
            </a:r>
          </a:p>
          <a:p>
            <a:pPr algn="l"/>
            <a:r>
              <a:rPr lang="en-US" sz="1500" b="0" i="0" dirty="0">
                <a:solidFill>
                  <a:srgbClr val="000000"/>
                </a:solidFill>
                <a:effectLst/>
                <a:latin typeface="+mj-lt"/>
              </a:rPr>
              <a:t>More information on </a:t>
            </a:r>
            <a:r>
              <a:rPr lang="en-US" sz="1500" b="0" i="0" u="sng" dirty="0">
                <a:solidFill>
                  <a:srgbClr val="000000"/>
                </a:solidFill>
                <a:effectLst/>
                <a:latin typeface="+mj-lt"/>
                <a:hlinkClick r:id="rId4"/>
              </a:rPr>
              <a:t>Home and Community Based Services can be found here</a:t>
            </a:r>
            <a:r>
              <a:rPr lang="en-US" sz="1500" b="0" i="0" dirty="0">
                <a:solidFill>
                  <a:srgbClr val="000000"/>
                </a:solidFill>
                <a:effectLst/>
                <a:latin typeface="+mj-lt"/>
              </a:rPr>
              <a:t>.</a:t>
            </a:r>
            <a:endParaRPr lang="en-US" sz="1500" b="1" i="0" dirty="0">
              <a:effectLst/>
              <a:latin typeface="+mj-lt"/>
            </a:endParaRPr>
          </a:p>
        </p:txBody>
      </p:sp>
      <p:graphicFrame>
        <p:nvGraphicFramePr>
          <p:cNvPr id="2" name="Table 2">
            <a:extLst>
              <a:ext uri="{FF2B5EF4-FFF2-40B4-BE49-F238E27FC236}">
                <a16:creationId xmlns:a16="http://schemas.microsoft.com/office/drawing/2014/main" id="{69066B81-227F-43BA-F6BA-46B7C6018CDA}"/>
              </a:ext>
            </a:extLst>
          </p:cNvPr>
          <p:cNvGraphicFramePr>
            <a:graphicFrameLocks noGrp="1"/>
          </p:cNvGraphicFramePr>
          <p:nvPr/>
        </p:nvGraphicFramePr>
        <p:xfrm>
          <a:off x="3483355" y="194899"/>
          <a:ext cx="8607951" cy="1447800"/>
        </p:xfrm>
        <a:graphic>
          <a:graphicData uri="http://schemas.openxmlformats.org/drawingml/2006/table">
            <a:tbl>
              <a:tblPr firstRow="1" bandRow="1">
                <a:tableStyleId>{5C22544A-7EE6-4342-B048-85BDC9FD1C3A}</a:tableStyleId>
              </a:tblPr>
              <a:tblGrid>
                <a:gridCol w="8607951">
                  <a:extLst>
                    <a:ext uri="{9D8B030D-6E8A-4147-A177-3AD203B41FA5}">
                      <a16:colId xmlns:a16="http://schemas.microsoft.com/office/drawing/2014/main" val="3331857022"/>
                    </a:ext>
                  </a:extLst>
                </a:gridCol>
              </a:tblGrid>
              <a:tr h="1315494">
                <a:tc>
                  <a:txBody>
                    <a:bodyPr/>
                    <a:lstStyle/>
                    <a:p>
                      <a:r>
                        <a:rPr lang="en-US" sz="2400" b="1" i="0" kern="1200" dirty="0">
                          <a:solidFill>
                            <a:srgbClr val="FFC000"/>
                          </a:solidFill>
                          <a:effectLst/>
                          <a:latin typeface="Brush Script MT" panose="03060802040406070304" pitchFamily="66" charset="0"/>
                          <a:ea typeface="+mn-ea"/>
                          <a:cs typeface="+mn-cs"/>
                        </a:rPr>
                        <a:t>Select </a:t>
                      </a:r>
                      <a:r>
                        <a:rPr lang="en-US" sz="1600" b="1" i="0" kern="1200" dirty="0">
                          <a:solidFill>
                            <a:srgbClr val="00B0F0"/>
                          </a:solidFill>
                          <a:effectLst/>
                          <a:latin typeface="+mn-lt"/>
                          <a:ea typeface="+mn-ea"/>
                          <a:cs typeface="+mn-cs"/>
                        </a:rPr>
                        <a:t>Health </a:t>
                      </a:r>
                      <a:r>
                        <a:rPr lang="en-US" sz="1600" b="1" u="none" dirty="0">
                          <a:solidFill>
                            <a:srgbClr val="005696"/>
                          </a:solidFill>
                        </a:rPr>
                        <a:t>VNS Health </a:t>
                      </a:r>
                      <a:r>
                        <a:rPr lang="en-US" sz="1500" b="0" i="0" kern="1200" dirty="0">
                          <a:solidFill>
                            <a:schemeClr val="tx1"/>
                          </a:solidFill>
                          <a:effectLst/>
                          <a:latin typeface="+mn-lt"/>
                          <a:ea typeface="+mn-ea"/>
                          <a:cs typeface="+mn-cs"/>
                        </a:rPr>
                        <a:t>is a specialized Medicaid plan. This plan is for people living with HIV, individuals of transgender experience, and gender non-conforming or people experiencing homelessness, regardless of HIV status.</a:t>
                      </a:r>
                    </a:p>
                    <a:p>
                      <a:endParaRPr lang="en-US" sz="500" b="0" i="0" kern="1200" dirty="0">
                        <a:solidFill>
                          <a:schemeClr val="tx1"/>
                        </a:solidFill>
                        <a:effectLst/>
                        <a:latin typeface="+mn-lt"/>
                        <a:ea typeface="+mn-ea"/>
                        <a:cs typeface="+mn-cs"/>
                      </a:endParaRPr>
                    </a:p>
                    <a:p>
                      <a:r>
                        <a:rPr lang="en-US" sz="1500" b="0" i="0" kern="1200" dirty="0">
                          <a:solidFill>
                            <a:schemeClr val="tx1"/>
                          </a:solidFill>
                          <a:effectLst/>
                          <a:latin typeface="+mn-lt"/>
                          <a:ea typeface="+mn-ea"/>
                          <a:cs typeface="+mn-cs"/>
                        </a:rPr>
                        <a:t>SelectHealth is dedicated to providing high-quality personalized care to people with complex health needs.</a:t>
                      </a:r>
                      <a:endParaRPr lang="en-US" sz="1500" dirty="0"/>
                    </a:p>
                  </a:txBody>
                  <a:tcPr>
                    <a:solidFill>
                      <a:schemeClr val="bg2"/>
                    </a:solidFill>
                  </a:tcPr>
                </a:tc>
                <a:extLst>
                  <a:ext uri="{0D108BD9-81ED-4DB2-BD59-A6C34878D82A}">
                    <a16:rowId xmlns:a16="http://schemas.microsoft.com/office/drawing/2014/main" val="295550582"/>
                  </a:ext>
                </a:extLst>
              </a:tr>
            </a:tbl>
          </a:graphicData>
        </a:graphic>
      </p:graphicFrame>
      <p:graphicFrame>
        <p:nvGraphicFramePr>
          <p:cNvPr id="3" name="Table 3">
            <a:extLst>
              <a:ext uri="{FF2B5EF4-FFF2-40B4-BE49-F238E27FC236}">
                <a16:creationId xmlns:a16="http://schemas.microsoft.com/office/drawing/2014/main" id="{3AA37A4C-7D67-CEE1-38CB-43336BCBC2F3}"/>
              </a:ext>
            </a:extLst>
          </p:cNvPr>
          <p:cNvGraphicFramePr>
            <a:graphicFrameLocks noGrp="1"/>
          </p:cNvGraphicFramePr>
          <p:nvPr>
            <p:extLst>
              <p:ext uri="{D42A27DB-BD31-4B8C-83A1-F6EECF244321}">
                <p14:modId xmlns:p14="http://schemas.microsoft.com/office/powerpoint/2010/main" val="724216081"/>
              </p:ext>
            </p:extLst>
          </p:nvPr>
        </p:nvGraphicFramePr>
        <p:xfrm>
          <a:off x="4422713" y="1372898"/>
          <a:ext cx="7521844" cy="2971800"/>
        </p:xfrm>
        <a:graphic>
          <a:graphicData uri="http://schemas.openxmlformats.org/drawingml/2006/table">
            <a:tbl>
              <a:tblPr firstRow="1" bandRow="1">
                <a:tableStyleId>{5C22544A-7EE6-4342-B048-85BDC9FD1C3A}</a:tableStyleId>
              </a:tblPr>
              <a:tblGrid>
                <a:gridCol w="7521844">
                  <a:extLst>
                    <a:ext uri="{9D8B030D-6E8A-4147-A177-3AD203B41FA5}">
                      <a16:colId xmlns:a16="http://schemas.microsoft.com/office/drawing/2014/main" val="2093873827"/>
                    </a:ext>
                  </a:extLst>
                </a:gridCol>
              </a:tblGrid>
              <a:tr h="370840">
                <a:tc>
                  <a:txBody>
                    <a:bodyPr/>
                    <a:lstStyle/>
                    <a:p>
                      <a:r>
                        <a:rPr lang="en-US" sz="2400" b="1" i="0" kern="1200" dirty="0">
                          <a:solidFill>
                            <a:srgbClr val="FFC000"/>
                          </a:solidFill>
                          <a:effectLst/>
                          <a:latin typeface="Brush Script MT" panose="03060802040406070304" pitchFamily="66" charset="0"/>
                          <a:ea typeface="+mn-ea"/>
                          <a:cs typeface="+mn-cs"/>
                        </a:rPr>
                        <a:t>Select </a:t>
                      </a:r>
                      <a:r>
                        <a:rPr lang="en-US" sz="1500" b="1" i="0" kern="1200" dirty="0">
                          <a:solidFill>
                            <a:srgbClr val="00B0F0"/>
                          </a:solidFill>
                          <a:effectLst/>
                          <a:latin typeface="+mn-lt"/>
                          <a:ea typeface="+mn-ea"/>
                          <a:cs typeface="+mn-cs"/>
                        </a:rPr>
                        <a:t>Health </a:t>
                      </a:r>
                      <a:r>
                        <a:rPr lang="en-US" sz="1500" b="1" dirty="0">
                          <a:solidFill>
                            <a:schemeClr val="tx1"/>
                          </a:solidFill>
                        </a:rPr>
                        <a:t>covers a wide range of services:</a:t>
                      </a:r>
                    </a:p>
                    <a:p>
                      <a:pPr marL="285750" indent="-285750">
                        <a:buFont typeface="Arial" panose="020B0604020202020204" pitchFamily="34" charset="0"/>
                        <a:buChar char="•"/>
                      </a:pPr>
                      <a:r>
                        <a:rPr lang="en-US" sz="1500" b="0" dirty="0">
                          <a:solidFill>
                            <a:schemeClr val="tx1"/>
                          </a:solidFill>
                        </a:rPr>
                        <a:t>Medical and hospital services, dental, vision care and more.*</a:t>
                      </a:r>
                    </a:p>
                    <a:p>
                      <a:pPr marL="285750" indent="-285750">
                        <a:buFont typeface="Arial" panose="020B0604020202020204" pitchFamily="34" charset="0"/>
                        <a:buChar char="•"/>
                      </a:pPr>
                      <a:r>
                        <a:rPr lang="en-US" sz="1500" b="0" dirty="0">
                          <a:solidFill>
                            <a:schemeClr val="tx1"/>
                          </a:solidFill>
                        </a:rPr>
                        <a:t>Easy access to expert HIV and transgender healthcare specialists in hospitals, physician groups and private practices</a:t>
                      </a:r>
                    </a:p>
                    <a:p>
                      <a:pPr marL="285750" indent="-285750">
                        <a:buFont typeface="Arial" panose="020B0604020202020204" pitchFamily="34" charset="0"/>
                        <a:buChar char="•"/>
                      </a:pPr>
                      <a:r>
                        <a:rPr lang="en-US" sz="1500" b="0" dirty="0">
                          <a:solidFill>
                            <a:schemeClr val="tx1"/>
                          </a:solidFill>
                        </a:rPr>
                        <a:t>Excellent medical specialists in other fields including cardiology, dermatology, pulmonary medicine and endocrinology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500" b="0" dirty="0">
                          <a:solidFill>
                            <a:schemeClr val="tx1"/>
                          </a:solidFill>
                        </a:rPr>
                        <a:t>Access to substance use treatment providers, behavioral health providers, and mental health specialists*</a:t>
                      </a:r>
                    </a:p>
                    <a:p>
                      <a:pPr marL="285750" indent="-285750">
                        <a:buFont typeface="Arial" panose="020B0604020202020204" pitchFamily="34" charset="0"/>
                        <a:buChar char="•"/>
                      </a:pPr>
                      <a:r>
                        <a:rPr lang="en-US" sz="1500" b="0" dirty="0">
                          <a:solidFill>
                            <a:schemeClr val="tx1"/>
                          </a:solidFill>
                        </a:rPr>
                        <a:t>Access to culturally competent and gender-affirming services</a:t>
                      </a:r>
                    </a:p>
                    <a:p>
                      <a:pPr marL="285750" indent="-285750">
                        <a:buFont typeface="Arial" panose="020B0604020202020204" pitchFamily="34" charset="0"/>
                        <a:buChar char="•"/>
                      </a:pPr>
                      <a:r>
                        <a:rPr lang="en-US" sz="1500" b="0" dirty="0">
                          <a:solidFill>
                            <a:schemeClr val="tx1"/>
                          </a:solidFill>
                        </a:rPr>
                        <a:t>Dedicated care coordinators who tailor care and services to each individual member</a:t>
                      </a:r>
                    </a:p>
                    <a:p>
                      <a:pPr marL="285750" indent="-285750">
                        <a:buFont typeface="Arial" panose="020B0604020202020204" pitchFamily="34" charset="0"/>
                        <a:buChar char="•"/>
                      </a:pPr>
                      <a:r>
                        <a:rPr lang="en-US" sz="1500" b="0" dirty="0">
                          <a:solidFill>
                            <a:schemeClr val="tx1"/>
                          </a:solidFill>
                        </a:rPr>
                        <a:t>Coverage for dependent children</a:t>
                      </a:r>
                    </a:p>
                  </a:txBody>
                  <a:tcPr>
                    <a:solidFill>
                      <a:schemeClr val="bg2"/>
                    </a:solidFill>
                  </a:tcPr>
                </a:tc>
                <a:extLst>
                  <a:ext uri="{0D108BD9-81ED-4DB2-BD59-A6C34878D82A}">
                    <a16:rowId xmlns:a16="http://schemas.microsoft.com/office/drawing/2014/main" val="343125989"/>
                  </a:ext>
                </a:extLst>
              </a:tr>
            </a:tbl>
          </a:graphicData>
        </a:graphic>
      </p:graphicFrame>
      <p:pic>
        <p:nvPicPr>
          <p:cNvPr id="4" name="Picture 3">
            <a:extLst>
              <a:ext uri="{FF2B5EF4-FFF2-40B4-BE49-F238E27FC236}">
                <a16:creationId xmlns:a16="http://schemas.microsoft.com/office/drawing/2014/main" id="{E954C278-7B62-E5D3-18E0-7DEBEC2BBEB1}"/>
              </a:ext>
            </a:extLst>
          </p:cNvPr>
          <p:cNvPicPr>
            <a:picLocks noChangeAspect="1"/>
          </p:cNvPicPr>
          <p:nvPr/>
        </p:nvPicPr>
        <p:blipFill>
          <a:blip r:embed="rId5"/>
          <a:stretch>
            <a:fillRect/>
          </a:stretch>
        </p:blipFill>
        <p:spPr>
          <a:xfrm>
            <a:off x="170052" y="6399681"/>
            <a:ext cx="2505673" cy="249958"/>
          </a:xfrm>
          <a:prstGeom prst="rect">
            <a:avLst/>
          </a:prstGeom>
        </p:spPr>
      </p:pic>
    </p:spTree>
    <p:extLst>
      <p:ext uri="{BB962C8B-B14F-4D97-AF65-F5344CB8AC3E}">
        <p14:creationId xmlns:p14="http://schemas.microsoft.com/office/powerpoint/2010/main" val="723575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a:extLst>
              <a:ext uri="{FF2B5EF4-FFF2-40B4-BE49-F238E27FC236}">
                <a16:creationId xmlns:a16="http://schemas.microsoft.com/office/drawing/2014/main" id="{105FC79F-716E-4A43-9917-E9627659227B}"/>
              </a:ext>
            </a:extLst>
          </p:cNvPr>
          <p:cNvSpPr>
            <a:spLocks noGrp="1"/>
          </p:cNvSpPr>
          <p:nvPr>
            <p:ph type="ftr"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39AB6"/>
                </a:solidFill>
                <a:effectLst/>
                <a:uLnTx/>
                <a:uFillTx/>
                <a:latin typeface="Arial"/>
                <a:ea typeface="+mn-ea"/>
                <a:cs typeface="+mn-cs"/>
              </a:rPr>
              <a:t>© Copyright 2024 VNS Health. All rights reserved.</a:t>
            </a:r>
          </a:p>
        </p:txBody>
      </p:sp>
      <p:sp>
        <p:nvSpPr>
          <p:cNvPr id="3" name="Slide Number Placeholder 2">
            <a:extLst>
              <a:ext uri="{FF2B5EF4-FFF2-40B4-BE49-F238E27FC236}">
                <a16:creationId xmlns:a16="http://schemas.microsoft.com/office/drawing/2014/main" id="{0CC26041-991C-4734-88ED-D91A763715B5}"/>
              </a:ext>
            </a:extLst>
          </p:cNvPr>
          <p:cNvSpPr>
            <a:spLocks noGrp="1"/>
          </p:cNvSpPr>
          <p:nvPr>
            <p:ph type="sldNum" sz="quarter" idx="2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12</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pic>
        <p:nvPicPr>
          <p:cNvPr id="5" name="Picture 4">
            <a:extLst>
              <a:ext uri="{FF2B5EF4-FFF2-40B4-BE49-F238E27FC236}">
                <a16:creationId xmlns:a16="http://schemas.microsoft.com/office/drawing/2014/main" id="{2CFAFDE9-BC47-BAA7-395B-44F722E3DD56}"/>
              </a:ext>
            </a:extLst>
          </p:cNvPr>
          <p:cNvPicPr>
            <a:picLocks noChangeAspect="1"/>
          </p:cNvPicPr>
          <p:nvPr/>
        </p:nvPicPr>
        <p:blipFill rotWithShape="1">
          <a:blip r:embed="rId4"/>
          <a:srcRect l="46794"/>
          <a:stretch/>
        </p:blipFill>
        <p:spPr>
          <a:xfrm>
            <a:off x="7525709" y="589378"/>
            <a:ext cx="4547838" cy="4758346"/>
          </a:xfrm>
          <a:prstGeom prst="rect">
            <a:avLst/>
          </a:prstGeom>
        </p:spPr>
      </p:pic>
      <p:sp>
        <p:nvSpPr>
          <p:cNvPr id="8" name="Title 7">
            <a:extLst>
              <a:ext uri="{FF2B5EF4-FFF2-40B4-BE49-F238E27FC236}">
                <a16:creationId xmlns:a16="http://schemas.microsoft.com/office/drawing/2014/main" id="{F3DFEA60-FEFC-E1CD-2151-D3E94CC3E5E3}"/>
              </a:ext>
            </a:extLst>
          </p:cNvPr>
          <p:cNvSpPr>
            <a:spLocks noGrp="1"/>
          </p:cNvSpPr>
          <p:nvPr>
            <p:ph type="title"/>
          </p:nvPr>
        </p:nvSpPr>
        <p:spPr>
          <a:xfrm>
            <a:off x="229667" y="2094625"/>
            <a:ext cx="2968490" cy="1428750"/>
          </a:xfrm>
        </p:spPr>
        <p:txBody>
          <a:bodyPr>
            <a:normAutofit fontScale="90000"/>
          </a:bodyPr>
          <a:lstStyle/>
          <a:p>
            <a:pPr algn="ctr"/>
            <a:r>
              <a:rPr lang="en-US" sz="4000" b="1" i="0" kern="1200" dirty="0">
                <a:solidFill>
                  <a:srgbClr val="FFC000"/>
                </a:solidFill>
                <a:effectLst/>
                <a:latin typeface="Brush Script MT" panose="03060802040406070304" pitchFamily="66" charset="0"/>
                <a:ea typeface="+mn-ea"/>
                <a:cs typeface="+mn-cs"/>
              </a:rPr>
              <a:t>Select </a:t>
            </a:r>
            <a:r>
              <a:rPr lang="en-US" sz="2800" b="1" i="0" kern="1200" dirty="0">
                <a:solidFill>
                  <a:srgbClr val="00B0F0"/>
                </a:solidFill>
                <a:effectLst/>
                <a:latin typeface="+mn-lt"/>
                <a:ea typeface="+mn-ea"/>
                <a:cs typeface="+mn-cs"/>
              </a:rPr>
              <a:t>Health </a:t>
            </a:r>
            <a:br>
              <a:rPr lang="en-US" sz="2800" b="1" i="0" kern="1200" dirty="0">
                <a:solidFill>
                  <a:srgbClr val="00B0F0"/>
                </a:solidFill>
                <a:effectLst/>
                <a:latin typeface="+mn-lt"/>
                <a:ea typeface="+mn-ea"/>
                <a:cs typeface="+mn-cs"/>
              </a:rPr>
            </a:br>
            <a:r>
              <a:rPr lang="en-US" sz="2800" b="1" u="none" dirty="0"/>
              <a:t>VNS Health</a:t>
            </a:r>
            <a:br>
              <a:rPr lang="en-US" sz="2800" b="1" u="none" dirty="0"/>
            </a:br>
            <a:r>
              <a:rPr lang="en-US" sz="2800" b="1" u="none" dirty="0"/>
              <a:t>Service Area</a:t>
            </a:r>
            <a:endParaRPr lang="en-US" dirty="0"/>
          </a:p>
        </p:txBody>
      </p:sp>
      <p:graphicFrame>
        <p:nvGraphicFramePr>
          <p:cNvPr id="2" name="Table 17">
            <a:extLst>
              <a:ext uri="{FF2B5EF4-FFF2-40B4-BE49-F238E27FC236}">
                <a16:creationId xmlns:a16="http://schemas.microsoft.com/office/drawing/2014/main" id="{D8250AA1-69E2-6FA8-931A-120AAA20C763}"/>
              </a:ext>
            </a:extLst>
          </p:cNvPr>
          <p:cNvGraphicFramePr>
            <a:graphicFrameLocks noGrp="1"/>
          </p:cNvGraphicFramePr>
          <p:nvPr/>
        </p:nvGraphicFramePr>
        <p:xfrm>
          <a:off x="3483840" y="653491"/>
          <a:ext cx="4607613" cy="2148840"/>
        </p:xfrm>
        <a:graphic>
          <a:graphicData uri="http://schemas.openxmlformats.org/drawingml/2006/table">
            <a:tbl>
              <a:tblPr firstRow="1" bandRow="1">
                <a:tableStyleId>{5C22544A-7EE6-4342-B048-85BDC9FD1C3A}</a:tableStyleId>
              </a:tblPr>
              <a:tblGrid>
                <a:gridCol w="4607613">
                  <a:extLst>
                    <a:ext uri="{9D8B030D-6E8A-4147-A177-3AD203B41FA5}">
                      <a16:colId xmlns:a16="http://schemas.microsoft.com/office/drawing/2014/main" val="1342020371"/>
                    </a:ext>
                  </a:extLst>
                </a:gridCol>
              </a:tblGrid>
              <a:tr h="370840">
                <a:tc>
                  <a:txBody>
                    <a:bodyPr/>
                    <a:lstStyle/>
                    <a:p>
                      <a:r>
                        <a:rPr lang="en-US" sz="1500" b="0" i="0" kern="1200" dirty="0">
                          <a:solidFill>
                            <a:schemeClr val="tx1"/>
                          </a:solidFill>
                          <a:effectLst/>
                          <a:latin typeface="+mn-lt"/>
                          <a:ea typeface="+mn-ea"/>
                          <a:cs typeface="+mn-cs"/>
                        </a:rPr>
                        <a:t>The following areas are serviced by SelectHealth from VNS Health: </a:t>
                      </a:r>
                    </a:p>
                    <a:p>
                      <a:endParaRPr lang="en-US" sz="1500" b="0" i="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500" b="0" i="0" kern="1200" dirty="0">
                          <a:solidFill>
                            <a:schemeClr val="tx1"/>
                          </a:solidFill>
                          <a:effectLst/>
                          <a:latin typeface="+mn-lt"/>
                          <a:ea typeface="+mn-ea"/>
                          <a:cs typeface="+mn-cs"/>
                        </a:rPr>
                        <a:t>The Bronx </a:t>
                      </a:r>
                    </a:p>
                    <a:p>
                      <a:pPr marL="285750" indent="-285750">
                        <a:buFont typeface="Arial" panose="020B0604020202020204" pitchFamily="34" charset="0"/>
                        <a:buChar char="•"/>
                      </a:pPr>
                      <a:r>
                        <a:rPr lang="en-US" sz="1500" b="0" i="0" kern="1200" dirty="0">
                          <a:solidFill>
                            <a:schemeClr val="tx1"/>
                          </a:solidFill>
                          <a:effectLst/>
                          <a:latin typeface="+mn-lt"/>
                          <a:ea typeface="+mn-ea"/>
                          <a:cs typeface="+mn-cs"/>
                        </a:rPr>
                        <a:t>Kings (Brooklyn) </a:t>
                      </a:r>
                    </a:p>
                    <a:p>
                      <a:pPr marL="285750" indent="-285750">
                        <a:buFont typeface="Arial" panose="020B0604020202020204" pitchFamily="34" charset="0"/>
                        <a:buChar char="•"/>
                      </a:pPr>
                      <a:r>
                        <a:rPr lang="en-US" sz="1500" b="0" i="0" kern="1200" dirty="0">
                          <a:solidFill>
                            <a:schemeClr val="tx1"/>
                          </a:solidFill>
                          <a:effectLst/>
                          <a:latin typeface="+mn-lt"/>
                          <a:ea typeface="+mn-ea"/>
                          <a:cs typeface="+mn-cs"/>
                        </a:rPr>
                        <a:t>Nassau </a:t>
                      </a:r>
                    </a:p>
                    <a:p>
                      <a:pPr marL="285750" indent="-285750">
                        <a:buFont typeface="Arial" panose="020B0604020202020204" pitchFamily="34" charset="0"/>
                        <a:buChar char="•"/>
                      </a:pPr>
                      <a:r>
                        <a:rPr lang="en-US" sz="1500" b="0" i="0" kern="1200" dirty="0">
                          <a:solidFill>
                            <a:schemeClr val="tx1"/>
                          </a:solidFill>
                          <a:effectLst/>
                          <a:latin typeface="+mn-lt"/>
                          <a:ea typeface="+mn-ea"/>
                          <a:cs typeface="+mn-cs"/>
                        </a:rPr>
                        <a:t>New York (Manhattan) </a:t>
                      </a:r>
                    </a:p>
                    <a:p>
                      <a:pPr marL="285750" indent="-285750">
                        <a:buFont typeface="Arial" panose="020B0604020202020204" pitchFamily="34" charset="0"/>
                        <a:buChar char="•"/>
                      </a:pPr>
                      <a:r>
                        <a:rPr lang="en-US" sz="1500" b="0" i="0" kern="1200" dirty="0">
                          <a:solidFill>
                            <a:schemeClr val="tx1"/>
                          </a:solidFill>
                          <a:effectLst/>
                          <a:latin typeface="+mn-lt"/>
                          <a:ea typeface="+mn-ea"/>
                          <a:cs typeface="+mn-cs"/>
                        </a:rPr>
                        <a:t>Queens </a:t>
                      </a:r>
                    </a:p>
                    <a:p>
                      <a:pPr marL="285750" indent="-285750">
                        <a:buFont typeface="Arial" panose="020B0604020202020204" pitchFamily="34" charset="0"/>
                        <a:buChar char="•"/>
                      </a:pPr>
                      <a:r>
                        <a:rPr lang="en-US" sz="1500" b="0" i="0" kern="1200" dirty="0">
                          <a:solidFill>
                            <a:schemeClr val="tx1"/>
                          </a:solidFill>
                          <a:effectLst/>
                          <a:latin typeface="+mn-lt"/>
                          <a:ea typeface="+mn-ea"/>
                          <a:cs typeface="+mn-cs"/>
                        </a:rPr>
                        <a:t>Westchester </a:t>
                      </a:r>
                    </a:p>
                  </a:txBody>
                  <a:tcPr>
                    <a:solidFill>
                      <a:schemeClr val="bg1"/>
                    </a:solidFill>
                  </a:tcPr>
                </a:tc>
                <a:extLst>
                  <a:ext uri="{0D108BD9-81ED-4DB2-BD59-A6C34878D82A}">
                    <a16:rowId xmlns:a16="http://schemas.microsoft.com/office/drawing/2014/main" val="3756363737"/>
                  </a:ext>
                </a:extLst>
              </a:tr>
            </a:tbl>
          </a:graphicData>
        </a:graphic>
      </p:graphicFrame>
    </p:spTree>
    <p:custDataLst>
      <p:tags r:id="rId1"/>
    </p:custDataLst>
    <p:extLst>
      <p:ext uri="{BB962C8B-B14F-4D97-AF65-F5344CB8AC3E}">
        <p14:creationId xmlns:p14="http://schemas.microsoft.com/office/powerpoint/2010/main" val="1081757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17487"/>
            <a:ext cx="8501289" cy="484188"/>
          </a:xfrm>
        </p:spPr>
        <p:txBody>
          <a:bodyPr/>
          <a:lstStyle/>
          <a:p>
            <a:r>
              <a:rPr lang="en-US" sz="2800" dirty="0"/>
              <a:t>2024</a:t>
            </a:r>
            <a:r>
              <a:rPr lang="en-US" sz="2800" spc="-50" dirty="0"/>
              <a:t> </a:t>
            </a:r>
            <a:r>
              <a:rPr lang="en-US" sz="2800" dirty="0"/>
              <a:t>VNS</a:t>
            </a:r>
            <a:r>
              <a:rPr lang="en-US" sz="2800" spc="-15" dirty="0"/>
              <a:t> Medicare Advantage </a:t>
            </a:r>
            <a:r>
              <a:rPr lang="en-US" sz="2800" spc="-10" dirty="0"/>
              <a:t>Plans</a:t>
            </a:r>
            <a:endParaRPr lang="en-US" dirty="0"/>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13</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sp>
        <p:nvSpPr>
          <p:cNvPr id="4" name="TextBox 3">
            <a:extLst>
              <a:ext uri="{FF2B5EF4-FFF2-40B4-BE49-F238E27FC236}">
                <a16:creationId xmlns:a16="http://schemas.microsoft.com/office/drawing/2014/main" id="{E7BEFE3B-2BCB-A9CE-1EB3-FFD215C031D9}"/>
              </a:ext>
            </a:extLst>
          </p:cNvPr>
          <p:cNvSpPr txBox="1"/>
          <p:nvPr/>
        </p:nvSpPr>
        <p:spPr>
          <a:xfrm>
            <a:off x="415527" y="870194"/>
            <a:ext cx="3013473" cy="646331"/>
          </a:xfrm>
          <a:prstGeom prst="rect">
            <a:avLst/>
          </a:prstGeom>
          <a:noFill/>
        </p:spPr>
        <p:txBody>
          <a:bodyPr wrap="square">
            <a:spAutoFit/>
          </a:bodyPr>
          <a:lstStyle/>
          <a:p>
            <a:r>
              <a:rPr lang="en-US" b="1" dirty="0">
                <a:solidFill>
                  <a:srgbClr val="005696"/>
                </a:solidFill>
                <a:latin typeface="+mj-lt"/>
              </a:rPr>
              <a:t>VNS Health EasyCare (HMO) </a:t>
            </a:r>
            <a:endParaRPr lang="en-US" b="1" i="0" dirty="0">
              <a:effectLst/>
              <a:latin typeface="+mj-lt"/>
            </a:endParaRPr>
          </a:p>
        </p:txBody>
      </p:sp>
      <p:graphicFrame>
        <p:nvGraphicFramePr>
          <p:cNvPr id="7" name="Table 34">
            <a:extLst>
              <a:ext uri="{FF2B5EF4-FFF2-40B4-BE49-F238E27FC236}">
                <a16:creationId xmlns:a16="http://schemas.microsoft.com/office/drawing/2014/main" id="{745D8A64-55F7-6836-C5F8-615211972F62}"/>
              </a:ext>
            </a:extLst>
          </p:cNvPr>
          <p:cNvGraphicFramePr>
            <a:graphicFrameLocks noGrp="1"/>
          </p:cNvGraphicFramePr>
          <p:nvPr>
            <p:extLst>
              <p:ext uri="{D42A27DB-BD31-4B8C-83A1-F6EECF244321}">
                <p14:modId xmlns:p14="http://schemas.microsoft.com/office/powerpoint/2010/main" val="2810037154"/>
              </p:ext>
            </p:extLst>
          </p:nvPr>
        </p:nvGraphicFramePr>
        <p:xfrm>
          <a:off x="146955" y="1183821"/>
          <a:ext cx="3517219" cy="4485741"/>
        </p:xfrm>
        <a:graphic>
          <a:graphicData uri="http://schemas.openxmlformats.org/drawingml/2006/table">
            <a:tbl>
              <a:tblPr firstRow="1" bandRow="1">
                <a:tableStyleId>{5C22544A-7EE6-4342-B048-85BDC9FD1C3A}</a:tableStyleId>
              </a:tblPr>
              <a:tblGrid>
                <a:gridCol w="3517219">
                  <a:extLst>
                    <a:ext uri="{9D8B030D-6E8A-4147-A177-3AD203B41FA5}">
                      <a16:colId xmlns:a16="http://schemas.microsoft.com/office/drawing/2014/main" val="3551659576"/>
                    </a:ext>
                  </a:extLst>
                </a:gridCol>
              </a:tblGrid>
              <a:tr h="4485741">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tx1"/>
                          </a:solidFill>
                          <a:effectLst/>
                          <a:latin typeface="+mn-lt"/>
                          <a:ea typeface="+mn-ea"/>
                          <a:cs typeface="+mn-cs"/>
                        </a:rPr>
                        <a:t>$0 Monthly plan premium (Part C), Primary care copay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tx1"/>
                          </a:solidFill>
                          <a:effectLst/>
                          <a:latin typeface="+mn-lt"/>
                          <a:ea typeface="+mn-ea"/>
                          <a:cs typeface="+mn-cs"/>
                        </a:rPr>
                        <a:t>$35 Specialist copay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tx1"/>
                          </a:solidFill>
                          <a:effectLst/>
                          <a:latin typeface="+mn-lt"/>
                          <a:ea typeface="+mn-ea"/>
                          <a:cs typeface="+mn-cs"/>
                        </a:rPr>
                        <a:t>Prescription drug coverage (Part 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kern="1200" dirty="0">
                          <a:solidFill>
                            <a:srgbClr val="FF3399"/>
                          </a:solidFill>
                          <a:effectLst/>
                          <a:latin typeface="+mn-lt"/>
                          <a:ea typeface="+mn-ea"/>
                          <a:cs typeface="+mn-cs"/>
                        </a:rPr>
                        <a:t>Over-the-Counter (OTC) Card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dirty="0">
                          <a:solidFill>
                            <a:schemeClr val="tx1"/>
                          </a:solidFill>
                        </a:rPr>
                        <a:t>Dental, vision, hearing </a:t>
                      </a:r>
                    </a:p>
                    <a:p>
                      <a:pPr marL="285750" indent="-285750">
                        <a:buFont typeface="Arial" panose="020B0604020202020204" pitchFamily="34" charset="0"/>
                        <a:buChar char="•"/>
                      </a:pPr>
                      <a:r>
                        <a:rPr lang="en-US" sz="1400" b="0" dirty="0">
                          <a:solidFill>
                            <a:schemeClr val="tx1"/>
                          </a:solidFill>
                        </a:rPr>
                        <a:t>Acupuncture </a:t>
                      </a:r>
                    </a:p>
                    <a:p>
                      <a:pPr marL="285750" indent="-285750">
                        <a:buFont typeface="Arial" panose="020B0604020202020204" pitchFamily="34" charset="0"/>
                        <a:buChar char="•"/>
                      </a:pPr>
                      <a:r>
                        <a:rPr lang="en-US" sz="1400" b="0" dirty="0">
                          <a:solidFill>
                            <a:schemeClr val="tx1"/>
                          </a:solidFill>
                        </a:rPr>
                        <a:t>Routine podiatry </a:t>
                      </a:r>
                    </a:p>
                    <a:p>
                      <a:pPr marL="285750" indent="-285750">
                        <a:buFont typeface="Arial" panose="020B0604020202020204" pitchFamily="34" charset="0"/>
                        <a:buChar char="•"/>
                      </a:pPr>
                      <a:r>
                        <a:rPr lang="en-US" sz="1400" b="0" dirty="0">
                          <a:solidFill>
                            <a:schemeClr val="tx1"/>
                          </a:solidFill>
                        </a:rPr>
                        <a:t>Transportation </a:t>
                      </a:r>
                    </a:p>
                    <a:p>
                      <a:pPr marL="285750" indent="-285750">
                        <a:buFont typeface="Arial" panose="020B0604020202020204" pitchFamily="34" charset="0"/>
                        <a:buChar char="•"/>
                      </a:pPr>
                      <a:r>
                        <a:rPr lang="en-US" sz="1400" b="0" dirty="0">
                          <a:solidFill>
                            <a:schemeClr val="tx1"/>
                          </a:solidFill>
                        </a:rPr>
                        <a:t>Gym membership </a:t>
                      </a:r>
                    </a:p>
                    <a:p>
                      <a:pPr marL="285750" indent="-285750">
                        <a:buFont typeface="Arial" panose="020B0604020202020204" pitchFamily="34" charset="0"/>
                        <a:buChar char="•"/>
                      </a:pPr>
                      <a:r>
                        <a:rPr lang="en-US" sz="1400" b="0" dirty="0">
                          <a:solidFill>
                            <a:schemeClr val="tx1"/>
                          </a:solidFill>
                        </a:rPr>
                        <a:t>Telehealth </a:t>
                      </a:r>
                    </a:p>
                    <a:p>
                      <a:pPr marL="285750" indent="-285750">
                        <a:buFont typeface="Arial" panose="020B0604020202020204" pitchFamily="34" charset="0"/>
                        <a:buChar char="•"/>
                      </a:pPr>
                      <a:r>
                        <a:rPr lang="en-US" sz="1400" b="0" dirty="0">
                          <a:solidFill>
                            <a:schemeClr val="tx1"/>
                          </a:solidFill>
                        </a:rPr>
                        <a:t>24/7 Nurse Hotline </a:t>
                      </a:r>
                    </a:p>
                    <a:p>
                      <a:pPr marL="285750" indent="-285750">
                        <a:buFont typeface="Arial" panose="020B0604020202020204" pitchFamily="34" charset="0"/>
                        <a:buChar char="•"/>
                      </a:pPr>
                      <a:r>
                        <a:rPr lang="en-US" sz="1400" b="0" dirty="0">
                          <a:solidFill>
                            <a:schemeClr val="tx1"/>
                          </a:solidFill>
                        </a:rPr>
                        <a:t>Home delivered meals after a hospital stay</a:t>
                      </a:r>
                    </a:p>
                    <a:p>
                      <a:pPr marL="285750" indent="-285750">
                        <a:buFont typeface="Arial" panose="020B0604020202020204" pitchFamily="34" charset="0"/>
                        <a:buChar char="•"/>
                      </a:pPr>
                      <a:r>
                        <a:rPr lang="en-US" sz="1400" b="0" dirty="0">
                          <a:solidFill>
                            <a:schemeClr val="tx1"/>
                          </a:solidFill>
                        </a:rPr>
                        <a:t>Up to three inpatient hospital visits/year</a:t>
                      </a:r>
                    </a:p>
                    <a:p>
                      <a:pPr marL="171450" indent="-171450">
                        <a:buFont typeface="Arial" panose="020B0604020202020204" pitchFamily="34" charset="0"/>
                        <a:buChar char="•"/>
                      </a:pPr>
                      <a:endParaRPr lang="en-US" sz="1200" b="0" dirty="0">
                        <a:solidFill>
                          <a:schemeClr val="tx1"/>
                        </a:solidFill>
                      </a:endParaRPr>
                    </a:p>
                  </a:txBody>
                  <a:tcPr>
                    <a:solidFill>
                      <a:schemeClr val="bg1"/>
                    </a:solidFill>
                  </a:tcPr>
                </a:tc>
                <a:extLst>
                  <a:ext uri="{0D108BD9-81ED-4DB2-BD59-A6C34878D82A}">
                    <a16:rowId xmlns:a16="http://schemas.microsoft.com/office/drawing/2014/main" val="3108004761"/>
                  </a:ext>
                </a:extLst>
              </a:tr>
            </a:tbl>
          </a:graphicData>
        </a:graphic>
      </p:graphicFrame>
      <p:sp>
        <p:nvSpPr>
          <p:cNvPr id="8" name="TextBox 7">
            <a:extLst>
              <a:ext uri="{FF2B5EF4-FFF2-40B4-BE49-F238E27FC236}">
                <a16:creationId xmlns:a16="http://schemas.microsoft.com/office/drawing/2014/main" id="{40D8F796-D7B3-37EB-2747-32BBA0DFDCD1}"/>
              </a:ext>
            </a:extLst>
          </p:cNvPr>
          <p:cNvSpPr txBox="1"/>
          <p:nvPr/>
        </p:nvSpPr>
        <p:spPr>
          <a:xfrm>
            <a:off x="3842615" y="870194"/>
            <a:ext cx="4700447" cy="369332"/>
          </a:xfrm>
          <a:prstGeom prst="rect">
            <a:avLst/>
          </a:prstGeom>
          <a:noFill/>
        </p:spPr>
        <p:txBody>
          <a:bodyPr wrap="square">
            <a:spAutoFit/>
          </a:bodyPr>
          <a:lstStyle/>
          <a:p>
            <a:r>
              <a:rPr lang="en-US" b="1" dirty="0">
                <a:solidFill>
                  <a:srgbClr val="005696"/>
                </a:solidFill>
                <a:latin typeface="+mj-lt"/>
              </a:rPr>
              <a:t>VNS Health EasyCare Plus (HMO D-SNP)</a:t>
            </a:r>
            <a:endParaRPr lang="en-US" b="1" i="0" dirty="0">
              <a:effectLst/>
              <a:latin typeface="Gellix"/>
            </a:endParaRPr>
          </a:p>
        </p:txBody>
      </p:sp>
      <p:graphicFrame>
        <p:nvGraphicFramePr>
          <p:cNvPr id="9" name="Table 34">
            <a:extLst>
              <a:ext uri="{FF2B5EF4-FFF2-40B4-BE49-F238E27FC236}">
                <a16:creationId xmlns:a16="http://schemas.microsoft.com/office/drawing/2014/main" id="{E67F0E7A-6201-968A-E1AC-5C522DBBC4B8}"/>
              </a:ext>
            </a:extLst>
          </p:cNvPr>
          <p:cNvGraphicFramePr>
            <a:graphicFrameLocks noGrp="1"/>
          </p:cNvGraphicFramePr>
          <p:nvPr>
            <p:extLst>
              <p:ext uri="{D42A27DB-BD31-4B8C-83A1-F6EECF244321}">
                <p14:modId xmlns:p14="http://schemas.microsoft.com/office/powerpoint/2010/main" val="2796525427"/>
              </p:ext>
            </p:extLst>
          </p:nvPr>
        </p:nvGraphicFramePr>
        <p:xfrm>
          <a:off x="4076781" y="1206934"/>
          <a:ext cx="3703783" cy="3718560"/>
        </p:xfrm>
        <a:graphic>
          <a:graphicData uri="http://schemas.openxmlformats.org/drawingml/2006/table">
            <a:tbl>
              <a:tblPr firstRow="1" bandRow="1">
                <a:tableStyleId>{5C22544A-7EE6-4342-B048-85BDC9FD1C3A}</a:tableStyleId>
              </a:tblPr>
              <a:tblGrid>
                <a:gridCol w="3703783">
                  <a:extLst>
                    <a:ext uri="{9D8B030D-6E8A-4147-A177-3AD203B41FA5}">
                      <a16:colId xmlns:a16="http://schemas.microsoft.com/office/drawing/2014/main" val="3551659576"/>
                    </a:ext>
                  </a:extLst>
                </a:gridCol>
              </a:tblGrid>
              <a:tr h="1011265">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tx1"/>
                          </a:solidFill>
                          <a:effectLst/>
                          <a:latin typeface="+mn-lt"/>
                          <a:ea typeface="+mn-ea"/>
                          <a:cs typeface="+mn-cs"/>
                        </a:rPr>
                        <a:t>$0 Monthly plan premium (Part C), Primary care copay, Specialist copay</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tx1"/>
                          </a:solidFill>
                          <a:effectLst/>
                          <a:latin typeface="+mn-lt"/>
                          <a:ea typeface="+mn-ea"/>
                          <a:cs typeface="+mn-cs"/>
                        </a:rPr>
                        <a:t>Prescription drug coverage (Part 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kern="1200" dirty="0">
                          <a:solidFill>
                            <a:srgbClr val="FF3399"/>
                          </a:solidFill>
                          <a:effectLst/>
                          <a:latin typeface="+mn-lt"/>
                          <a:ea typeface="+mn-ea"/>
                          <a:cs typeface="+mn-cs"/>
                        </a:rPr>
                        <a:t>Over-the-Counter (OTC) Card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kern="1200" dirty="0">
                          <a:solidFill>
                            <a:srgbClr val="0070C0"/>
                          </a:solidFill>
                          <a:effectLst/>
                          <a:latin typeface="+mn-lt"/>
                          <a:ea typeface="+mn-ea"/>
                          <a:cs typeface="+mn-cs"/>
                        </a:rPr>
                        <a:t>Flex Card $350/year to help pay for certain utilities and dental, hearing, and vision expenses.</a:t>
                      </a:r>
                    </a:p>
                    <a:p>
                      <a:pPr marL="285750" indent="-285750">
                        <a:buFont typeface="Arial" panose="020B0604020202020204" pitchFamily="34" charset="0"/>
                        <a:buChar char="•"/>
                      </a:pPr>
                      <a:r>
                        <a:rPr lang="en-US" sz="1400" b="0" dirty="0">
                          <a:solidFill>
                            <a:schemeClr val="tx1"/>
                          </a:solidFill>
                        </a:rPr>
                        <a:t>Dental, vision, hearing </a:t>
                      </a:r>
                    </a:p>
                    <a:p>
                      <a:pPr marL="285750" indent="-285750">
                        <a:buFont typeface="Arial" panose="020B0604020202020204" pitchFamily="34" charset="0"/>
                        <a:buChar char="•"/>
                      </a:pPr>
                      <a:r>
                        <a:rPr lang="en-US" sz="1400" b="0" dirty="0">
                          <a:solidFill>
                            <a:schemeClr val="tx1"/>
                          </a:solidFill>
                        </a:rPr>
                        <a:t>Acupuncture </a:t>
                      </a:r>
                    </a:p>
                    <a:p>
                      <a:pPr marL="285750" indent="-285750">
                        <a:buFont typeface="Arial" panose="020B0604020202020204" pitchFamily="34" charset="0"/>
                        <a:buChar char="•"/>
                      </a:pPr>
                      <a:r>
                        <a:rPr lang="en-US" sz="1400" b="0" dirty="0">
                          <a:solidFill>
                            <a:schemeClr val="tx1"/>
                          </a:solidFill>
                        </a:rPr>
                        <a:t>Routine podiatry </a:t>
                      </a:r>
                    </a:p>
                    <a:p>
                      <a:pPr marL="285750" indent="-285750">
                        <a:buFont typeface="Arial" panose="020B0604020202020204" pitchFamily="34" charset="0"/>
                        <a:buChar char="•"/>
                      </a:pPr>
                      <a:r>
                        <a:rPr lang="en-US" sz="1400" b="0" dirty="0">
                          <a:solidFill>
                            <a:schemeClr val="tx1"/>
                          </a:solidFill>
                        </a:rPr>
                        <a:t>Transportation </a:t>
                      </a:r>
                    </a:p>
                    <a:p>
                      <a:pPr marL="285750" indent="-285750">
                        <a:buFont typeface="Arial" panose="020B0604020202020204" pitchFamily="34" charset="0"/>
                        <a:buChar char="•"/>
                      </a:pPr>
                      <a:r>
                        <a:rPr lang="en-US" sz="1400" b="0" dirty="0">
                          <a:solidFill>
                            <a:schemeClr val="tx1"/>
                          </a:solidFill>
                        </a:rPr>
                        <a:t>Gym membership </a:t>
                      </a:r>
                    </a:p>
                    <a:p>
                      <a:pPr marL="285750" indent="-285750">
                        <a:buFont typeface="Arial" panose="020B0604020202020204" pitchFamily="34" charset="0"/>
                        <a:buChar char="•"/>
                      </a:pPr>
                      <a:r>
                        <a:rPr lang="en-US" sz="1400" b="0" dirty="0">
                          <a:solidFill>
                            <a:schemeClr val="tx1"/>
                          </a:solidFill>
                        </a:rPr>
                        <a:t>Telehealth </a:t>
                      </a:r>
                    </a:p>
                    <a:p>
                      <a:pPr marL="285750" indent="-285750">
                        <a:buFont typeface="Arial" panose="020B0604020202020204" pitchFamily="34" charset="0"/>
                        <a:buChar char="•"/>
                      </a:pPr>
                      <a:r>
                        <a:rPr lang="en-US" sz="1400" b="0" dirty="0">
                          <a:solidFill>
                            <a:schemeClr val="tx1"/>
                          </a:solidFill>
                        </a:rPr>
                        <a:t>24/7 Nurse Hotline </a:t>
                      </a:r>
                    </a:p>
                    <a:p>
                      <a:pPr marL="285750" indent="-285750">
                        <a:buFont typeface="Arial" panose="020B0604020202020204" pitchFamily="34" charset="0"/>
                        <a:buChar char="•"/>
                      </a:pPr>
                      <a:r>
                        <a:rPr lang="en-US" sz="1400" b="0" dirty="0">
                          <a:solidFill>
                            <a:schemeClr val="tx1"/>
                          </a:solidFill>
                        </a:rPr>
                        <a:t>Home delivered meals after a hospital stay</a:t>
                      </a:r>
                    </a:p>
                    <a:p>
                      <a:pPr marL="285750" lvl="0" indent="-285750">
                        <a:buFont typeface="Arial" panose="020B0604020202020204" pitchFamily="34" charset="0"/>
                        <a:buChar char="•"/>
                      </a:pPr>
                      <a:r>
                        <a:rPr lang="en-US" sz="1400" b="0" dirty="0">
                          <a:solidFill>
                            <a:schemeClr val="tx1"/>
                          </a:solidFill>
                        </a:rPr>
                        <a:t>Up to three inpatient hospital visits/year</a:t>
                      </a:r>
                    </a:p>
                  </a:txBody>
                  <a:tcPr>
                    <a:solidFill>
                      <a:schemeClr val="bg1"/>
                    </a:solidFill>
                  </a:tcPr>
                </a:tc>
                <a:extLst>
                  <a:ext uri="{0D108BD9-81ED-4DB2-BD59-A6C34878D82A}">
                    <a16:rowId xmlns:a16="http://schemas.microsoft.com/office/drawing/2014/main" val="3108004761"/>
                  </a:ext>
                </a:extLst>
              </a:tr>
            </a:tbl>
          </a:graphicData>
        </a:graphic>
      </p:graphicFrame>
      <p:sp>
        <p:nvSpPr>
          <p:cNvPr id="12" name="TextBox 11">
            <a:extLst>
              <a:ext uri="{FF2B5EF4-FFF2-40B4-BE49-F238E27FC236}">
                <a16:creationId xmlns:a16="http://schemas.microsoft.com/office/drawing/2014/main" id="{91530D44-3AF7-FDD0-1D23-7A589A408EFF}"/>
              </a:ext>
            </a:extLst>
          </p:cNvPr>
          <p:cNvSpPr txBox="1"/>
          <p:nvPr/>
        </p:nvSpPr>
        <p:spPr>
          <a:xfrm>
            <a:off x="8360512" y="854805"/>
            <a:ext cx="3607994" cy="369332"/>
          </a:xfrm>
          <a:prstGeom prst="rect">
            <a:avLst/>
          </a:prstGeom>
          <a:noFill/>
        </p:spPr>
        <p:txBody>
          <a:bodyPr wrap="square">
            <a:spAutoFit/>
          </a:bodyPr>
          <a:lstStyle/>
          <a:p>
            <a:r>
              <a:rPr lang="en-US" b="1" dirty="0">
                <a:solidFill>
                  <a:srgbClr val="005696"/>
                </a:solidFill>
                <a:latin typeface="+mj-lt"/>
              </a:rPr>
              <a:t>VNS Health Total (HMO D-SNP)</a:t>
            </a:r>
            <a:endParaRPr lang="en-US" b="1" i="0" dirty="0">
              <a:effectLst/>
              <a:latin typeface="+mj-lt"/>
            </a:endParaRPr>
          </a:p>
        </p:txBody>
      </p:sp>
      <p:graphicFrame>
        <p:nvGraphicFramePr>
          <p:cNvPr id="14" name="Table 34">
            <a:extLst>
              <a:ext uri="{FF2B5EF4-FFF2-40B4-BE49-F238E27FC236}">
                <a16:creationId xmlns:a16="http://schemas.microsoft.com/office/drawing/2014/main" id="{936AB53E-F2A4-F92A-D055-CD803EBF918D}"/>
              </a:ext>
            </a:extLst>
          </p:cNvPr>
          <p:cNvGraphicFramePr>
            <a:graphicFrameLocks noGrp="1"/>
          </p:cNvGraphicFramePr>
          <p:nvPr>
            <p:extLst>
              <p:ext uri="{D42A27DB-BD31-4B8C-83A1-F6EECF244321}">
                <p14:modId xmlns:p14="http://schemas.microsoft.com/office/powerpoint/2010/main" val="4043581688"/>
              </p:ext>
            </p:extLst>
          </p:nvPr>
        </p:nvGraphicFramePr>
        <p:xfrm>
          <a:off x="8264722" y="1205641"/>
          <a:ext cx="3703783" cy="3901440"/>
        </p:xfrm>
        <a:graphic>
          <a:graphicData uri="http://schemas.openxmlformats.org/drawingml/2006/table">
            <a:tbl>
              <a:tblPr firstRow="1" bandRow="1">
                <a:tableStyleId>{5C22544A-7EE6-4342-B048-85BDC9FD1C3A}</a:tableStyleId>
              </a:tblPr>
              <a:tblGrid>
                <a:gridCol w="3703783">
                  <a:extLst>
                    <a:ext uri="{9D8B030D-6E8A-4147-A177-3AD203B41FA5}">
                      <a16:colId xmlns:a16="http://schemas.microsoft.com/office/drawing/2014/main" val="3551659576"/>
                    </a:ext>
                  </a:extLst>
                </a:gridCol>
              </a:tblGrid>
              <a:tr h="1011265">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0" i="0" kern="1200" dirty="0">
                          <a:solidFill>
                            <a:schemeClr val="tx1"/>
                          </a:solidFill>
                          <a:effectLst/>
                          <a:latin typeface="+mn-lt"/>
                          <a:ea typeface="+mn-ea"/>
                          <a:cs typeface="+mn-cs"/>
                        </a:rPr>
                        <a:t>$0 Monthly plan premium (Part C), Primary care copay, Specialist copay and Prescription drug coverage (Part 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kern="1200" dirty="0">
                          <a:solidFill>
                            <a:srgbClr val="FF3399"/>
                          </a:solidFill>
                          <a:effectLst/>
                          <a:latin typeface="+mn-lt"/>
                          <a:ea typeface="+mn-ea"/>
                          <a:cs typeface="+mn-cs"/>
                        </a:rPr>
                        <a:t>Over-the-Counter (OTC) Card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400" b="1" i="0" kern="1200" dirty="0">
                          <a:solidFill>
                            <a:srgbClr val="0070C0"/>
                          </a:solidFill>
                          <a:effectLst/>
                          <a:latin typeface="+mn-lt"/>
                          <a:ea typeface="+mn-ea"/>
                          <a:cs typeface="+mn-cs"/>
                        </a:rPr>
                        <a:t>Flex Card $760/year to help pay for certain utilities and dental, hearing, and vision expenses.</a:t>
                      </a:r>
                    </a:p>
                    <a:p>
                      <a:pPr marL="285750" indent="-285750">
                        <a:buFont typeface="Arial" panose="020B0604020202020204" pitchFamily="34" charset="0"/>
                        <a:buChar char="•"/>
                      </a:pPr>
                      <a:r>
                        <a:rPr lang="en-US" sz="1400" b="0" dirty="0">
                          <a:solidFill>
                            <a:schemeClr val="tx1"/>
                          </a:solidFill>
                        </a:rPr>
                        <a:t>Dental, hearing, vision </a:t>
                      </a:r>
                    </a:p>
                    <a:p>
                      <a:pPr marL="285750" indent="-285750">
                        <a:buFont typeface="Arial" panose="020B0604020202020204" pitchFamily="34" charset="0"/>
                        <a:buChar char="•"/>
                      </a:pPr>
                      <a:r>
                        <a:rPr lang="en-US" sz="1400" b="0" dirty="0">
                          <a:solidFill>
                            <a:schemeClr val="tx1"/>
                          </a:solidFill>
                        </a:rPr>
                        <a:t>Acupuncture </a:t>
                      </a:r>
                    </a:p>
                    <a:p>
                      <a:pPr marL="285750" indent="-285750">
                        <a:buFont typeface="Arial" panose="020B0604020202020204" pitchFamily="34" charset="0"/>
                        <a:buChar char="•"/>
                      </a:pPr>
                      <a:r>
                        <a:rPr lang="en-US" sz="1400" b="0" dirty="0">
                          <a:solidFill>
                            <a:schemeClr val="tx1"/>
                          </a:solidFill>
                        </a:rPr>
                        <a:t>Gym membership </a:t>
                      </a:r>
                    </a:p>
                    <a:p>
                      <a:pPr marL="285750" indent="-285750">
                        <a:buFont typeface="Arial" panose="020B0604020202020204" pitchFamily="34" charset="0"/>
                        <a:buChar char="•"/>
                      </a:pPr>
                      <a:r>
                        <a:rPr lang="en-US" sz="1400" b="0" dirty="0">
                          <a:solidFill>
                            <a:schemeClr val="tx1"/>
                          </a:solidFill>
                        </a:rPr>
                        <a:t>Telehealth </a:t>
                      </a:r>
                    </a:p>
                    <a:p>
                      <a:pPr marL="285750" indent="-285750">
                        <a:buFont typeface="Arial" panose="020B0604020202020204" pitchFamily="34" charset="0"/>
                        <a:buChar char="•"/>
                      </a:pPr>
                      <a:r>
                        <a:rPr lang="en-US" sz="1400" b="0" dirty="0">
                          <a:solidFill>
                            <a:schemeClr val="tx1"/>
                          </a:solidFill>
                        </a:rPr>
                        <a:t>24/7 Nurse Hotline </a:t>
                      </a:r>
                    </a:p>
                    <a:p>
                      <a:pPr marL="285750" indent="-285750">
                        <a:buFont typeface="Arial" panose="020B0604020202020204" pitchFamily="34" charset="0"/>
                        <a:buChar char="•"/>
                      </a:pPr>
                      <a:r>
                        <a:rPr lang="en-US" sz="1400" b="0" dirty="0">
                          <a:solidFill>
                            <a:schemeClr val="tx1"/>
                          </a:solidFill>
                        </a:rPr>
                        <a:t>Long-Term services and supports</a:t>
                      </a:r>
                    </a:p>
                    <a:p>
                      <a:pPr marL="285750" indent="-285750">
                        <a:buFont typeface="Arial" panose="020B0604020202020204" pitchFamily="34" charset="0"/>
                        <a:buChar char="•"/>
                      </a:pPr>
                      <a:r>
                        <a:rPr lang="en-US" sz="1400" b="0" dirty="0">
                          <a:solidFill>
                            <a:schemeClr val="tx1"/>
                          </a:solidFill>
                        </a:rPr>
                        <a:t>Worldwide coverage </a:t>
                      </a:r>
                    </a:p>
                    <a:p>
                      <a:pPr marL="285750" indent="-285750">
                        <a:buFont typeface="Arial" panose="020B0604020202020204" pitchFamily="34" charset="0"/>
                        <a:buChar char="•"/>
                      </a:pPr>
                      <a:r>
                        <a:rPr lang="en-US" sz="1400" b="0" dirty="0">
                          <a:solidFill>
                            <a:schemeClr val="tx1"/>
                          </a:solidFill>
                        </a:rPr>
                        <a:t>Home delivered meals after a hospital stay</a:t>
                      </a:r>
                    </a:p>
                    <a:p>
                      <a:pPr marL="285750" indent="-285750">
                        <a:buFont typeface="Arial" panose="020B0604020202020204" pitchFamily="34" charset="0"/>
                        <a:buChar char="•"/>
                      </a:pPr>
                      <a:r>
                        <a:rPr lang="en-US" sz="1400" b="0" dirty="0">
                          <a:solidFill>
                            <a:schemeClr val="tx1"/>
                          </a:solidFill>
                        </a:rPr>
                        <a:t>Up to three inpatient hospital visits/year</a:t>
                      </a:r>
                    </a:p>
                    <a:p>
                      <a:pPr marL="171450" indent="-171450">
                        <a:buFont typeface="Arial" panose="020B0604020202020204" pitchFamily="34" charset="0"/>
                        <a:buChar char="•"/>
                      </a:pPr>
                      <a:endParaRPr lang="en-US" sz="1200" b="0" dirty="0">
                        <a:solidFill>
                          <a:schemeClr val="tx1"/>
                        </a:solidFill>
                      </a:endParaRPr>
                    </a:p>
                  </a:txBody>
                  <a:tcPr>
                    <a:solidFill>
                      <a:schemeClr val="bg1"/>
                    </a:solidFill>
                  </a:tcPr>
                </a:tc>
                <a:extLst>
                  <a:ext uri="{0D108BD9-81ED-4DB2-BD59-A6C34878D82A}">
                    <a16:rowId xmlns:a16="http://schemas.microsoft.com/office/drawing/2014/main" val="3108004761"/>
                  </a:ext>
                </a:extLst>
              </a:tr>
            </a:tbl>
          </a:graphicData>
        </a:graphic>
      </p:graphicFrame>
      <p:pic>
        <p:nvPicPr>
          <p:cNvPr id="3" name="Picture 2">
            <a:extLst>
              <a:ext uri="{FF2B5EF4-FFF2-40B4-BE49-F238E27FC236}">
                <a16:creationId xmlns:a16="http://schemas.microsoft.com/office/drawing/2014/main" id="{9F38FB0E-C61E-2262-45EE-6CF0DF761D40}"/>
              </a:ext>
            </a:extLst>
          </p:cNvPr>
          <p:cNvPicPr>
            <a:picLocks noChangeAspect="1"/>
          </p:cNvPicPr>
          <p:nvPr/>
        </p:nvPicPr>
        <p:blipFill>
          <a:blip r:embed="rId3"/>
          <a:stretch>
            <a:fillRect/>
          </a:stretch>
        </p:blipFill>
        <p:spPr>
          <a:xfrm>
            <a:off x="271163" y="6381123"/>
            <a:ext cx="2505673" cy="249958"/>
          </a:xfrm>
          <a:prstGeom prst="rect">
            <a:avLst/>
          </a:prstGeom>
        </p:spPr>
      </p:pic>
    </p:spTree>
    <p:custDataLst>
      <p:tags r:id="rId1"/>
    </p:custDataLst>
    <p:extLst>
      <p:ext uri="{BB962C8B-B14F-4D97-AF65-F5344CB8AC3E}">
        <p14:creationId xmlns:p14="http://schemas.microsoft.com/office/powerpoint/2010/main" val="2032911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B10FBF6-7223-4CDE-A136-CF8EF606881D}"/>
              </a:ext>
            </a:extLst>
          </p:cNvPr>
          <p:cNvSpPr>
            <a:spLocks noGrp="1"/>
          </p:cNvSpPr>
          <p:nvPr>
            <p:ph type="title"/>
          </p:nvPr>
        </p:nvSpPr>
        <p:spPr>
          <a:xfrm>
            <a:off x="58470" y="1054101"/>
            <a:ext cx="3345129" cy="1374275"/>
          </a:xfrm>
        </p:spPr>
        <p:txBody>
          <a:bodyPr>
            <a:normAutofit fontScale="90000"/>
          </a:bodyPr>
          <a:lstStyle/>
          <a:p>
            <a:pPr algn="ctr"/>
            <a:r>
              <a:rPr lang="en-US" dirty="0"/>
              <a:t>VNS Health Medicare Service Area: </a:t>
            </a:r>
            <a:br>
              <a:rPr lang="en-US" dirty="0"/>
            </a:br>
            <a:r>
              <a:rPr lang="en-US" dirty="0"/>
              <a:t>New York State</a:t>
            </a:r>
          </a:p>
        </p:txBody>
      </p:sp>
      <p:sp>
        <p:nvSpPr>
          <p:cNvPr id="11" name="Text Placeholder 10">
            <a:extLst>
              <a:ext uri="{FF2B5EF4-FFF2-40B4-BE49-F238E27FC236}">
                <a16:creationId xmlns:a16="http://schemas.microsoft.com/office/drawing/2014/main" id="{5BD812F3-0B5A-4C30-B78A-41FAC2954331}"/>
              </a:ext>
            </a:extLst>
          </p:cNvPr>
          <p:cNvSpPr>
            <a:spLocks noGrp="1"/>
          </p:cNvSpPr>
          <p:nvPr>
            <p:ph type="body" sz="quarter" idx="13"/>
          </p:nvPr>
        </p:nvSpPr>
        <p:spPr>
          <a:xfrm>
            <a:off x="58471" y="2590799"/>
            <a:ext cx="3345130" cy="3804914"/>
          </a:xfrm>
        </p:spPr>
        <p:txBody>
          <a:bodyPr>
            <a:normAutofit/>
          </a:bodyPr>
          <a:lstStyle/>
          <a:p>
            <a:pPr algn="ctr">
              <a:lnSpc>
                <a:spcPct val="110000"/>
              </a:lnSpc>
              <a:spcAft>
                <a:spcPts val="400"/>
              </a:spcAft>
            </a:pPr>
            <a:r>
              <a:rPr lang="en-US" spc="30" dirty="0"/>
              <a:t>Our programs and services support the five boroughs of New York City, as well as Nassau, Suffolk, and Westchester counties.</a:t>
            </a:r>
          </a:p>
          <a:p>
            <a:pPr algn="ctr">
              <a:spcAft>
                <a:spcPts val="400"/>
              </a:spcAft>
            </a:pPr>
            <a:endParaRPr lang="en-US" sz="100" spc="30" dirty="0"/>
          </a:p>
          <a:p>
            <a:pPr algn="ctr">
              <a:lnSpc>
                <a:spcPct val="110000"/>
              </a:lnSpc>
              <a:spcAft>
                <a:spcPts val="400"/>
              </a:spcAft>
            </a:pPr>
            <a:r>
              <a:rPr lang="en-US" spc="30" dirty="0"/>
              <a:t>Our health plans are also available in select counties in upstate New York, and we’re the only hospice provider licensed to service patients </a:t>
            </a:r>
            <a:r>
              <a:rPr lang="en-US" dirty="0"/>
              <a:t>in all boroughs of New York City!</a:t>
            </a:r>
          </a:p>
        </p:txBody>
      </p:sp>
      <p:sp>
        <p:nvSpPr>
          <p:cNvPr id="4" name="Footer Placeholder 3">
            <a:extLst>
              <a:ext uri="{FF2B5EF4-FFF2-40B4-BE49-F238E27FC236}">
                <a16:creationId xmlns:a16="http://schemas.microsoft.com/office/drawing/2014/main" id="{105FC79F-716E-4A43-9917-E9627659227B}"/>
              </a:ext>
            </a:extLst>
          </p:cNvPr>
          <p:cNvSpPr>
            <a:spLocks noGrp="1"/>
          </p:cNvSpPr>
          <p:nvPr>
            <p:ph type="ftr" sz="quarter" idx="21"/>
          </p:nvPr>
        </p:nvSpPr>
        <p:spPr/>
        <p:txBody>
          <a:bodyPr/>
          <a:lstStyle/>
          <a:p>
            <a:pPr lvl="0"/>
            <a:r>
              <a:rPr lang="en-US" noProof="0" dirty="0"/>
              <a:t>© Copyright 2024 VNS Health. All rights reserved.</a:t>
            </a:r>
          </a:p>
        </p:txBody>
      </p:sp>
      <p:sp>
        <p:nvSpPr>
          <p:cNvPr id="3" name="Slide Number Placeholder 2">
            <a:extLst>
              <a:ext uri="{FF2B5EF4-FFF2-40B4-BE49-F238E27FC236}">
                <a16:creationId xmlns:a16="http://schemas.microsoft.com/office/drawing/2014/main" id="{0CC26041-991C-4734-88ED-D91A763715B5}"/>
              </a:ext>
            </a:extLst>
          </p:cNvPr>
          <p:cNvSpPr>
            <a:spLocks noGrp="1"/>
          </p:cNvSpPr>
          <p:nvPr>
            <p:ph type="sldNum" sz="quarter" idx="2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14</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sp>
        <p:nvSpPr>
          <p:cNvPr id="12" name="Rectangle 11">
            <a:extLst>
              <a:ext uri="{FF2B5EF4-FFF2-40B4-BE49-F238E27FC236}">
                <a16:creationId xmlns:a16="http://schemas.microsoft.com/office/drawing/2014/main" id="{2D8433BC-5113-2735-45A8-B096E94DC25C}"/>
              </a:ext>
            </a:extLst>
          </p:cNvPr>
          <p:cNvSpPr/>
          <p:nvPr/>
        </p:nvSpPr>
        <p:spPr>
          <a:xfrm>
            <a:off x="3532328" y="6015746"/>
            <a:ext cx="5973485" cy="624768"/>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algn="l"/>
            <a:r>
              <a:rPr lang="en-US" sz="1200" b="1" dirty="0">
                <a:solidFill>
                  <a:schemeClr val="bg1"/>
                </a:solidFill>
              </a:rPr>
              <a:t>Visit our website for additional information: </a:t>
            </a:r>
            <a:r>
              <a:rPr lang="en-US" sz="1200" b="1" dirty="0">
                <a:solidFill>
                  <a:schemeClr val="accent1"/>
                </a:solidFill>
                <a:hlinkClick r:id="rId5">
                  <a:extLst>
                    <a:ext uri="{A12FA001-AC4F-418D-AE19-62706E023703}">
                      <ahyp:hlinkClr xmlns:ahyp="http://schemas.microsoft.com/office/drawing/2018/hyperlinkcolor" val="tx"/>
                    </a:ext>
                  </a:extLst>
                </a:hlinkClick>
              </a:rPr>
              <a:t>www.vnshealth.org/service-areas</a:t>
            </a:r>
            <a:endParaRPr lang="en-US" sz="1200" b="1" dirty="0">
              <a:solidFill>
                <a:schemeClr val="accent1"/>
              </a:solidFill>
            </a:endParaRPr>
          </a:p>
        </p:txBody>
      </p:sp>
      <p:graphicFrame>
        <p:nvGraphicFramePr>
          <p:cNvPr id="17" name="Table 17">
            <a:extLst>
              <a:ext uri="{FF2B5EF4-FFF2-40B4-BE49-F238E27FC236}">
                <a16:creationId xmlns:a16="http://schemas.microsoft.com/office/drawing/2014/main" id="{B67C4F65-7F32-BBF5-F5B2-7D35B172E76D}"/>
              </a:ext>
            </a:extLst>
          </p:cNvPr>
          <p:cNvGraphicFramePr>
            <a:graphicFrameLocks noGrp="1"/>
          </p:cNvGraphicFramePr>
          <p:nvPr/>
        </p:nvGraphicFramePr>
        <p:xfrm>
          <a:off x="3483840" y="653491"/>
          <a:ext cx="8128000" cy="3291840"/>
        </p:xfrm>
        <a:graphic>
          <a:graphicData uri="http://schemas.openxmlformats.org/drawingml/2006/table">
            <a:tbl>
              <a:tblPr firstRow="1" bandRow="1">
                <a:tableStyleId>{5C22544A-7EE6-4342-B048-85BDC9FD1C3A}</a:tableStyleId>
              </a:tblPr>
              <a:tblGrid>
                <a:gridCol w="8128000">
                  <a:extLst>
                    <a:ext uri="{9D8B030D-6E8A-4147-A177-3AD203B41FA5}">
                      <a16:colId xmlns:a16="http://schemas.microsoft.com/office/drawing/2014/main" val="1342020371"/>
                    </a:ext>
                  </a:extLst>
                </a:gridCol>
              </a:tblGrid>
              <a:tr h="370840">
                <a:tc>
                  <a:txBody>
                    <a:bodyPr/>
                    <a:lstStyle/>
                    <a:p>
                      <a:r>
                        <a:rPr lang="en-US" sz="1500" b="0" i="0" kern="1200" dirty="0">
                          <a:solidFill>
                            <a:schemeClr val="tx1"/>
                          </a:solidFill>
                          <a:effectLst/>
                          <a:latin typeface="+mn-lt"/>
                          <a:ea typeface="+mn-ea"/>
                          <a:cs typeface="+mn-cs"/>
                        </a:rPr>
                        <a:t>The following areas are serviced by VNS Health Medicare which includes EasyCare (HMO), EasyCare Plus (HMO D-SNP) and Total (HMO D-SNP).</a:t>
                      </a:r>
                    </a:p>
                    <a:p>
                      <a:endParaRPr lang="en-US" sz="1500" b="0" i="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500" b="0" dirty="0">
                          <a:solidFill>
                            <a:schemeClr val="tx1"/>
                          </a:solidFill>
                        </a:rPr>
                        <a:t>Albany </a:t>
                      </a:r>
                    </a:p>
                    <a:p>
                      <a:pPr marL="285750" indent="-285750">
                        <a:buFont typeface="Arial" panose="020B0604020202020204" pitchFamily="34" charset="0"/>
                        <a:buChar char="•"/>
                      </a:pPr>
                      <a:r>
                        <a:rPr lang="en-US" sz="1500" b="0" dirty="0">
                          <a:solidFill>
                            <a:schemeClr val="tx1"/>
                          </a:solidFill>
                        </a:rPr>
                        <a:t>The Bronx </a:t>
                      </a:r>
                    </a:p>
                    <a:p>
                      <a:pPr marL="285750" indent="-285750">
                        <a:buFont typeface="Arial" panose="020B0604020202020204" pitchFamily="34" charset="0"/>
                        <a:buChar char="•"/>
                      </a:pPr>
                      <a:r>
                        <a:rPr lang="en-US" sz="1500" b="0" dirty="0">
                          <a:solidFill>
                            <a:schemeClr val="tx1"/>
                          </a:solidFill>
                        </a:rPr>
                        <a:t>Kings (Brooklyn) </a:t>
                      </a:r>
                    </a:p>
                    <a:p>
                      <a:pPr marL="285750" indent="-285750">
                        <a:buFont typeface="Arial" panose="020B0604020202020204" pitchFamily="34" charset="0"/>
                        <a:buChar char="•"/>
                      </a:pPr>
                      <a:r>
                        <a:rPr lang="en-US" sz="1500" b="0" dirty="0">
                          <a:solidFill>
                            <a:schemeClr val="tx1"/>
                          </a:solidFill>
                        </a:rPr>
                        <a:t>Nassau County </a:t>
                      </a:r>
                    </a:p>
                    <a:p>
                      <a:pPr marL="285750" indent="-285750">
                        <a:buFont typeface="Arial" panose="020B0604020202020204" pitchFamily="34" charset="0"/>
                        <a:buChar char="•"/>
                      </a:pPr>
                      <a:r>
                        <a:rPr lang="en-US" sz="1500" b="0" dirty="0">
                          <a:solidFill>
                            <a:schemeClr val="tx1"/>
                          </a:solidFill>
                        </a:rPr>
                        <a:t>New York (Manhattan) </a:t>
                      </a:r>
                    </a:p>
                    <a:p>
                      <a:pPr marL="285750" indent="-285750">
                        <a:buFont typeface="Arial" panose="020B0604020202020204" pitchFamily="34" charset="0"/>
                        <a:buChar char="•"/>
                      </a:pPr>
                      <a:r>
                        <a:rPr lang="en-US" sz="1500" b="0" dirty="0">
                          <a:solidFill>
                            <a:schemeClr val="tx1"/>
                          </a:solidFill>
                        </a:rPr>
                        <a:t>Queens </a:t>
                      </a:r>
                    </a:p>
                    <a:p>
                      <a:pPr marL="285750" indent="-285750">
                        <a:buFont typeface="Arial" panose="020B0604020202020204" pitchFamily="34" charset="0"/>
                        <a:buChar char="•"/>
                      </a:pPr>
                      <a:r>
                        <a:rPr lang="en-US" sz="1500" b="0" dirty="0">
                          <a:solidFill>
                            <a:schemeClr val="tx1"/>
                          </a:solidFill>
                        </a:rPr>
                        <a:t>Rensselaer </a:t>
                      </a:r>
                    </a:p>
                    <a:p>
                      <a:pPr marL="285750" indent="-285750">
                        <a:buFont typeface="Arial" panose="020B0604020202020204" pitchFamily="34" charset="0"/>
                        <a:buChar char="•"/>
                      </a:pPr>
                      <a:r>
                        <a:rPr lang="en-US" sz="1500" b="0" dirty="0">
                          <a:solidFill>
                            <a:schemeClr val="tx1"/>
                          </a:solidFill>
                        </a:rPr>
                        <a:t>Richmond (Staten Island) </a:t>
                      </a:r>
                    </a:p>
                    <a:p>
                      <a:pPr marL="285750" indent="-285750">
                        <a:buFont typeface="Arial" panose="020B0604020202020204" pitchFamily="34" charset="0"/>
                        <a:buChar char="•"/>
                      </a:pPr>
                      <a:r>
                        <a:rPr lang="en-US" sz="1500" b="0" dirty="0">
                          <a:solidFill>
                            <a:schemeClr val="tx1"/>
                          </a:solidFill>
                        </a:rPr>
                        <a:t>Schenectady </a:t>
                      </a:r>
                    </a:p>
                    <a:p>
                      <a:pPr marL="285750" indent="-285750">
                        <a:buFont typeface="Arial" panose="020B0604020202020204" pitchFamily="34" charset="0"/>
                        <a:buChar char="•"/>
                      </a:pPr>
                      <a:r>
                        <a:rPr lang="en-US" sz="1500" b="0" dirty="0">
                          <a:solidFill>
                            <a:schemeClr val="tx1"/>
                          </a:solidFill>
                        </a:rPr>
                        <a:t>Suffolk County </a:t>
                      </a:r>
                    </a:p>
                    <a:p>
                      <a:pPr marL="285750" indent="-285750">
                        <a:buFont typeface="Arial" panose="020B0604020202020204" pitchFamily="34" charset="0"/>
                        <a:buChar char="•"/>
                      </a:pPr>
                      <a:r>
                        <a:rPr lang="en-US" sz="1500" b="0" dirty="0">
                          <a:solidFill>
                            <a:schemeClr val="tx1"/>
                          </a:solidFill>
                        </a:rPr>
                        <a:t>Westchester County </a:t>
                      </a:r>
                    </a:p>
                  </a:txBody>
                  <a:tcPr>
                    <a:solidFill>
                      <a:schemeClr val="bg1"/>
                    </a:solidFill>
                  </a:tcPr>
                </a:tc>
                <a:extLst>
                  <a:ext uri="{0D108BD9-81ED-4DB2-BD59-A6C34878D82A}">
                    <a16:rowId xmlns:a16="http://schemas.microsoft.com/office/drawing/2014/main" val="3756363737"/>
                  </a:ext>
                </a:extLst>
              </a:tr>
            </a:tbl>
          </a:graphicData>
        </a:graphic>
      </p:graphicFrame>
      <p:pic>
        <p:nvPicPr>
          <p:cNvPr id="16" name="Picture 15">
            <a:extLst>
              <a:ext uri="{FF2B5EF4-FFF2-40B4-BE49-F238E27FC236}">
                <a16:creationId xmlns:a16="http://schemas.microsoft.com/office/drawing/2014/main" id="{09C458C9-9D27-0699-56D6-53DA692C2DBC}"/>
              </a:ext>
            </a:extLst>
          </p:cNvPr>
          <p:cNvPicPr>
            <a:picLocks noChangeAspect="1"/>
          </p:cNvPicPr>
          <p:nvPr/>
        </p:nvPicPr>
        <p:blipFill rotWithShape="1">
          <a:blip r:embed="rId6"/>
          <a:srcRect l="44851"/>
          <a:stretch/>
        </p:blipFill>
        <p:spPr>
          <a:xfrm>
            <a:off x="7486239" y="1291703"/>
            <a:ext cx="4647290" cy="4068593"/>
          </a:xfrm>
          <a:prstGeom prst="rect">
            <a:avLst/>
          </a:prstGeom>
          <a:solidFill>
            <a:schemeClr val="accent1"/>
          </a:solidFill>
        </p:spPr>
      </p:pic>
    </p:spTree>
    <p:custDataLst>
      <p:tags r:id="rId1"/>
    </p:custDataLst>
    <p:extLst>
      <p:ext uri="{BB962C8B-B14F-4D97-AF65-F5344CB8AC3E}">
        <p14:creationId xmlns:p14="http://schemas.microsoft.com/office/powerpoint/2010/main" val="791726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4"/>
    </p:ext>
  </p:extLs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dirty="0"/>
              <a:t>VNS Health Member Sample ID Cards</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15</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10" name="Table 3">
            <a:extLst>
              <a:ext uri="{FF2B5EF4-FFF2-40B4-BE49-F238E27FC236}">
                <a16:creationId xmlns:a16="http://schemas.microsoft.com/office/drawing/2014/main" id="{64CA863C-FB3E-E612-ED9D-A805261E1167}"/>
              </a:ext>
            </a:extLst>
          </p:cNvPr>
          <p:cNvGraphicFramePr>
            <a:graphicFrameLocks noGrp="1"/>
          </p:cNvGraphicFramePr>
          <p:nvPr>
            <p:extLst>
              <p:ext uri="{D42A27DB-BD31-4B8C-83A1-F6EECF244321}">
                <p14:modId xmlns:p14="http://schemas.microsoft.com/office/powerpoint/2010/main" val="1463578821"/>
              </p:ext>
            </p:extLst>
          </p:nvPr>
        </p:nvGraphicFramePr>
        <p:xfrm>
          <a:off x="430284" y="978297"/>
          <a:ext cx="3706586" cy="4901403"/>
        </p:xfrm>
        <a:graphic>
          <a:graphicData uri="http://schemas.openxmlformats.org/drawingml/2006/table">
            <a:tbl>
              <a:tblPr firstRow="1" bandRow="1">
                <a:tableStyleId>{5C22544A-7EE6-4342-B048-85BDC9FD1C3A}</a:tableStyleId>
              </a:tblPr>
              <a:tblGrid>
                <a:gridCol w="3706586">
                  <a:extLst>
                    <a:ext uri="{9D8B030D-6E8A-4147-A177-3AD203B41FA5}">
                      <a16:colId xmlns:a16="http://schemas.microsoft.com/office/drawing/2014/main" val="1271845275"/>
                    </a:ext>
                  </a:extLst>
                </a:gridCol>
              </a:tblGrid>
              <a:tr h="4901403">
                <a:tc>
                  <a:txBody>
                    <a:bodyPr/>
                    <a:lstStyle/>
                    <a:p>
                      <a:pPr algn="ctr"/>
                      <a:endParaRPr lang="en-US" sz="1000" b="1" dirty="0">
                        <a:solidFill>
                          <a:srgbClr val="005696"/>
                        </a:solidFill>
                      </a:endParaRPr>
                    </a:p>
                    <a:p>
                      <a:pPr algn="ctr"/>
                      <a:r>
                        <a:rPr lang="en-US" sz="1800" b="1" dirty="0">
                          <a:solidFill>
                            <a:srgbClr val="005696"/>
                          </a:solidFill>
                        </a:rPr>
                        <a:t>MLTC Sample ID Card:</a:t>
                      </a:r>
                    </a:p>
                    <a:p>
                      <a:endParaRPr lang="en-US" sz="1200" b="0" dirty="0">
                        <a:solidFill>
                          <a:srgbClr val="005696"/>
                        </a:solidFill>
                      </a:endParaRPr>
                    </a:p>
                    <a:p>
                      <a:endParaRPr lang="en-US" sz="1200" b="0" dirty="0">
                        <a:solidFill>
                          <a:srgbClr val="005696"/>
                        </a:solidFill>
                      </a:endParaRPr>
                    </a:p>
                  </a:txBody>
                  <a:tcPr>
                    <a:noFill/>
                  </a:tcPr>
                </a:tc>
                <a:extLst>
                  <a:ext uri="{0D108BD9-81ED-4DB2-BD59-A6C34878D82A}">
                    <a16:rowId xmlns:a16="http://schemas.microsoft.com/office/drawing/2014/main" val="3064228252"/>
                  </a:ext>
                </a:extLst>
              </a:tr>
            </a:tbl>
          </a:graphicData>
        </a:graphic>
      </p:graphicFrame>
      <p:graphicFrame>
        <p:nvGraphicFramePr>
          <p:cNvPr id="13" name="Table 3">
            <a:extLst>
              <a:ext uri="{FF2B5EF4-FFF2-40B4-BE49-F238E27FC236}">
                <a16:creationId xmlns:a16="http://schemas.microsoft.com/office/drawing/2014/main" id="{5CF40521-86E9-974D-E78B-A248E87379FE}"/>
              </a:ext>
            </a:extLst>
          </p:cNvPr>
          <p:cNvGraphicFramePr>
            <a:graphicFrameLocks noGrp="1"/>
          </p:cNvGraphicFramePr>
          <p:nvPr>
            <p:extLst>
              <p:ext uri="{D42A27DB-BD31-4B8C-83A1-F6EECF244321}">
                <p14:modId xmlns:p14="http://schemas.microsoft.com/office/powerpoint/2010/main" val="3227868259"/>
              </p:ext>
            </p:extLst>
          </p:nvPr>
        </p:nvGraphicFramePr>
        <p:xfrm>
          <a:off x="4005602" y="948369"/>
          <a:ext cx="3706586" cy="4901403"/>
        </p:xfrm>
        <a:graphic>
          <a:graphicData uri="http://schemas.openxmlformats.org/drawingml/2006/table">
            <a:tbl>
              <a:tblPr firstRow="1" bandRow="1">
                <a:tableStyleId>{5C22544A-7EE6-4342-B048-85BDC9FD1C3A}</a:tableStyleId>
              </a:tblPr>
              <a:tblGrid>
                <a:gridCol w="3706586">
                  <a:extLst>
                    <a:ext uri="{9D8B030D-6E8A-4147-A177-3AD203B41FA5}">
                      <a16:colId xmlns:a16="http://schemas.microsoft.com/office/drawing/2014/main" val="1271845275"/>
                    </a:ext>
                  </a:extLst>
                </a:gridCol>
              </a:tblGrid>
              <a:tr h="4901403">
                <a:tc>
                  <a:txBody>
                    <a:bodyPr/>
                    <a:lstStyle/>
                    <a:p>
                      <a:pPr algn="ctr"/>
                      <a:r>
                        <a:rPr lang="en-US" sz="1800" b="1" dirty="0">
                          <a:solidFill>
                            <a:srgbClr val="005696"/>
                          </a:solidFill>
                        </a:rPr>
                        <a:t>Select Health BY VNS Health Sample ID Card:</a:t>
                      </a:r>
                    </a:p>
                    <a:p>
                      <a:endParaRPr lang="en-US" sz="1200" b="0" dirty="0">
                        <a:solidFill>
                          <a:srgbClr val="005696"/>
                        </a:solidFill>
                      </a:endParaRPr>
                    </a:p>
                  </a:txBody>
                  <a:tcPr>
                    <a:noFill/>
                  </a:tcPr>
                </a:tc>
                <a:extLst>
                  <a:ext uri="{0D108BD9-81ED-4DB2-BD59-A6C34878D82A}">
                    <a16:rowId xmlns:a16="http://schemas.microsoft.com/office/drawing/2014/main" val="3064228252"/>
                  </a:ext>
                </a:extLst>
              </a:tr>
            </a:tbl>
          </a:graphicData>
        </a:graphic>
      </p:graphicFrame>
      <p:pic>
        <p:nvPicPr>
          <p:cNvPr id="15" name="Picture 14" descr="A close-up of a card&#10;&#10;Description automatically generated">
            <a:extLst>
              <a:ext uri="{FF2B5EF4-FFF2-40B4-BE49-F238E27FC236}">
                <a16:creationId xmlns:a16="http://schemas.microsoft.com/office/drawing/2014/main" id="{112B2938-C228-63CF-ADF3-6282A804F13E}"/>
              </a:ext>
            </a:extLst>
          </p:cNvPr>
          <p:cNvPicPr>
            <a:picLocks noChangeAspect="1"/>
          </p:cNvPicPr>
          <p:nvPr/>
        </p:nvPicPr>
        <p:blipFill>
          <a:blip r:embed="rId3"/>
          <a:stretch>
            <a:fillRect/>
          </a:stretch>
        </p:blipFill>
        <p:spPr>
          <a:xfrm>
            <a:off x="8229146" y="1715922"/>
            <a:ext cx="3162300" cy="4086225"/>
          </a:xfrm>
          <a:prstGeom prst="rect">
            <a:avLst/>
          </a:prstGeom>
        </p:spPr>
      </p:pic>
      <p:pic>
        <p:nvPicPr>
          <p:cNvPr id="17" name="Picture 16" descr="A close-up of a health plan&#10;&#10;Description automatically generated">
            <a:extLst>
              <a:ext uri="{FF2B5EF4-FFF2-40B4-BE49-F238E27FC236}">
                <a16:creationId xmlns:a16="http://schemas.microsoft.com/office/drawing/2014/main" id="{FFC8B13E-50D8-6834-295B-998B8765AF2B}"/>
              </a:ext>
            </a:extLst>
          </p:cNvPr>
          <p:cNvPicPr>
            <a:picLocks noChangeAspect="1"/>
          </p:cNvPicPr>
          <p:nvPr/>
        </p:nvPicPr>
        <p:blipFill>
          <a:blip r:embed="rId4"/>
          <a:stretch>
            <a:fillRect/>
          </a:stretch>
        </p:blipFill>
        <p:spPr>
          <a:xfrm>
            <a:off x="627062" y="1634926"/>
            <a:ext cx="3133725" cy="2038350"/>
          </a:xfrm>
          <a:prstGeom prst="rect">
            <a:avLst/>
          </a:prstGeom>
        </p:spPr>
      </p:pic>
      <p:pic>
        <p:nvPicPr>
          <p:cNvPr id="19" name="Picture 18" descr="A white and black text with black text&#10;&#10;Description automatically generated with medium confidence">
            <a:extLst>
              <a:ext uri="{FF2B5EF4-FFF2-40B4-BE49-F238E27FC236}">
                <a16:creationId xmlns:a16="http://schemas.microsoft.com/office/drawing/2014/main" id="{FD906607-E718-F44F-6E78-A8EBBBC87866}"/>
              </a:ext>
            </a:extLst>
          </p:cNvPr>
          <p:cNvPicPr>
            <a:picLocks noChangeAspect="1"/>
          </p:cNvPicPr>
          <p:nvPr/>
        </p:nvPicPr>
        <p:blipFill>
          <a:blip r:embed="rId5"/>
          <a:stretch>
            <a:fillRect/>
          </a:stretch>
        </p:blipFill>
        <p:spPr>
          <a:xfrm>
            <a:off x="450849" y="3652538"/>
            <a:ext cx="3486150" cy="2247900"/>
          </a:xfrm>
          <a:prstGeom prst="rect">
            <a:avLst/>
          </a:prstGeom>
        </p:spPr>
      </p:pic>
      <p:pic>
        <p:nvPicPr>
          <p:cNvPr id="21" name="Picture 20" descr="A close-up of a card&#10;&#10;Description automatically generated">
            <a:extLst>
              <a:ext uri="{FF2B5EF4-FFF2-40B4-BE49-F238E27FC236}">
                <a16:creationId xmlns:a16="http://schemas.microsoft.com/office/drawing/2014/main" id="{82F52D96-70CE-67BC-1005-D6CA6000185B}"/>
              </a:ext>
            </a:extLst>
          </p:cNvPr>
          <p:cNvPicPr>
            <a:picLocks noChangeAspect="1"/>
          </p:cNvPicPr>
          <p:nvPr/>
        </p:nvPicPr>
        <p:blipFill>
          <a:blip r:embed="rId6"/>
          <a:stretch>
            <a:fillRect/>
          </a:stretch>
        </p:blipFill>
        <p:spPr>
          <a:xfrm>
            <a:off x="4333648" y="1715922"/>
            <a:ext cx="3305175" cy="4133850"/>
          </a:xfrm>
          <a:prstGeom prst="rect">
            <a:avLst/>
          </a:prstGeom>
        </p:spPr>
      </p:pic>
      <p:graphicFrame>
        <p:nvGraphicFramePr>
          <p:cNvPr id="4" name="Table 3">
            <a:extLst>
              <a:ext uri="{FF2B5EF4-FFF2-40B4-BE49-F238E27FC236}">
                <a16:creationId xmlns:a16="http://schemas.microsoft.com/office/drawing/2014/main" id="{3F0811CB-DF6B-977D-4F83-BBF5E0A26D63}"/>
              </a:ext>
            </a:extLst>
          </p:cNvPr>
          <p:cNvGraphicFramePr>
            <a:graphicFrameLocks noGrp="1"/>
          </p:cNvGraphicFramePr>
          <p:nvPr>
            <p:extLst>
              <p:ext uri="{D42A27DB-BD31-4B8C-83A1-F6EECF244321}">
                <p14:modId xmlns:p14="http://schemas.microsoft.com/office/powerpoint/2010/main" val="1813307462"/>
              </p:ext>
            </p:extLst>
          </p:nvPr>
        </p:nvGraphicFramePr>
        <p:xfrm>
          <a:off x="7957003" y="915064"/>
          <a:ext cx="3706586" cy="4901403"/>
        </p:xfrm>
        <a:graphic>
          <a:graphicData uri="http://schemas.openxmlformats.org/drawingml/2006/table">
            <a:tbl>
              <a:tblPr firstRow="1" bandRow="1">
                <a:tableStyleId>{5C22544A-7EE6-4342-B048-85BDC9FD1C3A}</a:tableStyleId>
              </a:tblPr>
              <a:tblGrid>
                <a:gridCol w="3706586">
                  <a:extLst>
                    <a:ext uri="{9D8B030D-6E8A-4147-A177-3AD203B41FA5}">
                      <a16:colId xmlns:a16="http://schemas.microsoft.com/office/drawing/2014/main" val="1271845275"/>
                    </a:ext>
                  </a:extLst>
                </a:gridCol>
              </a:tblGrid>
              <a:tr h="4901403">
                <a:tc>
                  <a:txBody>
                    <a:bodyPr/>
                    <a:lstStyle/>
                    <a:p>
                      <a:pPr algn="ctr"/>
                      <a:r>
                        <a:rPr lang="en-US" sz="1800" b="1" dirty="0">
                          <a:solidFill>
                            <a:srgbClr val="005696"/>
                          </a:solidFill>
                        </a:rPr>
                        <a:t>EasyCare, EasyCare Plus and Total (MAP) Sample ID Card:</a:t>
                      </a:r>
                    </a:p>
                    <a:p>
                      <a:endParaRPr lang="en-US" sz="1200" b="0" dirty="0">
                        <a:solidFill>
                          <a:srgbClr val="005696"/>
                        </a:solidFill>
                      </a:endParaRPr>
                    </a:p>
                  </a:txBody>
                  <a:tcPr>
                    <a:noFill/>
                  </a:tcPr>
                </a:tc>
                <a:extLst>
                  <a:ext uri="{0D108BD9-81ED-4DB2-BD59-A6C34878D82A}">
                    <a16:rowId xmlns:a16="http://schemas.microsoft.com/office/drawing/2014/main" val="3064228252"/>
                  </a:ext>
                </a:extLst>
              </a:tr>
            </a:tbl>
          </a:graphicData>
        </a:graphic>
      </p:graphicFrame>
      <p:pic>
        <p:nvPicPr>
          <p:cNvPr id="3" name="Picture 2">
            <a:extLst>
              <a:ext uri="{FF2B5EF4-FFF2-40B4-BE49-F238E27FC236}">
                <a16:creationId xmlns:a16="http://schemas.microsoft.com/office/drawing/2014/main" id="{28D728E1-31DA-5B15-5544-77817EA21A07}"/>
              </a:ext>
            </a:extLst>
          </p:cNvPr>
          <p:cNvPicPr>
            <a:picLocks noChangeAspect="1"/>
          </p:cNvPicPr>
          <p:nvPr/>
        </p:nvPicPr>
        <p:blipFill>
          <a:blip r:embed="rId7"/>
          <a:stretch>
            <a:fillRect/>
          </a:stretch>
        </p:blipFill>
        <p:spPr>
          <a:xfrm>
            <a:off x="301936" y="6399681"/>
            <a:ext cx="2505673" cy="249958"/>
          </a:xfrm>
          <a:prstGeom prst="rect">
            <a:avLst/>
          </a:prstGeom>
        </p:spPr>
      </p:pic>
    </p:spTree>
    <p:custDataLst>
      <p:tags r:id="rId1"/>
    </p:custDataLst>
    <p:extLst>
      <p:ext uri="{BB962C8B-B14F-4D97-AF65-F5344CB8AC3E}">
        <p14:creationId xmlns:p14="http://schemas.microsoft.com/office/powerpoint/2010/main" val="7857208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Placeholder 2">
            <a:extLst>
              <a:ext uri="{FF2B5EF4-FFF2-40B4-BE49-F238E27FC236}">
                <a16:creationId xmlns:a16="http://schemas.microsoft.com/office/drawing/2014/main" id="{33DD5CF5-6E01-95F5-5B40-956A70753647}"/>
              </a:ext>
            </a:extLst>
          </p:cNvPr>
          <p:cNvSpPr>
            <a:spLocks noGrp="1" noChangeArrowheads="1"/>
          </p:cNvSpPr>
          <p:nvPr>
            <p:ph type="body" sz="quarter" idx="12"/>
          </p:nvPr>
        </p:nvSpPr>
        <p:spPr>
          <a:xfrm>
            <a:off x="1308432" y="2593452"/>
            <a:ext cx="7014818" cy="992393"/>
          </a:xfrm>
        </p:spPr>
        <p:txBody>
          <a:bodyPr>
            <a:noAutofit/>
          </a:bodyPr>
          <a:lstStyle/>
          <a:p>
            <a:pPr marL="0" indent="0" algn="ctr" eaLnBrk="1" hangingPunct="1">
              <a:spcBef>
                <a:spcPct val="0"/>
              </a:spcBef>
              <a:buFont typeface="Wingdings 2" panose="05020102010507070707" pitchFamily="18" charset="2"/>
              <a:buNone/>
            </a:pPr>
            <a:endParaRPr lang="en-US" altLang="en-US" b="1" dirty="0"/>
          </a:p>
          <a:p>
            <a:pPr marL="285750" indent="-285750">
              <a:lnSpc>
                <a:spcPct val="120000"/>
              </a:lnSpc>
              <a:spcAft>
                <a:spcPts val="600"/>
              </a:spcAft>
              <a:buFont typeface="Wingdings" panose="05000000000000000000" pitchFamily="2" charset="2"/>
              <a:buChar char="§"/>
            </a:pPr>
            <a:r>
              <a:rPr lang="en-US" dirty="0"/>
              <a:t>Provider Resources</a:t>
            </a:r>
          </a:p>
        </p:txBody>
      </p:sp>
      <p:pic>
        <p:nvPicPr>
          <p:cNvPr id="5" name="Picture Placeholder 4">
            <a:extLst>
              <a:ext uri="{FF2B5EF4-FFF2-40B4-BE49-F238E27FC236}">
                <a16:creationId xmlns:a16="http://schemas.microsoft.com/office/drawing/2014/main" id="{D37AE707-0A09-E7DC-7063-DB98A15F408C}"/>
              </a:ext>
            </a:extLst>
          </p:cNvPr>
          <p:cNvPicPr>
            <a:picLocks noGrp="1" noChangeAspect="1"/>
          </p:cNvPicPr>
          <p:nvPr>
            <p:ph type="pic" sz="quarter" idx="1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l="16667" r="16667"/>
          <a:stretch/>
        </p:blipFill>
        <p:spPr/>
      </p:pic>
      <p:sp>
        <p:nvSpPr>
          <p:cNvPr id="120834" name="Footer Placeholder 5">
            <a:extLst>
              <a:ext uri="{FF2B5EF4-FFF2-40B4-BE49-F238E27FC236}">
                <a16:creationId xmlns:a16="http://schemas.microsoft.com/office/drawing/2014/main" id="{96084638-E6A8-B1F1-0F98-586D9FF8B638}"/>
              </a:ext>
            </a:extLst>
          </p:cNvPr>
          <p:cNvSpPr>
            <a:spLocks noGrp="1" noChangeArrowheads="1"/>
          </p:cNvSpPr>
          <p:nvPr>
            <p:ph type="ftr" sz="quarter" idx="14"/>
          </p:nvPr>
        </p:nvSpPr>
        <p:spPr bwMode="auto">
          <a:xfrm>
            <a:off x="344488" y="6396038"/>
            <a:ext cx="250825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defTabSz="457200" rtl="0" eaLnBrk="0" fontAlgn="base" hangingPunct="0">
              <a:spcBef>
                <a:spcPct val="0"/>
              </a:spcBef>
              <a:spcAft>
                <a:spcPct val="0"/>
              </a:spcAft>
              <a:defRPr sz="800" kern="1200">
                <a:solidFill>
                  <a:srgbClr val="739AB6"/>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39AB6"/>
                </a:solidFill>
                <a:effectLst/>
                <a:uLnTx/>
                <a:uFillTx/>
                <a:latin typeface="Arial"/>
                <a:ea typeface="+mn-ea"/>
                <a:cs typeface="+mn-cs"/>
              </a:rPr>
              <a:t>© Copyright 2024 VNS Health. All rights reserved.</a:t>
            </a:r>
          </a:p>
        </p:txBody>
      </p:sp>
      <p:sp>
        <p:nvSpPr>
          <p:cNvPr id="120835" name="Slide Number Placeholder 4">
            <a:extLst>
              <a:ext uri="{FF2B5EF4-FFF2-40B4-BE49-F238E27FC236}">
                <a16:creationId xmlns:a16="http://schemas.microsoft.com/office/drawing/2014/main" id="{DF43D501-183C-4544-D7FB-2BF55BB00822}"/>
              </a:ext>
            </a:extLst>
          </p:cNvPr>
          <p:cNvSpPr>
            <a:spLocks noGrp="1" noChangeArrowheads="1"/>
          </p:cNvSpPr>
          <p:nvPr>
            <p:ph type="sldNum" sz="quarter" idx="4294967295"/>
          </p:nvPr>
        </p:nvSpPr>
        <p:spPr bwMode="auto">
          <a:xfrm>
            <a:off x="11352213" y="6440488"/>
            <a:ext cx="839787" cy="417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fld id="{3A4C91B3-36D2-45AA-9F24-6632D5E079EC}" type="slidenum">
              <a:rPr lang="en-US" altLang="en-US" smtClean="0">
                <a:solidFill>
                  <a:schemeClr val="accent1"/>
                </a:solidFill>
              </a:rPr>
              <a:pPr/>
              <a:t>16</a:t>
            </a:fld>
            <a:endParaRPr lang="en-US" altLang="en-US">
              <a:solidFill>
                <a:schemeClr val="accent1"/>
              </a:solidFill>
            </a:endParaRPr>
          </a:p>
        </p:txBody>
      </p:sp>
      <p:sp>
        <p:nvSpPr>
          <p:cNvPr id="2" name="TextBox 1">
            <a:extLst>
              <a:ext uri="{FF2B5EF4-FFF2-40B4-BE49-F238E27FC236}">
                <a16:creationId xmlns:a16="http://schemas.microsoft.com/office/drawing/2014/main" id="{421F76EB-C6C9-0462-C3C1-0F711E60C11A}"/>
              </a:ext>
            </a:extLst>
          </p:cNvPr>
          <p:cNvSpPr txBox="1"/>
          <p:nvPr/>
        </p:nvSpPr>
        <p:spPr>
          <a:xfrm>
            <a:off x="8561519" y="6071925"/>
            <a:ext cx="2862000" cy="458757"/>
          </a:xfrm>
          <a:prstGeom prst="rect">
            <a:avLst/>
          </a:prstGeom>
          <a:noFill/>
        </p:spPr>
        <p:txBody>
          <a:bodyPr wrap="square" tIns="90000" bIns="90000" rtlCol="0">
            <a:spAutoFit/>
          </a:bodyPr>
          <a:lstStyle/>
          <a:p>
            <a:r>
              <a:rPr lang="en-US" sz="900">
                <a:hlinkClick r:id="rId4" tooltip="https://www.nurse24.it/infermiere/dalla-redazione/giancarlo-barolat-medico-torinese-famoso-negli-stati-uniti-far-scomparire-dolore-un-chip-aperto-un-centro-anche-italia.html"/>
              </a:rPr>
              <a:t>This Photo</a:t>
            </a:r>
            <a:r>
              <a:rPr lang="en-US" sz="900"/>
              <a:t> by Unknown Author is licensed under </a:t>
            </a:r>
            <a:r>
              <a:rPr lang="en-US" sz="900">
                <a:hlinkClick r:id="rId5" tooltip="https://creativecommons.org/licenses/by-nc-nd/3.0/"/>
              </a:rPr>
              <a:t>CC BY-NC-ND</a:t>
            </a:r>
            <a:endParaRPr lang="en-US" sz="900"/>
          </a:p>
        </p:txBody>
      </p:sp>
    </p:spTree>
    <p:extLst>
      <p:ext uri="{BB962C8B-B14F-4D97-AF65-F5344CB8AC3E}">
        <p14:creationId xmlns:p14="http://schemas.microsoft.com/office/powerpoint/2010/main" val="34251238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kumimoji="0" lang="en-US" sz="2800" i="0" u="none" strike="noStrike" kern="1200" cap="none" spc="0" normalizeH="0" baseline="0" noProof="0" dirty="0">
                <a:ln>
                  <a:noFill/>
                </a:ln>
                <a:effectLst/>
                <a:uLnTx/>
                <a:uFillTx/>
                <a:latin typeface="Arial"/>
                <a:ea typeface="+mj-ea"/>
                <a:cs typeface="+mj-cs"/>
              </a:rPr>
              <a:t>Provider Reference Guide</a:t>
            </a:r>
            <a:endParaRPr lang="en-US" dirty="0"/>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39AB6"/>
                </a:solidFill>
                <a:effectLst/>
                <a:uLnTx/>
                <a:uFillTx/>
                <a:latin typeface="Arial"/>
                <a:ea typeface="+mn-ea"/>
                <a:cs typeface="+mn-cs"/>
              </a:rPr>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17</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463650155"/>
              </p:ext>
            </p:extLst>
          </p:nvPr>
        </p:nvGraphicFramePr>
        <p:xfrm>
          <a:off x="697308" y="971233"/>
          <a:ext cx="11290631" cy="4623655"/>
        </p:xfrm>
        <a:graphic>
          <a:graphicData uri="http://schemas.openxmlformats.org/drawingml/2006/table">
            <a:tbl>
              <a:tblPr firstRow="1" bandRow="1">
                <a:tableStyleId>{5C22544A-7EE6-4342-B048-85BDC9FD1C3A}</a:tableStyleId>
              </a:tblPr>
              <a:tblGrid>
                <a:gridCol w="11290631">
                  <a:extLst>
                    <a:ext uri="{9D8B030D-6E8A-4147-A177-3AD203B41FA5}">
                      <a16:colId xmlns:a16="http://schemas.microsoft.com/office/drawing/2014/main" val="1271845275"/>
                    </a:ext>
                  </a:extLst>
                </a:gridCol>
              </a:tblGrid>
              <a:tr h="462365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20" normalizeH="0" baseline="0" noProof="0" dirty="0">
                          <a:ln>
                            <a:noFill/>
                          </a:ln>
                          <a:solidFill>
                            <a:schemeClr val="tx1"/>
                          </a:solidFill>
                          <a:effectLst/>
                          <a:uLnTx/>
                          <a:uFillTx/>
                          <a:latin typeface="+mj-lt"/>
                          <a:ea typeface="+mn-ea"/>
                          <a:cs typeface="Calibri"/>
                        </a:rPr>
                        <a:t>Quick </a:t>
                      </a:r>
                      <a:r>
                        <a:rPr kumimoji="0" lang="en-US" sz="2400" b="1" i="0" u="none" strike="noStrike" kern="1200" cap="none" spc="-20" normalizeH="0" baseline="0" noProof="0" dirty="0">
                          <a:ln>
                            <a:noFill/>
                          </a:ln>
                          <a:solidFill>
                            <a:schemeClr val="tx1"/>
                          </a:solidFill>
                          <a:effectLst/>
                          <a:uLnTx/>
                          <a:uFillTx/>
                          <a:latin typeface="+mj-lt"/>
                          <a:ea typeface="+mn-ea"/>
                          <a:cs typeface="Calibri"/>
                          <a:hlinkClick r:id="rId3"/>
                        </a:rPr>
                        <a:t>Reference Guide </a:t>
                      </a:r>
                      <a:r>
                        <a:rPr kumimoji="0" lang="en-US" sz="2400" b="1" i="0" u="none" strike="noStrike" kern="1200" cap="none" spc="-20" normalizeH="0" baseline="0" noProof="0" dirty="0">
                          <a:ln>
                            <a:noFill/>
                          </a:ln>
                          <a:solidFill>
                            <a:schemeClr val="tx1"/>
                          </a:solidFill>
                          <a:effectLst/>
                          <a:uLnTx/>
                          <a:uFillTx/>
                          <a:latin typeface="+mj-lt"/>
                          <a:ea typeface="+mn-ea"/>
                          <a:cs typeface="Calibri"/>
                        </a:rPr>
                        <a:t>Content:</a:t>
                      </a:r>
                      <a:endParaRPr lang="en-US" sz="2400" b="0" dirty="0">
                        <a:solidFill>
                          <a:schemeClr val="tx1"/>
                        </a:solidFill>
                      </a:endParaRPr>
                    </a:p>
                    <a:p>
                      <a:pPr marL="285750" indent="-285750">
                        <a:buFont typeface="Arial" panose="020B0604020202020204" pitchFamily="34" charset="0"/>
                        <a:buChar char="•"/>
                      </a:pPr>
                      <a:r>
                        <a:rPr lang="en-US" sz="2400" b="0" dirty="0">
                          <a:solidFill>
                            <a:schemeClr val="tx1"/>
                          </a:solidFill>
                        </a:rPr>
                        <a:t>Member and provider contact centers</a:t>
                      </a:r>
                    </a:p>
                    <a:p>
                      <a:pPr marL="285750" indent="-285750">
                        <a:buFont typeface="Arial" panose="020B0604020202020204" pitchFamily="34" charset="0"/>
                        <a:buChar char="•"/>
                      </a:pPr>
                      <a:r>
                        <a:rPr lang="en-US" sz="2400" b="0" dirty="0">
                          <a:solidFill>
                            <a:schemeClr val="tx1"/>
                          </a:solidFill>
                        </a:rPr>
                        <a:t>claims process</a:t>
                      </a:r>
                    </a:p>
                    <a:p>
                      <a:pPr marL="285750" indent="-285750">
                        <a:buFont typeface="Arial" panose="020B0604020202020204" pitchFamily="34" charset="0"/>
                        <a:buChar char="•"/>
                      </a:pPr>
                      <a:r>
                        <a:rPr lang="en-US" sz="2400" b="0" dirty="0">
                          <a:solidFill>
                            <a:schemeClr val="tx1"/>
                          </a:solidFill>
                        </a:rPr>
                        <a:t>Online resources</a:t>
                      </a:r>
                    </a:p>
                    <a:p>
                      <a:pPr marL="285750" indent="-285750">
                        <a:buFont typeface="Arial" panose="020B0604020202020204" pitchFamily="34" charset="0"/>
                        <a:buChar char="•"/>
                      </a:pPr>
                      <a:r>
                        <a:rPr lang="en-US" sz="2400" b="0" dirty="0">
                          <a:solidFill>
                            <a:schemeClr val="tx1"/>
                          </a:solidFill>
                        </a:rPr>
                        <a:t>Electronic Funds Transfer (EFT)</a:t>
                      </a:r>
                    </a:p>
                    <a:p>
                      <a:pPr marL="285750" indent="-285750">
                        <a:buFont typeface="Arial" panose="020B0604020202020204" pitchFamily="34" charset="0"/>
                        <a:buChar char="•"/>
                      </a:pPr>
                      <a:r>
                        <a:rPr lang="en-US" sz="2400" b="0" dirty="0">
                          <a:solidFill>
                            <a:schemeClr val="tx1"/>
                          </a:solidFill>
                        </a:rPr>
                        <a:t>Reinstatement of services</a:t>
                      </a:r>
                    </a:p>
                    <a:p>
                      <a:pPr marL="285750" indent="-285750">
                        <a:buFont typeface="Arial" panose="020B0604020202020204" pitchFamily="34" charset="0"/>
                        <a:buChar char="•"/>
                      </a:pPr>
                      <a:r>
                        <a:rPr lang="en-US" sz="2400" b="0" dirty="0">
                          <a:solidFill>
                            <a:schemeClr val="tx1"/>
                          </a:solidFill>
                        </a:rPr>
                        <a:t>Service authorization requests and changes</a:t>
                      </a:r>
                    </a:p>
                    <a:p>
                      <a:pPr marL="285750" indent="-285750">
                        <a:buFont typeface="Arial" panose="020B0604020202020204" pitchFamily="34" charset="0"/>
                        <a:buChar char="•"/>
                      </a:pPr>
                      <a:r>
                        <a:rPr lang="en-US" sz="2400" b="0" dirty="0">
                          <a:solidFill>
                            <a:schemeClr val="tx1"/>
                          </a:solidFill>
                        </a:rPr>
                        <a:t>Member referrals and inquiries</a:t>
                      </a:r>
                    </a:p>
                    <a:p>
                      <a:pPr marL="285750" indent="-285750">
                        <a:buFont typeface="Arial" panose="020B0604020202020204" pitchFamily="34" charset="0"/>
                        <a:buChar char="•"/>
                      </a:pPr>
                      <a:r>
                        <a:rPr lang="en-US" sz="2400" b="0" dirty="0">
                          <a:solidFill>
                            <a:schemeClr val="tx1"/>
                          </a:solidFill>
                        </a:rPr>
                        <a:t>Ancillary vendors</a:t>
                      </a:r>
                    </a:p>
                    <a:p>
                      <a:pPr marL="0" indent="0">
                        <a:buFont typeface="Arial" panose="020B0604020202020204" pitchFamily="34" charset="0"/>
                        <a:buNone/>
                      </a:pPr>
                      <a:endParaRPr lang="en-US" sz="2400" b="0" dirty="0">
                        <a:solidFill>
                          <a:schemeClr val="tx1"/>
                        </a:solidFill>
                      </a:endParaRPr>
                    </a:p>
                  </a:txBody>
                  <a:tcPr>
                    <a:noFill/>
                  </a:tcPr>
                </a:tc>
                <a:extLst>
                  <a:ext uri="{0D108BD9-81ED-4DB2-BD59-A6C34878D82A}">
                    <a16:rowId xmlns:a16="http://schemas.microsoft.com/office/drawing/2014/main" val="3064228252"/>
                  </a:ext>
                </a:extLst>
              </a:tr>
            </a:tbl>
          </a:graphicData>
        </a:graphic>
      </p:graphicFrame>
      <p:pic>
        <p:nvPicPr>
          <p:cNvPr id="7" name="Picture 6" descr="A blue and white book with a wrench and a pink bookmark&#10;&#10;Description automatically generated">
            <a:extLst>
              <a:ext uri="{FF2B5EF4-FFF2-40B4-BE49-F238E27FC236}">
                <a16:creationId xmlns:a16="http://schemas.microsoft.com/office/drawing/2014/main" id="{FFAAA1F0-FCD4-52CD-B5E7-CA10C33B5A7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808787" y="971233"/>
            <a:ext cx="4271127" cy="4271127"/>
          </a:xfrm>
          <a:prstGeom prst="rect">
            <a:avLst/>
          </a:prstGeom>
        </p:spPr>
      </p:pic>
    </p:spTree>
    <p:custDataLst>
      <p:tags r:id="rId1"/>
    </p:custDataLst>
    <p:extLst>
      <p:ext uri="{BB962C8B-B14F-4D97-AF65-F5344CB8AC3E}">
        <p14:creationId xmlns:p14="http://schemas.microsoft.com/office/powerpoint/2010/main" val="420171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dirty="0"/>
              <a:t>Website</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a:defRPr/>
            </a:pPr>
            <a:r>
              <a:rPr lang="en-US" noProof="0" dirty="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18</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2046480094"/>
              </p:ext>
            </p:extLst>
          </p:nvPr>
        </p:nvGraphicFramePr>
        <p:xfrm>
          <a:off x="697308" y="971233"/>
          <a:ext cx="11290631" cy="4623655"/>
        </p:xfrm>
        <a:graphic>
          <a:graphicData uri="http://schemas.openxmlformats.org/drawingml/2006/table">
            <a:tbl>
              <a:tblPr firstRow="1" bandRow="1">
                <a:tableStyleId>{5C22544A-7EE6-4342-B048-85BDC9FD1C3A}</a:tableStyleId>
              </a:tblPr>
              <a:tblGrid>
                <a:gridCol w="11290631">
                  <a:extLst>
                    <a:ext uri="{9D8B030D-6E8A-4147-A177-3AD203B41FA5}">
                      <a16:colId xmlns:a16="http://schemas.microsoft.com/office/drawing/2014/main" val="1271845275"/>
                    </a:ext>
                  </a:extLst>
                </a:gridCol>
              </a:tblGrid>
              <a:tr h="4623655">
                <a:tc>
                  <a:txBody>
                    <a:bodyPr/>
                    <a:lstStyle/>
                    <a:p>
                      <a:r>
                        <a:rPr lang="en-US" sz="2000" b="0" dirty="0">
                          <a:solidFill>
                            <a:schemeClr val="tx1"/>
                          </a:solidFill>
                        </a:rPr>
                        <a:t>Providers have access to a variety of </a:t>
                      </a:r>
                      <a:r>
                        <a:rPr lang="en-US" sz="2000" b="0" dirty="0">
                          <a:solidFill>
                            <a:schemeClr val="tx1"/>
                          </a:solidFill>
                          <a:hlinkClick r:id="rId3"/>
                        </a:rPr>
                        <a:t>easy-to-use reference materials</a:t>
                      </a:r>
                      <a:br>
                        <a:rPr lang="en-US" sz="2000" b="0" dirty="0">
                          <a:solidFill>
                            <a:schemeClr val="tx1"/>
                          </a:solidFill>
                        </a:rPr>
                      </a:br>
                      <a:endParaRPr lang="en-US" sz="2000" b="0" dirty="0">
                        <a:solidFill>
                          <a:schemeClr val="tx1"/>
                        </a:solidFill>
                      </a:endParaRPr>
                    </a:p>
                    <a:p>
                      <a:pPr marL="285750" indent="-285750">
                        <a:buFont typeface="Arial" panose="020B0604020202020204" pitchFamily="34" charset="0"/>
                        <a:buChar char="•"/>
                      </a:pPr>
                      <a:r>
                        <a:rPr lang="en-US" sz="2000" b="0" dirty="0">
                          <a:solidFill>
                            <a:schemeClr val="tx1"/>
                          </a:solidFill>
                        </a:rPr>
                        <a:t>Provider portal</a:t>
                      </a:r>
                    </a:p>
                    <a:p>
                      <a:pPr marL="285750" indent="-285750">
                        <a:buFont typeface="Arial" panose="020B0604020202020204" pitchFamily="34" charset="0"/>
                        <a:buChar char="•"/>
                      </a:pPr>
                      <a:r>
                        <a:rPr lang="en-US" sz="2000" b="0" dirty="0">
                          <a:solidFill>
                            <a:schemeClr val="tx1"/>
                          </a:solidFill>
                        </a:rPr>
                        <a:t>Provider toolkit</a:t>
                      </a:r>
                    </a:p>
                    <a:p>
                      <a:pPr marL="285750" indent="-285750">
                        <a:buFont typeface="Arial" panose="020B0604020202020204" pitchFamily="34" charset="0"/>
                        <a:buChar char="•"/>
                      </a:pPr>
                      <a:r>
                        <a:rPr lang="en-US" sz="2000" b="0" dirty="0">
                          <a:solidFill>
                            <a:schemeClr val="tx1"/>
                          </a:solidFill>
                        </a:rPr>
                        <a:t>Claims, billing, and payments</a:t>
                      </a:r>
                    </a:p>
                    <a:p>
                      <a:pPr marL="285750" indent="-285750">
                        <a:buFont typeface="Arial" panose="020B0604020202020204" pitchFamily="34" charset="0"/>
                        <a:buChar char="•"/>
                      </a:pPr>
                      <a:r>
                        <a:rPr lang="en-US" sz="2000" b="0" dirty="0">
                          <a:solidFill>
                            <a:schemeClr val="tx1"/>
                          </a:solidFill>
                        </a:rPr>
                        <a:t>Credentialing</a:t>
                      </a:r>
                    </a:p>
                    <a:p>
                      <a:pPr marL="285750" indent="-285750">
                        <a:buFont typeface="Arial" panose="020B0604020202020204" pitchFamily="34" charset="0"/>
                        <a:buChar char="•"/>
                      </a:pPr>
                      <a:r>
                        <a:rPr lang="en-US" sz="2000" b="0" dirty="0">
                          <a:solidFill>
                            <a:schemeClr val="tx1"/>
                          </a:solidFill>
                        </a:rPr>
                        <a:t>Notices, news, and updates</a:t>
                      </a:r>
                    </a:p>
                    <a:p>
                      <a:pPr marL="285750" indent="-285750">
                        <a:buFont typeface="Arial" panose="020B0604020202020204" pitchFamily="34" charset="0"/>
                        <a:buChar char="•"/>
                      </a:pPr>
                      <a:r>
                        <a:rPr lang="en-US" sz="2000" b="0" dirty="0">
                          <a:solidFill>
                            <a:schemeClr val="tx1"/>
                          </a:solidFill>
                        </a:rPr>
                        <a:t>Formulary search</a:t>
                      </a:r>
                    </a:p>
                    <a:p>
                      <a:pPr marL="285750" indent="-285750">
                        <a:buFont typeface="Arial" panose="020B0604020202020204" pitchFamily="34" charset="0"/>
                        <a:buChar char="•"/>
                      </a:pPr>
                      <a:r>
                        <a:rPr lang="en-US" sz="2000" b="0" dirty="0">
                          <a:solidFill>
                            <a:schemeClr val="tx1"/>
                          </a:solidFill>
                        </a:rPr>
                        <a:t>All provider forms</a:t>
                      </a:r>
                    </a:p>
                    <a:p>
                      <a:pPr marL="285750" indent="-285750">
                        <a:buFont typeface="Arial" panose="020B0604020202020204" pitchFamily="34" charset="0"/>
                        <a:buChar char="•"/>
                      </a:pPr>
                      <a:r>
                        <a:rPr lang="en-US" sz="2000" b="0" dirty="0">
                          <a:solidFill>
                            <a:schemeClr val="tx1"/>
                          </a:solidFill>
                        </a:rPr>
                        <a:t>Provider manual</a:t>
                      </a:r>
                    </a:p>
                    <a:p>
                      <a:pPr marL="285750" indent="-285750">
                        <a:buFont typeface="Arial" panose="020B0604020202020204" pitchFamily="34" charset="0"/>
                        <a:buChar char="•"/>
                      </a:pPr>
                      <a:r>
                        <a:rPr lang="en-US" sz="2000" b="0" dirty="0">
                          <a:solidFill>
                            <a:schemeClr val="tx1"/>
                          </a:solidFill>
                        </a:rPr>
                        <a:t>Quick reference guide</a:t>
                      </a:r>
                    </a:p>
                    <a:p>
                      <a:pPr marL="285750" indent="-285750">
                        <a:buFont typeface="Arial" panose="020B0604020202020204" pitchFamily="34" charset="0"/>
                        <a:buChar char="•"/>
                      </a:pPr>
                      <a:r>
                        <a:rPr lang="en-US" sz="2000" b="0" dirty="0">
                          <a:solidFill>
                            <a:schemeClr val="tx1"/>
                          </a:solidFill>
                        </a:rPr>
                        <a:t>Helpful links</a:t>
                      </a:r>
                    </a:p>
                  </a:txBody>
                  <a:tcPr>
                    <a:noFill/>
                  </a:tcPr>
                </a:tc>
                <a:extLst>
                  <a:ext uri="{0D108BD9-81ED-4DB2-BD59-A6C34878D82A}">
                    <a16:rowId xmlns:a16="http://schemas.microsoft.com/office/drawing/2014/main" val="3064228252"/>
                  </a:ext>
                </a:extLst>
              </a:tr>
            </a:tbl>
          </a:graphicData>
        </a:graphic>
      </p:graphicFrame>
      <p:pic>
        <p:nvPicPr>
          <p:cNvPr id="7" name="Picture 6" descr="A computer with tools on it&#10;&#10;Description automatically generated">
            <a:extLst>
              <a:ext uri="{FF2B5EF4-FFF2-40B4-BE49-F238E27FC236}">
                <a16:creationId xmlns:a16="http://schemas.microsoft.com/office/drawing/2014/main" id="{F3506DFE-CA6A-B8FD-00F8-405B80CD071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0720" y="2020953"/>
            <a:ext cx="4447923" cy="4046270"/>
          </a:xfrm>
          <a:prstGeom prst="rect">
            <a:avLst/>
          </a:prstGeom>
        </p:spPr>
      </p:pic>
    </p:spTree>
    <p:custDataLst>
      <p:tags r:id="rId1"/>
    </p:custDataLst>
    <p:extLst>
      <p:ext uri="{BB962C8B-B14F-4D97-AF65-F5344CB8AC3E}">
        <p14:creationId xmlns:p14="http://schemas.microsoft.com/office/powerpoint/2010/main" val="144828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dirty="0"/>
              <a:t>Provider Portal</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lvl="0"/>
            <a:r>
              <a:rPr lang="en-US" noProof="0" dirty="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19</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3372012756"/>
              </p:ext>
            </p:extLst>
          </p:nvPr>
        </p:nvGraphicFramePr>
        <p:xfrm>
          <a:off x="263472" y="971233"/>
          <a:ext cx="11724468" cy="5321079"/>
        </p:xfrm>
        <a:graphic>
          <a:graphicData uri="http://schemas.openxmlformats.org/drawingml/2006/table">
            <a:tbl>
              <a:tblPr firstRow="1" bandRow="1">
                <a:tableStyleId>{5C22544A-7EE6-4342-B048-85BDC9FD1C3A}</a:tableStyleId>
              </a:tblPr>
              <a:tblGrid>
                <a:gridCol w="11724468">
                  <a:extLst>
                    <a:ext uri="{9D8B030D-6E8A-4147-A177-3AD203B41FA5}">
                      <a16:colId xmlns:a16="http://schemas.microsoft.com/office/drawing/2014/main" val="1271845275"/>
                    </a:ext>
                  </a:extLst>
                </a:gridCol>
              </a:tblGrid>
              <a:tr h="5321079">
                <a:tc>
                  <a:txBody>
                    <a:bodyPr/>
                    <a:lstStyle/>
                    <a:p>
                      <a:pPr marL="0" indent="0">
                        <a:buFont typeface="Arial" panose="020B0604020202020204" pitchFamily="34" charset="0"/>
                        <a:buNone/>
                      </a:pPr>
                      <a:r>
                        <a:rPr lang="en-US" sz="1500" b="1" dirty="0">
                          <a:solidFill>
                            <a:schemeClr val="tx2"/>
                          </a:solidFill>
                        </a:rPr>
                        <a:t>Your </a:t>
                      </a:r>
                      <a:r>
                        <a:rPr lang="en-US" sz="1500" b="1" dirty="0">
                          <a:solidFill>
                            <a:schemeClr val="tx2"/>
                          </a:solidFill>
                          <a:hlinkClick r:id="rId3"/>
                        </a:rPr>
                        <a:t>one-stop shop</a:t>
                      </a:r>
                      <a:r>
                        <a:rPr lang="en-US" sz="1500" b="1" dirty="0">
                          <a:solidFill>
                            <a:schemeClr val="tx2"/>
                          </a:solidFill>
                        </a:rPr>
                        <a:t> for claims, authorizations, eligibility, document submission, and more.</a:t>
                      </a:r>
                    </a:p>
                    <a:p>
                      <a:pPr marL="0" indent="0">
                        <a:buFont typeface="Arial" panose="020B0604020202020204" pitchFamily="34" charset="0"/>
                        <a:buNone/>
                      </a:pPr>
                      <a:endParaRPr lang="en-US" sz="1000" b="0" dirty="0">
                        <a:solidFill>
                          <a:schemeClr val="tx1"/>
                        </a:solidFill>
                      </a:endParaRPr>
                    </a:p>
                    <a:p>
                      <a:pPr marL="0" indent="0">
                        <a:buFont typeface="Arial" panose="020B0604020202020204" pitchFamily="34" charset="0"/>
                        <a:buNone/>
                      </a:pPr>
                      <a:r>
                        <a:rPr lang="en-US" sz="1500" b="1" i="0" kern="1200" dirty="0">
                          <a:solidFill>
                            <a:schemeClr val="tx1"/>
                          </a:solidFill>
                          <a:effectLst/>
                          <a:latin typeface="+mn-lt"/>
                          <a:ea typeface="+mn-ea"/>
                          <a:cs typeface="+mn-cs"/>
                        </a:rPr>
                        <a:t>New to the provider portal? To register:</a:t>
                      </a:r>
                    </a:p>
                    <a:p>
                      <a:pPr marL="285750" indent="-285750">
                        <a:buFont typeface="Arial" panose="020B0604020202020204" pitchFamily="34" charset="0"/>
                        <a:buChar char="•"/>
                      </a:pPr>
                      <a:r>
                        <a:rPr lang="en-US" sz="1500" b="0" i="0" kern="1200" dirty="0">
                          <a:solidFill>
                            <a:schemeClr val="tx1"/>
                          </a:solidFill>
                          <a:effectLst/>
                          <a:latin typeface="+mn-lt"/>
                          <a:ea typeface="+mn-ea"/>
                          <a:cs typeface="+mn-cs"/>
                        </a:rPr>
                        <a:t>Get verified </a:t>
                      </a:r>
                    </a:p>
                    <a:p>
                      <a:pPr marL="285750" indent="-285750">
                        <a:buFont typeface="Arial" panose="020B0604020202020204" pitchFamily="34" charset="0"/>
                        <a:buChar char="•"/>
                      </a:pPr>
                      <a:r>
                        <a:rPr lang="en-US" sz="1500" b="0" i="0" kern="1200" dirty="0">
                          <a:solidFill>
                            <a:schemeClr val="tx1"/>
                          </a:solidFill>
                          <a:effectLst/>
                          <a:latin typeface="+mn-lt"/>
                          <a:ea typeface="+mn-ea"/>
                          <a:cs typeface="+mn-cs"/>
                        </a:rPr>
                        <a:t>Log in to your account </a:t>
                      </a:r>
                    </a:p>
                    <a:p>
                      <a:pPr marL="285750" indent="-285750">
                        <a:buFont typeface="Arial" panose="020B0604020202020204" pitchFamily="34" charset="0"/>
                        <a:buChar char="•"/>
                      </a:pPr>
                      <a:r>
                        <a:rPr lang="en-US" sz="1500" b="0" i="0" kern="1200" dirty="0">
                          <a:solidFill>
                            <a:schemeClr val="tx1"/>
                          </a:solidFill>
                          <a:effectLst/>
                          <a:latin typeface="+mn-lt"/>
                          <a:ea typeface="+mn-ea"/>
                          <a:cs typeface="+mn-cs"/>
                        </a:rPr>
                        <a:t>Go to My Account section and request access for the providers you support by submitting</a:t>
                      </a:r>
                    </a:p>
                    <a:p>
                      <a:pPr marL="742950" lvl="1" indent="-285750">
                        <a:buFont typeface="Courier New" panose="02070309020205020404" pitchFamily="49" charset="0"/>
                        <a:buChar char="o"/>
                      </a:pPr>
                      <a:r>
                        <a:rPr lang="en-US" sz="1500" b="0" i="0" kern="1200" dirty="0">
                          <a:solidFill>
                            <a:schemeClr val="tx1"/>
                          </a:solidFill>
                          <a:effectLst/>
                          <a:latin typeface="+mn-lt"/>
                          <a:ea typeface="+mn-ea"/>
                          <a:cs typeface="+mn-cs"/>
                        </a:rPr>
                        <a:t>Entity name </a:t>
                      </a:r>
                    </a:p>
                    <a:p>
                      <a:pPr marL="742950" lvl="1" indent="-285750">
                        <a:buFont typeface="Courier New" panose="02070309020205020404" pitchFamily="49" charset="0"/>
                        <a:buChar char="o"/>
                      </a:pPr>
                      <a:r>
                        <a:rPr lang="en-US" sz="1500" b="0" i="0" kern="1200" dirty="0">
                          <a:solidFill>
                            <a:schemeClr val="tx1"/>
                          </a:solidFill>
                          <a:effectLst/>
                          <a:latin typeface="+mn-lt"/>
                          <a:ea typeface="+mn-ea"/>
                          <a:cs typeface="+mn-cs"/>
                        </a:rPr>
                        <a:t>NPI </a:t>
                      </a:r>
                    </a:p>
                    <a:p>
                      <a:pPr marL="742950" lvl="1" indent="-285750">
                        <a:buFont typeface="Courier New" panose="02070309020205020404" pitchFamily="49" charset="0"/>
                        <a:buChar char="o"/>
                      </a:pPr>
                      <a:r>
                        <a:rPr lang="en-US" sz="1500" b="0" i="0" kern="1200" dirty="0">
                          <a:solidFill>
                            <a:schemeClr val="tx1"/>
                          </a:solidFill>
                          <a:effectLst/>
                          <a:latin typeface="+mn-lt"/>
                          <a:ea typeface="+mn-ea"/>
                          <a:cs typeface="+mn-cs"/>
                        </a:rPr>
                        <a:t>Tax ID (only need to enter one) </a:t>
                      </a:r>
                    </a:p>
                    <a:p>
                      <a:pPr marL="285750" lvl="0" indent="-285750">
                        <a:buFont typeface="Arial" panose="020B0604020202020204" pitchFamily="34" charset="0"/>
                        <a:buChar char="•"/>
                      </a:pPr>
                      <a:r>
                        <a:rPr lang="en-US" sz="1500" b="0" i="0" kern="1200" dirty="0">
                          <a:solidFill>
                            <a:schemeClr val="tx1"/>
                          </a:solidFill>
                          <a:effectLst/>
                          <a:latin typeface="+mn-lt"/>
                          <a:ea typeface="+mn-ea"/>
                          <a:cs typeface="+mn-cs"/>
                        </a:rPr>
                        <a:t>Hit SUBMIT button and wait for our review </a:t>
                      </a:r>
                      <a:r>
                        <a:rPr lang="en-US" sz="1500" b="1" i="0" kern="1200" dirty="0">
                          <a:solidFill>
                            <a:schemeClr val="tx1"/>
                          </a:solidFill>
                          <a:effectLst/>
                          <a:latin typeface="+mn-lt"/>
                          <a:ea typeface="+mn-ea"/>
                          <a:cs typeface="+mn-cs"/>
                        </a:rPr>
                        <a:t> </a:t>
                      </a:r>
                      <a:endParaRPr lang="en-US" sz="1000" b="0" i="0" kern="1200" dirty="0">
                        <a:solidFill>
                          <a:schemeClr val="tx1"/>
                        </a:solidFill>
                        <a:effectLst/>
                        <a:latin typeface="+mn-lt"/>
                        <a:ea typeface="+mn-ea"/>
                        <a:cs typeface="+mn-cs"/>
                      </a:endParaRPr>
                    </a:p>
                    <a:p>
                      <a:endParaRPr lang="en-US" sz="1000" b="1" i="0" kern="1200" dirty="0">
                        <a:solidFill>
                          <a:schemeClr val="tx1"/>
                        </a:solidFill>
                        <a:effectLst/>
                        <a:latin typeface="+mn-lt"/>
                        <a:ea typeface="+mn-ea"/>
                        <a:cs typeface="+mn-cs"/>
                      </a:endParaRPr>
                    </a:p>
                    <a:p>
                      <a:r>
                        <a:rPr lang="en-US" sz="1500" b="1" i="0" kern="1200" dirty="0">
                          <a:solidFill>
                            <a:schemeClr val="tx1"/>
                          </a:solidFill>
                          <a:effectLst/>
                          <a:latin typeface="+mn-lt"/>
                          <a:ea typeface="+mn-ea"/>
                          <a:cs typeface="+mn-cs"/>
                        </a:rPr>
                        <a:t>Please select your role:</a:t>
                      </a:r>
                      <a:endParaRPr lang="en-US" sz="1500" b="0" i="0" kern="1200" dirty="0">
                        <a:solidFill>
                          <a:schemeClr val="tx1"/>
                        </a:solidFill>
                        <a:effectLst/>
                        <a:latin typeface="+mn-lt"/>
                        <a:ea typeface="+mn-ea"/>
                        <a:cs typeface="+mn-cs"/>
                      </a:endParaRPr>
                    </a:p>
                    <a:p>
                      <a:r>
                        <a:rPr lang="en-US" sz="1500" b="1" i="0" u="none" kern="1200" dirty="0">
                          <a:solidFill>
                            <a:schemeClr val="tx1"/>
                          </a:solidFill>
                          <a:effectLst/>
                          <a:latin typeface="+mn-lt"/>
                          <a:ea typeface="+mn-ea"/>
                          <a:cs typeface="+mn-cs"/>
                        </a:rPr>
                        <a:t>Admin: </a:t>
                      </a:r>
                      <a:r>
                        <a:rPr lang="en-US" sz="1500" b="0" i="0" u="none" kern="1200" dirty="0">
                          <a:solidFill>
                            <a:schemeClr val="tx1"/>
                          </a:solidFill>
                          <a:effectLst/>
                          <a:latin typeface="+mn-lt"/>
                          <a:ea typeface="+mn-ea"/>
                          <a:cs typeface="+mn-cs"/>
                        </a:rPr>
                        <a:t>If you are an office manager or administrator and need to access one or more facilities, groups, or providers. Enter your name, email address, and phone number.</a:t>
                      </a:r>
                    </a:p>
                    <a:p>
                      <a:r>
                        <a:rPr lang="en-US" sz="1500" b="1" i="0" u="none" kern="1200" dirty="0">
                          <a:solidFill>
                            <a:schemeClr val="tx1"/>
                          </a:solidFill>
                          <a:effectLst/>
                          <a:latin typeface="+mn-lt"/>
                          <a:ea typeface="+mn-ea"/>
                          <a:cs typeface="+mn-cs"/>
                        </a:rPr>
                        <a:t>Billing Agent: </a:t>
                      </a:r>
                      <a:r>
                        <a:rPr lang="en-US" sz="1500" b="0" i="0" u="none" kern="1200" dirty="0">
                          <a:solidFill>
                            <a:schemeClr val="tx1"/>
                          </a:solidFill>
                          <a:effectLst/>
                          <a:latin typeface="+mn-lt"/>
                          <a:ea typeface="+mn-ea"/>
                          <a:cs typeface="+mn-cs"/>
                        </a:rPr>
                        <a:t>If you are a billing agent or independent contractor for one or more facilities, groups, or providers. Enter your name, email address, and phone number.</a:t>
                      </a:r>
                    </a:p>
                    <a:p>
                      <a:r>
                        <a:rPr lang="en-US" sz="1500" b="1" i="0" u="none" kern="1200" dirty="0">
                          <a:solidFill>
                            <a:schemeClr val="tx1"/>
                          </a:solidFill>
                          <a:effectLst/>
                          <a:latin typeface="+mn-lt"/>
                          <a:ea typeface="+mn-ea"/>
                          <a:cs typeface="+mn-cs"/>
                        </a:rPr>
                        <a:t>Provider: </a:t>
                      </a:r>
                      <a:r>
                        <a:rPr lang="en-US" sz="1500" b="0" i="0" u="none" kern="1200" dirty="0">
                          <a:solidFill>
                            <a:schemeClr val="tx1"/>
                          </a:solidFill>
                          <a:effectLst/>
                          <a:latin typeface="+mn-lt"/>
                          <a:ea typeface="+mn-ea"/>
                          <a:cs typeface="+mn-cs"/>
                        </a:rPr>
                        <a:t>If you are a physician or practitioner and need access to your practices. Enter your name, email address, tax ID, individual NPI, and one </a:t>
                      </a:r>
                      <a:r>
                        <a:rPr lang="en-US" sz="1500" b="0" i="0" kern="1200" dirty="0">
                          <a:solidFill>
                            <a:schemeClr val="tx1"/>
                          </a:solidFill>
                          <a:effectLst/>
                          <a:latin typeface="+mn-lt"/>
                          <a:ea typeface="+mn-ea"/>
                          <a:cs typeface="+mn-cs"/>
                        </a:rPr>
                        <a:t>of the following: check number, claim number, and/or electronic funds transfer (EFT) number.</a:t>
                      </a:r>
                    </a:p>
                    <a:p>
                      <a:pPr marL="0" indent="0">
                        <a:buFont typeface="Arial" panose="020B0604020202020204" pitchFamily="34" charset="0"/>
                        <a:buNone/>
                      </a:pPr>
                      <a:endParaRPr lang="en-US" sz="1000" b="0" dirty="0">
                        <a:solidFill>
                          <a:schemeClr val="tx1"/>
                        </a:solidFill>
                      </a:endParaRPr>
                    </a:p>
                  </a:txBody>
                  <a:tcPr>
                    <a:noFill/>
                  </a:tcPr>
                </a:tc>
                <a:extLst>
                  <a:ext uri="{0D108BD9-81ED-4DB2-BD59-A6C34878D82A}">
                    <a16:rowId xmlns:a16="http://schemas.microsoft.com/office/drawing/2014/main" val="3064228252"/>
                  </a:ext>
                </a:extLst>
              </a:tr>
            </a:tbl>
          </a:graphicData>
        </a:graphic>
      </p:graphicFrame>
    </p:spTree>
    <p:custDataLst>
      <p:tags r:id="rId1"/>
    </p:custDataLst>
    <p:extLst>
      <p:ext uri="{BB962C8B-B14F-4D97-AF65-F5344CB8AC3E}">
        <p14:creationId xmlns:p14="http://schemas.microsoft.com/office/powerpoint/2010/main" val="1977338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00A017-D82A-C35B-7F7A-AD9C8070B366}"/>
              </a:ext>
            </a:extLst>
          </p:cNvPr>
          <p:cNvSpPr>
            <a:spLocks noGrp="1"/>
          </p:cNvSpPr>
          <p:nvPr>
            <p:ph type="title"/>
          </p:nvPr>
        </p:nvSpPr>
        <p:spPr/>
        <p:txBody>
          <a:bodyPr/>
          <a:lstStyle/>
          <a:p>
            <a:r>
              <a:rPr lang="en-US" dirty="0"/>
              <a:t>Table of Contents</a:t>
            </a:r>
          </a:p>
        </p:txBody>
      </p:sp>
      <p:sp>
        <p:nvSpPr>
          <p:cNvPr id="3" name="Text Placeholder 2">
            <a:extLst>
              <a:ext uri="{FF2B5EF4-FFF2-40B4-BE49-F238E27FC236}">
                <a16:creationId xmlns:a16="http://schemas.microsoft.com/office/drawing/2014/main" id="{9376852C-A206-0812-FE3D-3158C313BCB0}"/>
              </a:ext>
            </a:extLst>
          </p:cNvPr>
          <p:cNvSpPr>
            <a:spLocks noGrp="1"/>
          </p:cNvSpPr>
          <p:nvPr>
            <p:ph type="body" sz="quarter" idx="13"/>
          </p:nvPr>
        </p:nvSpPr>
        <p:spPr>
          <a:xfrm>
            <a:off x="720804" y="1036442"/>
            <a:ext cx="9229725" cy="5192908"/>
          </a:xfrm>
        </p:spPr>
        <p:txBody>
          <a:bodyPr>
            <a:noAutofit/>
          </a:bodyPr>
          <a:lstStyle/>
          <a:p>
            <a:pPr marL="285750" indent="-285750">
              <a:lnSpc>
                <a:spcPct val="120000"/>
              </a:lnSpc>
              <a:spcAft>
                <a:spcPts val="600"/>
              </a:spcAft>
              <a:buFont typeface="Wingdings" panose="05000000000000000000" pitchFamily="2" charset="2"/>
              <a:buChar char="§"/>
            </a:pPr>
            <a:r>
              <a:rPr lang="en-US" sz="2400" dirty="0"/>
              <a:t>About </a:t>
            </a:r>
            <a:r>
              <a:rPr lang="en-US" sz="2400" b="1" u="none" dirty="0">
                <a:solidFill>
                  <a:srgbClr val="005696"/>
                </a:solidFill>
              </a:rPr>
              <a:t>VNS Health </a:t>
            </a:r>
            <a:r>
              <a:rPr lang="en-US" sz="2400" dirty="0"/>
              <a:t>and The Benefits of Partnership</a:t>
            </a:r>
          </a:p>
          <a:p>
            <a:pPr marL="285750" indent="-285750">
              <a:lnSpc>
                <a:spcPct val="120000"/>
              </a:lnSpc>
              <a:spcAft>
                <a:spcPts val="600"/>
              </a:spcAft>
              <a:buFont typeface="Wingdings" panose="05000000000000000000" pitchFamily="2" charset="2"/>
              <a:buChar char="§"/>
            </a:pPr>
            <a:r>
              <a:rPr lang="en-US" sz="2400" dirty="0"/>
              <a:t>2024 VNS Health Plans</a:t>
            </a:r>
          </a:p>
          <a:p>
            <a:pPr marL="285750" indent="-285750">
              <a:lnSpc>
                <a:spcPct val="120000"/>
              </a:lnSpc>
              <a:spcAft>
                <a:spcPts val="600"/>
              </a:spcAft>
              <a:buFont typeface="Wingdings" panose="05000000000000000000" pitchFamily="2" charset="2"/>
              <a:buChar char="§"/>
            </a:pPr>
            <a:r>
              <a:rPr lang="en-US" sz="2400" dirty="0"/>
              <a:t>Provider Resources</a:t>
            </a:r>
          </a:p>
          <a:p>
            <a:pPr marL="285750" indent="-285750">
              <a:lnSpc>
                <a:spcPct val="120000"/>
              </a:lnSpc>
              <a:spcAft>
                <a:spcPts val="600"/>
              </a:spcAft>
              <a:buFont typeface="Wingdings" panose="05000000000000000000" pitchFamily="2" charset="2"/>
              <a:buChar char="§"/>
            </a:pPr>
            <a:r>
              <a:rPr lang="en-US" sz="2400" dirty="0"/>
              <a:t>Delegated Vendors</a:t>
            </a:r>
          </a:p>
          <a:p>
            <a:pPr marL="285750" indent="-285750">
              <a:lnSpc>
                <a:spcPct val="120000"/>
              </a:lnSpc>
              <a:spcAft>
                <a:spcPts val="600"/>
              </a:spcAft>
              <a:buFont typeface="Wingdings" panose="05000000000000000000" pitchFamily="2" charset="2"/>
              <a:buChar char="§"/>
            </a:pPr>
            <a:r>
              <a:rPr lang="en-US" sz="2400" dirty="0"/>
              <a:t>Services Available</a:t>
            </a:r>
          </a:p>
          <a:p>
            <a:pPr marL="285750" indent="-285750">
              <a:lnSpc>
                <a:spcPct val="120000"/>
              </a:lnSpc>
              <a:spcAft>
                <a:spcPts val="600"/>
              </a:spcAft>
              <a:buFont typeface="Wingdings" panose="05000000000000000000" pitchFamily="2" charset="2"/>
              <a:buChar char="§"/>
            </a:pPr>
            <a:r>
              <a:rPr lang="en-US" sz="2400" dirty="0"/>
              <a:t>Provider Responsibilities</a:t>
            </a:r>
          </a:p>
          <a:p>
            <a:pPr marL="285750" indent="-285750">
              <a:lnSpc>
                <a:spcPct val="120000"/>
              </a:lnSpc>
              <a:spcAft>
                <a:spcPts val="600"/>
              </a:spcAft>
              <a:buFont typeface="Wingdings" panose="05000000000000000000" pitchFamily="2" charset="2"/>
              <a:buChar char="§"/>
            </a:pPr>
            <a:r>
              <a:rPr lang="en-US" sz="2400" dirty="0"/>
              <a:t>Billing &amp; Claims Processing</a:t>
            </a:r>
          </a:p>
          <a:p>
            <a:pPr marL="285750" indent="-285750">
              <a:lnSpc>
                <a:spcPct val="120000"/>
              </a:lnSpc>
              <a:spcAft>
                <a:spcPts val="600"/>
              </a:spcAft>
              <a:buFont typeface="Wingdings" panose="05000000000000000000" pitchFamily="2" charset="2"/>
              <a:buChar char="§"/>
            </a:pPr>
            <a:r>
              <a:rPr lang="en-US" sz="2400" dirty="0"/>
              <a:t>Utilization Management</a:t>
            </a:r>
          </a:p>
          <a:p>
            <a:pPr marL="285750" indent="-285750">
              <a:lnSpc>
                <a:spcPct val="120000"/>
              </a:lnSpc>
              <a:spcAft>
                <a:spcPts val="600"/>
              </a:spcAft>
              <a:buFont typeface="Wingdings" panose="05000000000000000000" pitchFamily="2" charset="2"/>
              <a:buChar char="§"/>
            </a:pPr>
            <a:r>
              <a:rPr lang="en-US" sz="2400" dirty="0"/>
              <a:t>Grievances &amp; Appeals</a:t>
            </a:r>
          </a:p>
          <a:p>
            <a:pPr marL="285750" indent="-285750">
              <a:lnSpc>
                <a:spcPct val="120000"/>
              </a:lnSpc>
              <a:spcAft>
                <a:spcPts val="600"/>
              </a:spcAft>
              <a:buFont typeface="Wingdings" panose="05000000000000000000" pitchFamily="2" charset="2"/>
              <a:buChar char="§"/>
            </a:pPr>
            <a:r>
              <a:rPr lang="en-US" sz="2400" dirty="0"/>
              <a:t>Compliance Program</a:t>
            </a:r>
          </a:p>
        </p:txBody>
      </p:sp>
      <p:sp>
        <p:nvSpPr>
          <p:cNvPr id="5" name="Footer Placeholder 4">
            <a:extLst>
              <a:ext uri="{FF2B5EF4-FFF2-40B4-BE49-F238E27FC236}">
                <a16:creationId xmlns:a16="http://schemas.microsoft.com/office/drawing/2014/main" id="{DF250ECF-C862-23E8-9BC7-517E1D52A939}"/>
              </a:ext>
            </a:extLst>
          </p:cNvPr>
          <p:cNvSpPr>
            <a:spLocks noGrp="1"/>
          </p:cNvSpPr>
          <p:nvPr>
            <p:ph type="ftr" sz="quarter" idx="21"/>
          </p:nvPr>
        </p:nvSpPr>
        <p:spPr/>
        <p:txBody>
          <a:bodyPr/>
          <a:lstStyle/>
          <a:p>
            <a:pPr lvl="0"/>
            <a:r>
              <a:rPr lang="en-US" noProof="0" dirty="0"/>
              <a:t>© Copyright 2024 VNS Health. All rights reserved.</a:t>
            </a:r>
          </a:p>
        </p:txBody>
      </p:sp>
      <p:sp>
        <p:nvSpPr>
          <p:cNvPr id="6" name="Slide Number Placeholder 5">
            <a:extLst>
              <a:ext uri="{FF2B5EF4-FFF2-40B4-BE49-F238E27FC236}">
                <a16:creationId xmlns:a16="http://schemas.microsoft.com/office/drawing/2014/main" id="{09C7154F-19F5-BC07-4851-54887A780EC1}"/>
              </a:ext>
            </a:extLst>
          </p:cNvPr>
          <p:cNvSpPr>
            <a:spLocks noGrp="1"/>
          </p:cNvSpPr>
          <p:nvPr>
            <p:ph type="sldNum" sz="quarter" idx="22"/>
          </p:nvPr>
        </p:nvSpPr>
        <p:spPr/>
        <p:txBody>
          <a:bodyPr/>
          <a:lstStyle/>
          <a:p>
            <a:fld id="{66A3101B-02DE-4DBE-A52F-35092CF47DF2}" type="slidenum">
              <a:rPr lang="en-US" smtClean="0"/>
              <a:pPr/>
              <a:t>2</a:t>
            </a:fld>
            <a:endParaRPr lang="en-US" dirty="0"/>
          </a:p>
        </p:txBody>
      </p:sp>
    </p:spTree>
    <p:extLst>
      <p:ext uri="{BB962C8B-B14F-4D97-AF65-F5344CB8AC3E}">
        <p14:creationId xmlns:p14="http://schemas.microsoft.com/office/powerpoint/2010/main" val="2047554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685111" cy="484188"/>
          </a:xfrm>
        </p:spPr>
        <p:txBody>
          <a:bodyPr>
            <a:normAutofit/>
          </a:bodyPr>
          <a:lstStyle/>
          <a:p>
            <a:r>
              <a:rPr lang="en-US" dirty="0"/>
              <a:t>Provider Portal View - Dashboard</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39AB6"/>
                </a:solidFill>
                <a:effectLst/>
                <a:uLnTx/>
                <a:uFillTx/>
                <a:latin typeface="Arial"/>
                <a:ea typeface="+mn-ea"/>
                <a:cs typeface="+mn-cs"/>
              </a:rPr>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20</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pic>
        <p:nvPicPr>
          <p:cNvPr id="8" name="Picture 7">
            <a:extLst>
              <a:ext uri="{FF2B5EF4-FFF2-40B4-BE49-F238E27FC236}">
                <a16:creationId xmlns:a16="http://schemas.microsoft.com/office/drawing/2014/main" id="{7ED1042D-BC8E-5CDC-DFB3-7107595DABB4}"/>
              </a:ext>
            </a:extLst>
          </p:cNvPr>
          <p:cNvPicPr>
            <a:picLocks noChangeAspect="1"/>
          </p:cNvPicPr>
          <p:nvPr/>
        </p:nvPicPr>
        <p:blipFill>
          <a:blip r:embed="rId3"/>
          <a:stretch>
            <a:fillRect/>
          </a:stretch>
        </p:blipFill>
        <p:spPr>
          <a:xfrm>
            <a:off x="86474" y="0"/>
            <a:ext cx="12019051" cy="6857999"/>
          </a:xfrm>
          <a:prstGeom prst="rect">
            <a:avLst/>
          </a:prstGeom>
        </p:spPr>
      </p:pic>
    </p:spTree>
    <p:custDataLst>
      <p:tags r:id="rId1"/>
    </p:custDataLst>
    <p:extLst>
      <p:ext uri="{BB962C8B-B14F-4D97-AF65-F5344CB8AC3E}">
        <p14:creationId xmlns:p14="http://schemas.microsoft.com/office/powerpoint/2010/main" val="1618368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685111" cy="484188"/>
          </a:xfrm>
        </p:spPr>
        <p:txBody>
          <a:bodyPr>
            <a:normAutofit/>
          </a:bodyPr>
          <a:lstStyle/>
          <a:p>
            <a:r>
              <a:rPr lang="en-US" dirty="0"/>
              <a:t>Provider Portal Access</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lvl="0"/>
            <a:r>
              <a:rPr lang="en-US" noProof="0" dirty="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21</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263472" y="971233"/>
          <a:ext cx="11724468" cy="5321079"/>
        </p:xfrm>
        <a:graphic>
          <a:graphicData uri="http://schemas.openxmlformats.org/drawingml/2006/table">
            <a:tbl>
              <a:tblPr firstRow="1" bandRow="1">
                <a:tableStyleId>{5C22544A-7EE6-4342-B048-85BDC9FD1C3A}</a:tableStyleId>
              </a:tblPr>
              <a:tblGrid>
                <a:gridCol w="11724468">
                  <a:extLst>
                    <a:ext uri="{9D8B030D-6E8A-4147-A177-3AD203B41FA5}">
                      <a16:colId xmlns:a16="http://schemas.microsoft.com/office/drawing/2014/main" val="1271845275"/>
                    </a:ext>
                  </a:extLst>
                </a:gridCol>
              </a:tblGrid>
              <a:tr h="5321079">
                <a:tc>
                  <a:txBody>
                    <a:bodyPr/>
                    <a:lstStyle/>
                    <a:p>
                      <a:pPr marL="285750" indent="-285750">
                        <a:buFont typeface="Arial" panose="020B0604020202020204" pitchFamily="34" charset="0"/>
                        <a:buChar char="•"/>
                      </a:pPr>
                      <a:r>
                        <a:rPr lang="en-US" sz="1800" b="0" dirty="0">
                          <a:solidFill>
                            <a:schemeClr val="tx1"/>
                          </a:solidFill>
                        </a:rPr>
                        <a:t>Patients:</a:t>
                      </a:r>
                    </a:p>
                    <a:p>
                      <a:pPr marL="742950" lvl="1" indent="-285750">
                        <a:buFont typeface="Courier New" panose="02070309020205020404" pitchFamily="49" charset="0"/>
                        <a:buChar char="o"/>
                      </a:pPr>
                      <a:r>
                        <a:rPr lang="en-US" sz="1600" b="0" dirty="0">
                          <a:solidFill>
                            <a:schemeClr val="tx1"/>
                          </a:solidFill>
                        </a:rPr>
                        <a:t>Membership roster and PCP panel</a:t>
                      </a:r>
                    </a:p>
                    <a:p>
                      <a:pPr marL="742950" lvl="1" indent="-285750">
                        <a:buFont typeface="Courier New" panose="02070309020205020404" pitchFamily="49" charset="0"/>
                        <a:buChar char="o"/>
                      </a:pPr>
                      <a:r>
                        <a:rPr lang="en-US" sz="1600" b="0" dirty="0">
                          <a:solidFill>
                            <a:schemeClr val="tx1"/>
                          </a:solidFill>
                        </a:rPr>
                        <a:t>Patient eligibility search</a:t>
                      </a:r>
                    </a:p>
                    <a:p>
                      <a:pPr marL="742950" lvl="1" indent="-285750">
                        <a:buFont typeface="Courier New" panose="02070309020205020404" pitchFamily="49" charset="0"/>
                        <a:buChar char="o"/>
                      </a:pPr>
                      <a:r>
                        <a:rPr lang="en-US" sz="1600" b="0" dirty="0">
                          <a:solidFill>
                            <a:schemeClr val="tx1"/>
                          </a:solidFill>
                        </a:rPr>
                        <a:t>Patient enrollment referrals </a:t>
                      </a:r>
                    </a:p>
                    <a:p>
                      <a:pPr marL="171450" indent="-171450">
                        <a:buFont typeface="Arial" panose="020B0604020202020204" pitchFamily="34" charset="0"/>
                        <a:buChar char="•"/>
                      </a:pP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Admission, discharge, and transfer (ADT) alerts </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Claims</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Authorizations</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Provider Directory</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Formulary Search</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Provider Toolkit</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Appeals and Disputes </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Communications Center</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Resources</a:t>
                      </a:r>
                      <a:endParaRPr lang="en-US" sz="700" b="0" dirty="0">
                        <a:solidFill>
                          <a:schemeClr val="tx1"/>
                        </a:solidFill>
                      </a:endParaRPr>
                    </a:p>
                    <a:p>
                      <a:pPr marL="285750" indent="-285750">
                        <a:buFont typeface="Arial" panose="020B0604020202020204" pitchFamily="34" charset="0"/>
                        <a:buChar char="•"/>
                      </a:pPr>
                      <a:r>
                        <a:rPr lang="en-US" sz="1800" b="0" dirty="0">
                          <a:solidFill>
                            <a:schemeClr val="tx1"/>
                          </a:solidFill>
                        </a:rPr>
                        <a:t>My Account</a:t>
                      </a:r>
                    </a:p>
                  </a:txBody>
                  <a:tcPr>
                    <a:noFill/>
                  </a:tcPr>
                </a:tc>
                <a:extLst>
                  <a:ext uri="{0D108BD9-81ED-4DB2-BD59-A6C34878D82A}">
                    <a16:rowId xmlns:a16="http://schemas.microsoft.com/office/drawing/2014/main" val="3064228252"/>
                  </a:ext>
                </a:extLst>
              </a:tr>
            </a:tbl>
          </a:graphicData>
        </a:graphic>
      </p:graphicFrame>
      <p:pic>
        <p:nvPicPr>
          <p:cNvPr id="7" name="Picture 6" descr="A mouse cursor pointing towards the camera&#10;&#10;Description automatically generated">
            <a:extLst>
              <a:ext uri="{FF2B5EF4-FFF2-40B4-BE49-F238E27FC236}">
                <a16:creationId xmlns:a16="http://schemas.microsoft.com/office/drawing/2014/main" id="{3CE22BEB-C14B-1398-4532-AD2E236FB7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190291" y="1111870"/>
            <a:ext cx="3503284" cy="3503284"/>
          </a:xfrm>
          <a:prstGeom prst="rect">
            <a:avLst/>
          </a:prstGeom>
        </p:spPr>
      </p:pic>
    </p:spTree>
    <p:custDataLst>
      <p:tags r:id="rId1"/>
    </p:custDataLst>
    <p:extLst>
      <p:ext uri="{BB962C8B-B14F-4D97-AF65-F5344CB8AC3E}">
        <p14:creationId xmlns:p14="http://schemas.microsoft.com/office/powerpoint/2010/main" val="30949556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dirty="0"/>
              <a:t>Helpful Links and Contacts</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a:defRPr/>
            </a:pPr>
            <a:r>
              <a:rPr kumimoji="0" lang="en-US" sz="800" b="0" i="0" u="none" strike="noStrike" kern="1200" cap="none" spc="0" normalizeH="0" baseline="0" noProof="0" dirty="0">
                <a:ln>
                  <a:noFill/>
                </a:ln>
                <a:solidFill>
                  <a:srgbClr val="739AB6"/>
                </a:solidFill>
                <a:effectLst/>
                <a:uLnTx/>
                <a:uFillTx/>
                <a:latin typeface="Arial"/>
                <a:ea typeface="+mn-ea"/>
                <a:cs typeface="+mn-cs"/>
              </a:rPr>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22</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4257871917"/>
              </p:ext>
            </p:extLst>
          </p:nvPr>
        </p:nvGraphicFramePr>
        <p:xfrm>
          <a:off x="233766" y="900485"/>
          <a:ext cx="11724468" cy="5321079"/>
        </p:xfrm>
        <a:graphic>
          <a:graphicData uri="http://schemas.openxmlformats.org/drawingml/2006/table">
            <a:tbl>
              <a:tblPr firstRow="1" bandRow="1">
                <a:tableStyleId>{5C22544A-7EE6-4342-B048-85BDC9FD1C3A}</a:tableStyleId>
              </a:tblPr>
              <a:tblGrid>
                <a:gridCol w="11724468">
                  <a:extLst>
                    <a:ext uri="{9D8B030D-6E8A-4147-A177-3AD203B41FA5}">
                      <a16:colId xmlns:a16="http://schemas.microsoft.com/office/drawing/2014/main" val="1271845275"/>
                    </a:ext>
                  </a:extLst>
                </a:gridCol>
              </a:tblGrid>
              <a:tr h="5321079">
                <a:tc>
                  <a:txBody>
                    <a:bodyPr/>
                    <a:lstStyle/>
                    <a:p>
                      <a:pPr marL="0" indent="0">
                        <a:buFont typeface="Arial" panose="020B0604020202020204" pitchFamily="34" charset="0"/>
                        <a:buNone/>
                      </a:pPr>
                      <a:r>
                        <a:rPr lang="en-US" sz="1800" b="1" dirty="0">
                          <a:solidFill>
                            <a:schemeClr val="tx1"/>
                          </a:solidFill>
                          <a:hlinkClick r:id="rId3"/>
                        </a:rPr>
                        <a:t>Join Our Provider Network</a:t>
                      </a:r>
                      <a:br>
                        <a:rPr lang="en-US" sz="1800" b="0" dirty="0">
                          <a:solidFill>
                            <a:schemeClr val="tx1"/>
                          </a:solidFill>
                        </a:rPr>
                      </a:br>
                      <a:endParaRPr lang="en-US" sz="1800" b="0" dirty="0">
                        <a:solidFill>
                          <a:schemeClr val="tx1"/>
                        </a:solidFill>
                      </a:endParaRPr>
                    </a:p>
                    <a:p>
                      <a:pPr marL="0" indent="0">
                        <a:buFont typeface="Arial" panose="020B0604020202020204" pitchFamily="34" charset="0"/>
                        <a:buNone/>
                      </a:pPr>
                      <a:r>
                        <a:rPr lang="en-US" sz="1800" b="1" dirty="0">
                          <a:solidFill>
                            <a:schemeClr val="tx1"/>
                          </a:solidFill>
                          <a:hlinkClick r:id="rId4"/>
                        </a:rPr>
                        <a:t>Provider Demographic Update Form</a:t>
                      </a:r>
                      <a:endParaRPr lang="en-US" sz="1800" b="1" dirty="0">
                        <a:solidFill>
                          <a:schemeClr val="tx1"/>
                        </a:solidFill>
                      </a:endParaRPr>
                    </a:p>
                    <a:p>
                      <a:pPr marL="0" indent="0">
                        <a:buFont typeface="Arial" panose="020B0604020202020204" pitchFamily="34" charset="0"/>
                        <a:buNone/>
                      </a:pPr>
                      <a:endParaRPr lang="en-US" sz="1800" b="1" kern="1200" spc="-10" dirty="0">
                        <a:solidFill>
                          <a:schemeClr val="tx1"/>
                        </a:solidFill>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1" kern="1200" spc="-10" dirty="0">
                          <a:solidFill>
                            <a:schemeClr val="tx1"/>
                          </a:solidFill>
                          <a:latin typeface="+mn-lt"/>
                          <a:ea typeface="+mn-ea"/>
                          <a:cs typeface="Calibri"/>
                          <a:hlinkClick r:id="rId5"/>
                        </a:rPr>
                        <a:t>Provider Credentialing</a:t>
                      </a:r>
                      <a:r>
                        <a:rPr lang="en-US" sz="1800" b="1" kern="1200" spc="-15" dirty="0">
                          <a:solidFill>
                            <a:schemeClr val="tx1"/>
                          </a:solidFill>
                          <a:latin typeface="+mn-lt"/>
                          <a:ea typeface="+mn-ea"/>
                          <a:cs typeface="Calibri"/>
                          <a:hlinkClick r:id="rId5"/>
                        </a:rPr>
                        <a:t> </a:t>
                      </a:r>
                      <a:r>
                        <a:rPr lang="en-US" sz="1800" b="1" kern="1200" spc="-10" dirty="0">
                          <a:solidFill>
                            <a:schemeClr val="tx1"/>
                          </a:solidFill>
                          <a:latin typeface="+mn-lt"/>
                          <a:ea typeface="+mn-ea"/>
                          <a:cs typeface="Calibri"/>
                          <a:hlinkClick r:id="rId5"/>
                        </a:rPr>
                        <a:t>Request</a:t>
                      </a:r>
                      <a:r>
                        <a:rPr lang="en-US" sz="1800" b="1" kern="1200" spc="-25" dirty="0">
                          <a:solidFill>
                            <a:schemeClr val="tx1"/>
                          </a:solidFill>
                          <a:latin typeface="+mn-lt"/>
                          <a:ea typeface="+mn-ea"/>
                          <a:cs typeface="Calibri"/>
                          <a:hlinkClick r:id="rId5"/>
                        </a:rPr>
                        <a:t> </a:t>
                      </a:r>
                      <a:r>
                        <a:rPr lang="en-US" sz="1800" b="1" kern="1200" spc="-20" dirty="0">
                          <a:solidFill>
                            <a:schemeClr val="tx1"/>
                          </a:solidFill>
                          <a:latin typeface="+mn-lt"/>
                          <a:ea typeface="+mn-ea"/>
                          <a:cs typeface="Calibri"/>
                          <a:hlinkClick r:id="rId5"/>
                        </a:rPr>
                        <a:t>Form</a:t>
                      </a:r>
                      <a:endParaRPr lang="en-US" sz="1800" b="1" kern="1200" spc="-20" dirty="0">
                        <a:solidFill>
                          <a:schemeClr val="tx1"/>
                        </a:solidFill>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1800" b="0" dirty="0">
                        <a:solidFill>
                          <a:schemeClr val="tx1"/>
                        </a:solidFill>
                      </a:endParaRPr>
                    </a:p>
                    <a:p>
                      <a:pPr marL="0" indent="0">
                        <a:buFont typeface="Arial" panose="020B0604020202020204" pitchFamily="34" charset="0"/>
                        <a:buNone/>
                      </a:pPr>
                      <a:r>
                        <a:rPr lang="en-US" sz="1800" b="1" dirty="0">
                          <a:solidFill>
                            <a:schemeClr val="tx1"/>
                          </a:solidFill>
                          <a:hlinkClick r:id="rId6"/>
                        </a:rPr>
                        <a:t>EFT Request Form</a:t>
                      </a:r>
                      <a:endParaRPr lang="en-US" sz="1800" b="1" dirty="0">
                        <a:solidFill>
                          <a:schemeClr val="tx1"/>
                        </a:solidFill>
                      </a:endParaRPr>
                    </a:p>
                    <a:p>
                      <a:pPr marL="0" indent="0">
                        <a:buFont typeface="Arial" panose="020B0604020202020204" pitchFamily="34" charset="0"/>
                        <a:buNone/>
                      </a:pPr>
                      <a:endParaRPr lang="en-US" sz="1800" b="0" dirty="0">
                        <a:solidFill>
                          <a:schemeClr val="tx1"/>
                        </a:solidFill>
                      </a:endParaRPr>
                    </a:p>
                    <a:p>
                      <a:pPr marL="0" indent="0">
                        <a:buFont typeface="Arial" panose="020B0604020202020204" pitchFamily="34" charset="0"/>
                        <a:buNone/>
                      </a:pPr>
                      <a:r>
                        <a:rPr lang="en-US" sz="1800" b="1" dirty="0">
                          <a:solidFill>
                            <a:schemeClr val="tx1"/>
                          </a:solidFill>
                          <a:hlinkClick r:id="rId7"/>
                        </a:rPr>
                        <a:t>Availity</a:t>
                      </a:r>
                      <a:br>
                        <a:rPr lang="en-US" sz="1800" b="1" dirty="0">
                          <a:solidFill>
                            <a:schemeClr val="tx1"/>
                          </a:solidFill>
                        </a:rPr>
                      </a:br>
                      <a:endParaRPr lang="en-US" sz="1800" b="0" dirty="0">
                        <a:solidFill>
                          <a:schemeClr val="tx1"/>
                        </a:solidFill>
                      </a:endParaRPr>
                    </a:p>
                    <a:p>
                      <a:pPr marL="0" indent="0">
                        <a:buFont typeface="Arial" panose="020B0604020202020204" pitchFamily="34" charset="0"/>
                        <a:buNone/>
                      </a:pPr>
                      <a:r>
                        <a:rPr lang="en-US" sz="1800" b="1" dirty="0">
                          <a:solidFill>
                            <a:schemeClr val="tx1"/>
                          </a:solidFill>
                          <a:hlinkClick r:id="rId8"/>
                        </a:rPr>
                        <a:t>Provider Claims Dispute Form</a:t>
                      </a:r>
                      <a:endParaRPr lang="en-US" sz="1800" b="1" dirty="0">
                        <a:solidFill>
                          <a:schemeClr val="tx1"/>
                        </a:solidFill>
                      </a:endParaRPr>
                    </a:p>
                    <a:p>
                      <a:pPr marL="0" indent="0">
                        <a:buFont typeface="Arial" panose="020B0604020202020204" pitchFamily="34" charset="0"/>
                        <a:buNone/>
                      </a:pPr>
                      <a:endParaRPr lang="en-US" sz="800" b="0" dirty="0">
                        <a:solidFill>
                          <a:schemeClr val="tx1"/>
                        </a:solidFill>
                      </a:endParaRPr>
                    </a:p>
                    <a:p>
                      <a:pPr marL="12700" marR="1511300" algn="l">
                        <a:lnSpc>
                          <a:spcPct val="100000"/>
                        </a:lnSpc>
                        <a:spcBef>
                          <a:spcPts val="95"/>
                        </a:spcBef>
                      </a:pPr>
                      <a:r>
                        <a:rPr lang="en-US" sz="1800" b="1" spc="-10" dirty="0">
                          <a:solidFill>
                            <a:schemeClr val="tx1"/>
                          </a:solidFill>
                          <a:latin typeface="+mn-lt"/>
                          <a:cs typeface="Calibri"/>
                        </a:rPr>
                        <a:t>Filing an Appeal  </a:t>
                      </a:r>
                    </a:p>
                    <a:p>
                      <a:pPr marL="12700" marR="1511300" algn="l">
                        <a:lnSpc>
                          <a:spcPct val="100000"/>
                        </a:lnSpc>
                        <a:spcBef>
                          <a:spcPts val="95"/>
                        </a:spcBef>
                      </a:pPr>
                      <a:r>
                        <a:rPr lang="en-US" sz="1800" b="1" u="none" spc="-10" dirty="0">
                          <a:solidFill>
                            <a:schemeClr val="tx1"/>
                          </a:solidFill>
                          <a:latin typeface="+mj-lt"/>
                          <a:cs typeface="Calibri"/>
                        </a:rPr>
                        <a:t>Phone: </a:t>
                      </a:r>
                      <a:r>
                        <a:rPr lang="en-US" sz="1800" b="0" spc="-10" dirty="0">
                          <a:solidFill>
                            <a:schemeClr val="tx1"/>
                          </a:solidFill>
                          <a:latin typeface="+mj-lt"/>
                          <a:cs typeface="Calibri"/>
                        </a:rPr>
                        <a:t>1-866-867-6555                                                </a:t>
                      </a:r>
                    </a:p>
                    <a:p>
                      <a:pPr marL="12700" marR="1511300" algn="just">
                        <a:lnSpc>
                          <a:spcPct val="100000"/>
                        </a:lnSpc>
                        <a:spcBef>
                          <a:spcPts val="95"/>
                        </a:spcBef>
                      </a:pPr>
                      <a:r>
                        <a:rPr lang="en-US" sz="1800" b="1" spc="-10" dirty="0">
                          <a:solidFill>
                            <a:schemeClr val="tx1"/>
                          </a:solidFill>
                          <a:latin typeface="+mj-lt"/>
                          <a:cs typeface="Calibri"/>
                        </a:rPr>
                        <a:t>Fax: </a:t>
                      </a:r>
                      <a:r>
                        <a:rPr lang="en-US" sz="1800" b="0" spc="-10" dirty="0">
                          <a:solidFill>
                            <a:schemeClr val="tx1"/>
                          </a:solidFill>
                          <a:latin typeface="+mj-lt"/>
                          <a:cs typeface="Calibri"/>
                        </a:rPr>
                        <a:t>1-866-791-2213</a:t>
                      </a:r>
                    </a:p>
                    <a:p>
                      <a:pPr marL="12700" marR="1511300" algn="just">
                        <a:lnSpc>
                          <a:spcPct val="100000"/>
                        </a:lnSpc>
                        <a:spcBef>
                          <a:spcPts val="95"/>
                        </a:spcBef>
                      </a:pPr>
                      <a:r>
                        <a:rPr lang="en-US" sz="1800" b="1" spc="-10" dirty="0">
                          <a:solidFill>
                            <a:schemeClr val="tx1"/>
                          </a:solidFill>
                          <a:latin typeface="+mj-lt"/>
                          <a:cs typeface="Calibri"/>
                        </a:rPr>
                        <a:t>Mail:  </a:t>
                      </a:r>
                      <a:r>
                        <a:rPr lang="en-US" sz="1800" b="0" spc="-10" dirty="0">
                          <a:solidFill>
                            <a:schemeClr val="tx1"/>
                          </a:solidFill>
                          <a:latin typeface="+mj-lt"/>
                          <a:cs typeface="Calibri"/>
                        </a:rPr>
                        <a:t>P.O. Box 445</a:t>
                      </a:r>
                    </a:p>
                    <a:p>
                      <a:pPr marL="12700" marR="1511300" algn="just">
                        <a:lnSpc>
                          <a:spcPct val="100000"/>
                        </a:lnSpc>
                        <a:spcBef>
                          <a:spcPts val="95"/>
                        </a:spcBef>
                      </a:pPr>
                      <a:r>
                        <a:rPr lang="en-US" sz="1800" b="0" spc="-10" dirty="0">
                          <a:solidFill>
                            <a:schemeClr val="tx1"/>
                          </a:solidFill>
                          <a:latin typeface="+mj-lt"/>
                          <a:cs typeface="Calibri"/>
                        </a:rPr>
                        <a:t>Elmsford, NY 10523</a:t>
                      </a:r>
                    </a:p>
                    <a:p>
                      <a:pPr marL="12700" marR="1511300" algn="just">
                        <a:lnSpc>
                          <a:spcPct val="100000"/>
                        </a:lnSpc>
                        <a:spcBef>
                          <a:spcPts val="95"/>
                        </a:spcBef>
                      </a:pPr>
                      <a:r>
                        <a:rPr lang="en-US" sz="1800" b="1" spc="-10" dirty="0">
                          <a:solidFill>
                            <a:schemeClr val="tx1"/>
                          </a:solidFill>
                          <a:latin typeface="+mj-lt"/>
                          <a:cs typeface="Calibri"/>
                        </a:rPr>
                        <a:t>Attn: </a:t>
                      </a:r>
                      <a:r>
                        <a:rPr lang="en-US" sz="1800" b="1" u="none" dirty="0">
                          <a:solidFill>
                            <a:srgbClr val="005696"/>
                          </a:solidFill>
                        </a:rPr>
                        <a:t>VNS Health </a:t>
                      </a:r>
                      <a:r>
                        <a:rPr lang="en-US" sz="1800" b="0" spc="-10" dirty="0">
                          <a:solidFill>
                            <a:schemeClr val="tx1"/>
                          </a:solidFill>
                          <a:latin typeface="+mj-lt"/>
                          <a:cs typeface="Calibri"/>
                        </a:rPr>
                        <a:t>Grievance &amp; Appeals</a:t>
                      </a:r>
                      <a:endParaRPr lang="en-US" sz="600" b="1" spc="-10" dirty="0">
                        <a:solidFill>
                          <a:schemeClr val="tx1"/>
                        </a:solidFill>
                        <a:latin typeface="+mj-lt"/>
                        <a:cs typeface="Calibri"/>
                      </a:endParaRPr>
                    </a:p>
                  </a:txBody>
                  <a:tcPr>
                    <a:noFill/>
                  </a:tcPr>
                </a:tc>
                <a:extLst>
                  <a:ext uri="{0D108BD9-81ED-4DB2-BD59-A6C34878D82A}">
                    <a16:rowId xmlns:a16="http://schemas.microsoft.com/office/drawing/2014/main" val="3064228252"/>
                  </a:ext>
                </a:extLst>
              </a:tr>
            </a:tbl>
          </a:graphicData>
        </a:graphic>
      </p:graphicFrame>
      <p:pic>
        <p:nvPicPr>
          <p:cNvPr id="9" name="Picture 8" descr="A person showing something to a person&#10;&#10;Description automatically generated">
            <a:extLst>
              <a:ext uri="{FF2B5EF4-FFF2-40B4-BE49-F238E27FC236}">
                <a16:creationId xmlns:a16="http://schemas.microsoft.com/office/drawing/2014/main" id="{6A8E7B21-D934-B7BF-50F6-7400DE701AEB}"/>
              </a:ext>
            </a:extLst>
          </p:cNvPr>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98055" y="1301087"/>
            <a:ext cx="5925595" cy="3948492"/>
          </a:xfrm>
          <a:prstGeom prst="rect">
            <a:avLst/>
          </a:prstGeom>
        </p:spPr>
      </p:pic>
    </p:spTree>
    <p:custDataLst>
      <p:tags r:id="rId1"/>
    </p:custDataLst>
    <p:extLst>
      <p:ext uri="{BB962C8B-B14F-4D97-AF65-F5344CB8AC3E}">
        <p14:creationId xmlns:p14="http://schemas.microsoft.com/office/powerpoint/2010/main" val="2377570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Placeholder 2">
            <a:extLst>
              <a:ext uri="{FF2B5EF4-FFF2-40B4-BE49-F238E27FC236}">
                <a16:creationId xmlns:a16="http://schemas.microsoft.com/office/drawing/2014/main" id="{33DD5CF5-6E01-95F5-5B40-956A70753647}"/>
              </a:ext>
            </a:extLst>
          </p:cNvPr>
          <p:cNvSpPr>
            <a:spLocks noGrp="1" noChangeArrowheads="1"/>
          </p:cNvSpPr>
          <p:nvPr>
            <p:ph type="body" sz="quarter" idx="12"/>
          </p:nvPr>
        </p:nvSpPr>
        <p:spPr>
          <a:xfrm>
            <a:off x="1308432" y="2593452"/>
            <a:ext cx="7014818" cy="992393"/>
          </a:xfrm>
        </p:spPr>
        <p:txBody>
          <a:bodyPr>
            <a:noAutofit/>
          </a:bodyPr>
          <a:lstStyle/>
          <a:p>
            <a:pPr marL="0" indent="0" algn="ctr" eaLnBrk="1" hangingPunct="1">
              <a:spcBef>
                <a:spcPct val="0"/>
              </a:spcBef>
              <a:buFont typeface="Wingdings 2" panose="05020102010507070707" pitchFamily="18" charset="2"/>
              <a:buNone/>
            </a:pPr>
            <a:endParaRPr lang="en-US" altLang="en-US" b="1" dirty="0"/>
          </a:p>
          <a:p>
            <a:pPr marL="0" indent="0" algn="ctr" eaLnBrk="1" hangingPunct="1">
              <a:spcBef>
                <a:spcPct val="0"/>
              </a:spcBef>
              <a:buFont typeface="Wingdings 2" panose="05020102010507070707" pitchFamily="18" charset="2"/>
              <a:buNone/>
            </a:pPr>
            <a:r>
              <a:rPr lang="en-US" altLang="en-US" b="1" dirty="0"/>
              <a:t>Delegated Vendors</a:t>
            </a:r>
          </a:p>
        </p:txBody>
      </p:sp>
      <p:pic>
        <p:nvPicPr>
          <p:cNvPr id="5" name="Picture Placeholder 4">
            <a:extLst>
              <a:ext uri="{FF2B5EF4-FFF2-40B4-BE49-F238E27FC236}">
                <a16:creationId xmlns:a16="http://schemas.microsoft.com/office/drawing/2014/main" id="{D37AE707-0A09-E7DC-7063-DB98A15F408C}"/>
              </a:ext>
            </a:extLst>
          </p:cNvPr>
          <p:cNvPicPr>
            <a:picLocks noGrp="1" noChangeAspect="1"/>
          </p:cNvPicPr>
          <p:nvPr>
            <p:ph type="pic" sz="quarter" idx="11"/>
          </p:nvPr>
        </p:nvPicPr>
        <p:blipFill rotWithShape="1">
          <a:blip r:embed="rId3"/>
          <a:srcRect t="1746" b="1746"/>
          <a:stretch/>
        </p:blipFill>
        <p:spPr/>
      </p:pic>
      <p:sp>
        <p:nvSpPr>
          <p:cNvPr id="120834" name="Footer Placeholder 5">
            <a:extLst>
              <a:ext uri="{FF2B5EF4-FFF2-40B4-BE49-F238E27FC236}">
                <a16:creationId xmlns:a16="http://schemas.microsoft.com/office/drawing/2014/main" id="{96084638-E6A8-B1F1-0F98-586D9FF8B638}"/>
              </a:ext>
            </a:extLst>
          </p:cNvPr>
          <p:cNvSpPr>
            <a:spLocks noGrp="1" noChangeArrowheads="1"/>
          </p:cNvSpPr>
          <p:nvPr>
            <p:ph type="ftr" sz="quarter" idx="14"/>
          </p:nvPr>
        </p:nvSpPr>
        <p:spPr bwMode="auto">
          <a:xfrm>
            <a:off x="344488" y="6396038"/>
            <a:ext cx="250825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defTabSz="457200" rtl="0" eaLnBrk="0" fontAlgn="base" hangingPunct="0">
              <a:spcBef>
                <a:spcPct val="0"/>
              </a:spcBef>
              <a:spcAft>
                <a:spcPct val="0"/>
              </a:spcAft>
              <a:defRPr sz="800" kern="1200">
                <a:solidFill>
                  <a:srgbClr val="739AB6"/>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39AB6"/>
                </a:solidFill>
                <a:effectLst/>
                <a:uLnTx/>
                <a:uFillTx/>
                <a:latin typeface="Arial"/>
                <a:ea typeface="+mn-ea"/>
                <a:cs typeface="+mn-cs"/>
              </a:rPr>
              <a:t>© Copyright 2024 VNS Health. All rights reserved.</a:t>
            </a:r>
          </a:p>
        </p:txBody>
      </p:sp>
      <p:sp>
        <p:nvSpPr>
          <p:cNvPr id="120835" name="Slide Number Placeholder 4">
            <a:extLst>
              <a:ext uri="{FF2B5EF4-FFF2-40B4-BE49-F238E27FC236}">
                <a16:creationId xmlns:a16="http://schemas.microsoft.com/office/drawing/2014/main" id="{DF43D501-183C-4544-D7FB-2BF55BB00822}"/>
              </a:ext>
            </a:extLst>
          </p:cNvPr>
          <p:cNvSpPr>
            <a:spLocks noGrp="1" noChangeArrowheads="1"/>
          </p:cNvSpPr>
          <p:nvPr>
            <p:ph type="sldNum" sz="quarter" idx="4294967295"/>
          </p:nvPr>
        </p:nvSpPr>
        <p:spPr bwMode="auto">
          <a:xfrm>
            <a:off x="11352213" y="6440488"/>
            <a:ext cx="839787" cy="417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fld id="{3A4C91B3-36D2-45AA-9F24-6632D5E079EC}" type="slidenum">
              <a:rPr lang="en-US" altLang="en-US" smtClean="0">
                <a:solidFill>
                  <a:schemeClr val="accent1"/>
                </a:solidFill>
              </a:rPr>
              <a:pPr/>
              <a:t>23</a:t>
            </a:fld>
            <a:endParaRPr lang="en-US" altLang="en-US">
              <a:solidFill>
                <a:schemeClr val="accent1"/>
              </a:solidFill>
            </a:endParaRPr>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dirty="0"/>
              <a:t>Pharmacy - MedImpact  </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lvl="0"/>
            <a:r>
              <a:rPr lang="en-US" noProof="0" dirty="0"/>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24</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3934041774"/>
              </p:ext>
            </p:extLst>
          </p:nvPr>
        </p:nvGraphicFramePr>
        <p:xfrm>
          <a:off x="345281" y="817720"/>
          <a:ext cx="11642658" cy="4709160"/>
        </p:xfrm>
        <a:graphic>
          <a:graphicData uri="http://schemas.openxmlformats.org/drawingml/2006/table">
            <a:tbl>
              <a:tblPr firstRow="1" bandRow="1">
                <a:tableStyleId>{5C22544A-7EE6-4342-B048-85BDC9FD1C3A}</a:tableStyleId>
              </a:tblPr>
              <a:tblGrid>
                <a:gridCol w="11642658">
                  <a:extLst>
                    <a:ext uri="{9D8B030D-6E8A-4147-A177-3AD203B41FA5}">
                      <a16:colId xmlns:a16="http://schemas.microsoft.com/office/drawing/2014/main" val="1271845275"/>
                    </a:ext>
                  </a:extLst>
                </a:gridCol>
              </a:tblGrid>
              <a:tr h="3902692">
                <a:tc>
                  <a:txBody>
                    <a:bodyPr/>
                    <a:lstStyle/>
                    <a:p>
                      <a:r>
                        <a:rPr lang="en-US" sz="1500" b="1" dirty="0">
                          <a:solidFill>
                            <a:schemeClr val="tx1"/>
                          </a:solidFill>
                        </a:rPr>
                        <a:t>Products: </a:t>
                      </a:r>
                      <a:r>
                        <a:rPr lang="en-US" sz="1500" b="0" u="none" dirty="0">
                          <a:solidFill>
                            <a:schemeClr val="tx1"/>
                          </a:solidFill>
                        </a:rPr>
                        <a:t>VNS Health </a:t>
                      </a:r>
                      <a:r>
                        <a:rPr lang="en-US" sz="1500" b="0" dirty="0">
                          <a:solidFill>
                            <a:schemeClr val="tx1"/>
                          </a:solidFill>
                        </a:rPr>
                        <a:t>EasyCare, EasyCare Plus (HMO D-SNP) and Total (HMO D-SNP)</a:t>
                      </a:r>
                    </a:p>
                    <a:p>
                      <a:endParaRPr lang="en-US" sz="70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u="none" kern="1200" dirty="0">
                          <a:solidFill>
                            <a:schemeClr val="tx1"/>
                          </a:solidFill>
                          <a:effectLst/>
                          <a:latin typeface="+mn-lt"/>
                          <a:ea typeface="+mn-ea"/>
                          <a:cs typeface="+mn-cs"/>
                        </a:rPr>
                        <a:t>The </a:t>
                      </a:r>
                      <a:r>
                        <a:rPr lang="en-US" sz="1500" b="1" i="0" u="none" kern="1200" dirty="0">
                          <a:solidFill>
                            <a:schemeClr val="tx1"/>
                          </a:solidFill>
                          <a:effectLst/>
                          <a:latin typeface="+mn-lt"/>
                          <a:ea typeface="+mn-ea"/>
                          <a:cs typeface="+mn-cs"/>
                        </a:rPr>
                        <a:t>MedImpact </a:t>
                      </a:r>
                      <a:r>
                        <a:rPr lang="en-US" sz="1500" b="0" i="0" kern="1200" dirty="0">
                          <a:solidFill>
                            <a:schemeClr val="tx1"/>
                          </a:solidFill>
                          <a:effectLst/>
                          <a:latin typeface="+mn-lt"/>
                          <a:ea typeface="+mn-ea"/>
                          <a:cs typeface="+mn-cs"/>
                        </a:rPr>
                        <a:t>physician support center features pharmacy benefit-related information as well as self-service tools to help physician providers provide quality, cost-effective pharmacy services to MedImpact VNS members.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0" dirty="0">
                        <a:solidFill>
                          <a:schemeClr val="tx1"/>
                        </a:solidFill>
                      </a:endParaRPr>
                    </a:p>
                    <a:p>
                      <a:endParaRPr lang="en-US" sz="1500" b="1" u="none" dirty="0">
                        <a:solidFill>
                          <a:schemeClr val="tx1"/>
                        </a:solidFill>
                      </a:endParaRPr>
                    </a:p>
                    <a:p>
                      <a:endParaRPr lang="en-US" sz="1500" b="1" u="none" dirty="0">
                        <a:solidFill>
                          <a:schemeClr val="tx1"/>
                        </a:solidFill>
                      </a:endParaRPr>
                    </a:p>
                    <a:p>
                      <a:endParaRPr lang="en-US" sz="1500" b="1" u="none" dirty="0">
                        <a:solidFill>
                          <a:schemeClr val="tx1"/>
                        </a:solidFill>
                      </a:endParaRPr>
                    </a:p>
                    <a:p>
                      <a:endParaRPr lang="en-US" sz="1500" b="1" u="none" dirty="0">
                        <a:solidFill>
                          <a:schemeClr val="tx1"/>
                        </a:solidFill>
                      </a:endParaRPr>
                    </a:p>
                    <a:p>
                      <a:endParaRPr lang="en-US" sz="700" b="1" u="none" dirty="0">
                        <a:solidFill>
                          <a:schemeClr val="tx1"/>
                        </a:solidFill>
                      </a:endParaRPr>
                    </a:p>
                    <a:p>
                      <a:r>
                        <a:rPr lang="en-US" sz="1500" b="1" u="none" dirty="0">
                          <a:solidFill>
                            <a:schemeClr val="tx1"/>
                          </a:solidFill>
                          <a:hlinkClick r:id="rId3"/>
                        </a:rPr>
                        <a:t>Provider portal</a:t>
                      </a:r>
                      <a:endParaRPr lang="en-US" sz="1500" b="0" dirty="0">
                        <a:solidFill>
                          <a:schemeClr val="tx1"/>
                        </a:solidFill>
                      </a:endParaRPr>
                    </a:p>
                    <a:p>
                      <a:endParaRPr lang="en-US" sz="700" dirty="0">
                        <a:solidFill>
                          <a:schemeClr val="tx1"/>
                        </a:solidFill>
                      </a:endParaRPr>
                    </a:p>
                    <a:p>
                      <a:r>
                        <a:rPr lang="en-US" sz="1500" dirty="0">
                          <a:solidFill>
                            <a:schemeClr val="tx1"/>
                          </a:solidFill>
                          <a:hlinkClick r:id="rId4"/>
                        </a:rPr>
                        <a:t>Formulary list 2024</a:t>
                      </a:r>
                      <a:endParaRPr lang="en-US" sz="1500" dirty="0">
                        <a:solidFill>
                          <a:schemeClr val="tx1"/>
                        </a:solidFill>
                      </a:endParaRPr>
                    </a:p>
                    <a:p>
                      <a:endParaRPr lang="en-US" sz="700" b="0" dirty="0">
                        <a:solidFill>
                          <a:schemeClr val="tx1"/>
                        </a:solidFill>
                      </a:endParaRPr>
                    </a:p>
                    <a:p>
                      <a:r>
                        <a:rPr lang="en-US" sz="1500" b="1" u="sng" dirty="0">
                          <a:solidFill>
                            <a:schemeClr val="tx1"/>
                          </a:solidFill>
                          <a:hlinkClick r:id="rId5"/>
                        </a:rPr>
                        <a:t>Prior Authorization Requirements effective 3/1/24</a:t>
                      </a:r>
                      <a:endParaRPr lang="en-US" sz="1500" b="1" u="sng" dirty="0">
                        <a:solidFill>
                          <a:schemeClr val="tx1"/>
                        </a:solidFill>
                        <a:hlinkClick r:id="rId5">
                          <a:extLst>
                            <a:ext uri="{A12FA001-AC4F-418D-AE19-62706E023703}">
                              <ahyp:hlinkClr xmlns:ahyp="http://schemas.microsoft.com/office/drawing/2018/hyperlinkcolor" val="tx"/>
                            </a:ext>
                          </a:extLst>
                        </a:hlinkClick>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hlinkClick r:id="rId6"/>
                        </a:rPr>
                        <a:t>EasyCare</a:t>
                      </a:r>
                      <a:endParaRPr lang="en-US" sz="15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dirty="0">
                        <a:solidFill>
                          <a:srgbClr val="003C71"/>
                        </a:solidFill>
                        <a:hlinkClick r:id="rId5">
                          <a:extLst>
                            <a:ext uri="{A12FA001-AC4F-418D-AE19-62706E023703}">
                              <ahyp:hlinkClr xmlns:ahyp="http://schemas.microsoft.com/office/drawing/2018/hyperlinkcolor" val="tx"/>
                            </a:ext>
                          </a:extLst>
                        </a:hlinkClick>
                      </a:endParaRPr>
                    </a:p>
                    <a:p>
                      <a:r>
                        <a:rPr lang="en-US" sz="1500" b="1" u="none" dirty="0">
                          <a:solidFill>
                            <a:schemeClr val="tx1"/>
                          </a:solidFill>
                          <a:hlinkClick r:id="rId5"/>
                        </a:rPr>
                        <a:t>Easy Care Plus &amp; Total</a:t>
                      </a:r>
                      <a:endParaRPr lang="en-US" sz="1500" b="1" u="none" dirty="0">
                        <a:solidFill>
                          <a:schemeClr val="tx1"/>
                        </a:solidFill>
                      </a:endParaRPr>
                    </a:p>
                    <a:p>
                      <a:endParaRPr lang="en-US" sz="700" b="0"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dirty="0">
                          <a:solidFill>
                            <a:schemeClr val="tx1"/>
                          </a:solidFill>
                          <a:hlinkClick r:id="rId7"/>
                        </a:rPr>
                        <a:t>Online form</a:t>
                      </a:r>
                      <a:endParaRPr lang="en-US" sz="1500" b="1"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1" dirty="0">
                        <a:solidFill>
                          <a:schemeClr val="tx1"/>
                        </a:solidFill>
                      </a:endParaRPr>
                    </a:p>
                    <a:p>
                      <a:r>
                        <a:rPr lang="en-US" sz="1500" b="1" dirty="0">
                          <a:solidFill>
                            <a:schemeClr val="tx1"/>
                          </a:solidFill>
                          <a:hlinkClick r:id="rId8"/>
                        </a:rPr>
                        <a:t>Request for Medicare prescription coverage determination form</a:t>
                      </a:r>
                      <a:endParaRPr lang="en-US" sz="1500" b="1" dirty="0">
                        <a:solidFill>
                          <a:schemeClr val="tx1"/>
                        </a:solidFill>
                      </a:endParaRPr>
                    </a:p>
                    <a:p>
                      <a:endParaRPr lang="en-US" sz="700" b="0" dirty="0">
                        <a:solidFill>
                          <a:schemeClr val="tx1"/>
                        </a:solidFill>
                      </a:endParaRPr>
                    </a:p>
                    <a:p>
                      <a:r>
                        <a:rPr lang="en-US" sz="1500" b="1" dirty="0">
                          <a:solidFill>
                            <a:schemeClr val="tx1"/>
                          </a:solidFill>
                          <a:hlinkClick r:id="rId9"/>
                        </a:rPr>
                        <a:t>Request for Medicare prescription coverage redetermination form</a:t>
                      </a:r>
                      <a:endParaRPr lang="en-US" sz="1500" b="1" dirty="0">
                        <a:solidFill>
                          <a:schemeClr val="tx1"/>
                        </a:solidFill>
                      </a:endParaRPr>
                    </a:p>
                  </a:txBody>
                  <a:tcPr>
                    <a:noFill/>
                  </a:tcPr>
                </a:tc>
                <a:extLst>
                  <a:ext uri="{0D108BD9-81ED-4DB2-BD59-A6C34878D82A}">
                    <a16:rowId xmlns:a16="http://schemas.microsoft.com/office/drawing/2014/main" val="3064228252"/>
                  </a:ext>
                </a:extLst>
              </a:tr>
            </a:tbl>
          </a:graphicData>
        </a:graphic>
      </p:graphicFrame>
      <p:graphicFrame>
        <p:nvGraphicFramePr>
          <p:cNvPr id="4" name="Table 3">
            <a:extLst>
              <a:ext uri="{FF2B5EF4-FFF2-40B4-BE49-F238E27FC236}">
                <a16:creationId xmlns:a16="http://schemas.microsoft.com/office/drawing/2014/main" id="{59EE1307-BE68-0AC0-A930-1AEE94CC904A}"/>
              </a:ext>
            </a:extLst>
          </p:cNvPr>
          <p:cNvGraphicFramePr>
            <a:graphicFrameLocks noGrp="1"/>
          </p:cNvGraphicFramePr>
          <p:nvPr/>
        </p:nvGraphicFramePr>
        <p:xfrm>
          <a:off x="345281" y="1766545"/>
          <a:ext cx="10998455" cy="1112520"/>
        </p:xfrm>
        <a:graphic>
          <a:graphicData uri="http://schemas.openxmlformats.org/drawingml/2006/table">
            <a:tbl>
              <a:tblPr firstRow="1" bandRow="1">
                <a:effectLst/>
                <a:tableStyleId>{5C22544A-7EE6-4342-B048-85BDC9FD1C3A}</a:tableStyleId>
              </a:tblPr>
              <a:tblGrid>
                <a:gridCol w="3905156">
                  <a:extLst>
                    <a:ext uri="{9D8B030D-6E8A-4147-A177-3AD203B41FA5}">
                      <a16:colId xmlns:a16="http://schemas.microsoft.com/office/drawing/2014/main" val="2025803771"/>
                    </a:ext>
                  </a:extLst>
                </a:gridCol>
                <a:gridCol w="3930763">
                  <a:extLst>
                    <a:ext uri="{9D8B030D-6E8A-4147-A177-3AD203B41FA5}">
                      <a16:colId xmlns:a16="http://schemas.microsoft.com/office/drawing/2014/main" val="2557244026"/>
                    </a:ext>
                  </a:extLst>
                </a:gridCol>
                <a:gridCol w="3162536">
                  <a:extLst>
                    <a:ext uri="{9D8B030D-6E8A-4147-A177-3AD203B41FA5}">
                      <a16:colId xmlns:a16="http://schemas.microsoft.com/office/drawing/2014/main" val="1707025840"/>
                    </a:ext>
                  </a:extLst>
                </a:gridCol>
              </a:tblGrid>
              <a:tr h="991099">
                <a:tc>
                  <a:txBody>
                    <a:bodyPr/>
                    <a:lstStyle/>
                    <a:p>
                      <a:r>
                        <a:rPr lang="en-US" sz="1500" b="1" u="none" dirty="0">
                          <a:solidFill>
                            <a:schemeClr val="tx1"/>
                          </a:solidFill>
                        </a:rPr>
                        <a:t>MedImpact customer service: </a:t>
                      </a:r>
                    </a:p>
                    <a:p>
                      <a:r>
                        <a:rPr lang="en-US" sz="1500" b="0" u="none" dirty="0">
                          <a:solidFill>
                            <a:schemeClr val="tx1"/>
                          </a:solidFill>
                        </a:rPr>
                        <a:t>1-800-788-2949</a:t>
                      </a:r>
                    </a:p>
                    <a:p>
                      <a:endParaRPr lang="en-US" sz="700" b="0" u="none" dirty="0">
                        <a:solidFill>
                          <a:schemeClr val="tx1"/>
                        </a:solidFill>
                      </a:endParaRPr>
                    </a:p>
                    <a:p>
                      <a:r>
                        <a:rPr lang="en-US" sz="1500" b="1" u="none" dirty="0">
                          <a:solidFill>
                            <a:schemeClr val="tx1"/>
                          </a:solidFill>
                        </a:rPr>
                        <a:t>Expedited appeal request:</a:t>
                      </a:r>
                    </a:p>
                    <a:p>
                      <a:r>
                        <a:rPr lang="en-US" sz="1500" b="0" u="none" dirty="0">
                          <a:solidFill>
                            <a:schemeClr val="tx1"/>
                          </a:solidFill>
                        </a:rPr>
                        <a:t>1-866-783-1444</a:t>
                      </a:r>
                    </a:p>
                  </a:txBody>
                  <a:tcPr>
                    <a:solidFill>
                      <a:schemeClr val="bg1"/>
                    </a:solidFill>
                  </a:tcPr>
                </a:tc>
                <a:tc>
                  <a:txBody>
                    <a:bodyPr/>
                    <a:lstStyle/>
                    <a:p>
                      <a:r>
                        <a:rPr lang="en-US" sz="1500" b="1" u="none" dirty="0">
                          <a:solidFill>
                            <a:schemeClr val="tx1"/>
                          </a:solidFill>
                        </a:rPr>
                        <a:t>Address:                                        </a:t>
                      </a:r>
                    </a:p>
                    <a:p>
                      <a:r>
                        <a:rPr lang="en-US" sz="1500" b="0" u="none" dirty="0">
                          <a:solidFill>
                            <a:schemeClr val="tx1"/>
                          </a:solidFill>
                        </a:rPr>
                        <a:t>MedImpact Healthcare Systems    </a:t>
                      </a:r>
                    </a:p>
                    <a:p>
                      <a:r>
                        <a:rPr lang="en-US" sz="1500" b="0" u="none" dirty="0">
                          <a:solidFill>
                            <a:schemeClr val="tx1"/>
                          </a:solidFill>
                        </a:rPr>
                        <a:t>10181 Scripps Gateway Court</a:t>
                      </a:r>
                    </a:p>
                    <a:p>
                      <a:r>
                        <a:rPr lang="en-US" sz="1500" b="0" u="none" dirty="0">
                          <a:solidFill>
                            <a:schemeClr val="tx1"/>
                          </a:solidFill>
                        </a:rPr>
                        <a:t>San Diego, CA 92131</a:t>
                      </a:r>
                      <a:endParaRPr lang="en-US" sz="1500" b="0" u="none" kern="1200" dirty="0">
                        <a:solidFill>
                          <a:schemeClr val="tx1"/>
                        </a:solidFill>
                        <a:latin typeface="+mn-lt"/>
                        <a:ea typeface="+mn-ea"/>
                        <a:cs typeface="+mn-cs"/>
                      </a:endParaRPr>
                    </a:p>
                  </a:txBody>
                  <a:tcPr>
                    <a:noFill/>
                  </a:tcPr>
                </a:tc>
                <a:tc>
                  <a:txBody>
                    <a:bodyPr/>
                    <a:lstStyle/>
                    <a:p>
                      <a:r>
                        <a:rPr lang="en-US" sz="1500" u="none" dirty="0">
                          <a:solidFill>
                            <a:schemeClr val="tx1"/>
                          </a:solidFill>
                        </a:rPr>
                        <a:t>Fax number: </a:t>
                      </a:r>
                    </a:p>
                    <a:p>
                      <a:r>
                        <a:rPr lang="en-US" sz="1500" b="0" u="none" dirty="0">
                          <a:solidFill>
                            <a:schemeClr val="tx1"/>
                          </a:solidFill>
                        </a:rPr>
                        <a:t>1-858-790-7100</a:t>
                      </a:r>
                    </a:p>
                    <a:p>
                      <a:endParaRPr lang="en-US" sz="700" b="0" u="none" dirty="0">
                        <a:solidFill>
                          <a:schemeClr val="tx1"/>
                        </a:solidFill>
                      </a:endParaRPr>
                    </a:p>
                    <a:p>
                      <a:r>
                        <a:rPr lang="en-US" sz="1500" b="1" u="none" dirty="0">
                          <a:solidFill>
                            <a:schemeClr val="tx1"/>
                          </a:solidFill>
                        </a:rPr>
                        <a:t>Expedited appeal fax:</a:t>
                      </a:r>
                    </a:p>
                    <a:p>
                      <a:r>
                        <a:rPr lang="en-US" sz="1500" b="0" u="none" dirty="0">
                          <a:solidFill>
                            <a:schemeClr val="tx1"/>
                          </a:solidFill>
                        </a:rPr>
                        <a:t>1-858-790-6060</a:t>
                      </a:r>
                    </a:p>
                  </a:txBody>
                  <a:tcPr>
                    <a:noFill/>
                  </a:tcPr>
                </a:tc>
                <a:extLst>
                  <a:ext uri="{0D108BD9-81ED-4DB2-BD59-A6C34878D82A}">
                    <a16:rowId xmlns:a16="http://schemas.microsoft.com/office/drawing/2014/main" val="3977812668"/>
                  </a:ext>
                </a:extLst>
              </a:tr>
            </a:tbl>
          </a:graphicData>
        </a:graphic>
      </p:graphicFrame>
    </p:spTree>
    <p:custDataLst>
      <p:tags r:id="rId1"/>
    </p:custDataLst>
    <p:extLst>
      <p:ext uri="{BB962C8B-B14F-4D97-AF65-F5344CB8AC3E}">
        <p14:creationId xmlns:p14="http://schemas.microsoft.com/office/powerpoint/2010/main" val="2755703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7C15D4-8B21-A201-491C-5072F4454454}"/>
              </a:ext>
            </a:extLst>
          </p:cNvPr>
          <p:cNvSpPr>
            <a:spLocks noGrp="1"/>
          </p:cNvSpPr>
          <p:nvPr>
            <p:ph type="title"/>
          </p:nvPr>
        </p:nvSpPr>
        <p:spPr/>
        <p:txBody>
          <a:bodyPr wrap="square" anchor="b">
            <a:normAutofit/>
          </a:bodyPr>
          <a:lstStyle/>
          <a:p>
            <a:r>
              <a:rPr lang="en-US" dirty="0"/>
              <a:t>Pharmacy </a:t>
            </a:r>
          </a:p>
        </p:txBody>
      </p:sp>
      <p:sp>
        <p:nvSpPr>
          <p:cNvPr id="6" name="Text Placeholder 5">
            <a:extLst>
              <a:ext uri="{FF2B5EF4-FFF2-40B4-BE49-F238E27FC236}">
                <a16:creationId xmlns:a16="http://schemas.microsoft.com/office/drawing/2014/main" id="{415CD717-A6D5-5B11-F84F-E6A6940284D0}"/>
              </a:ext>
            </a:extLst>
          </p:cNvPr>
          <p:cNvSpPr>
            <a:spLocks noGrp="1"/>
          </p:cNvSpPr>
          <p:nvPr>
            <p:ph type="body" sz="quarter" idx="19"/>
          </p:nvPr>
        </p:nvSpPr>
        <p:spPr/>
        <p:txBody>
          <a:bodyPr/>
          <a:lstStyle/>
          <a:p>
            <a:endParaRPr lang="en-US"/>
          </a:p>
        </p:txBody>
      </p:sp>
      <p:sp>
        <p:nvSpPr>
          <p:cNvPr id="7" name="Slide Number Placeholder 6">
            <a:extLst>
              <a:ext uri="{FF2B5EF4-FFF2-40B4-BE49-F238E27FC236}">
                <a16:creationId xmlns:a16="http://schemas.microsoft.com/office/drawing/2014/main" id="{6C5AFD91-ED9E-73C6-856D-23E9A78C6E25}"/>
              </a:ext>
            </a:extLst>
          </p:cNvPr>
          <p:cNvSpPr>
            <a:spLocks noGrp="1"/>
          </p:cNvSpPr>
          <p:nvPr>
            <p:ph type="sldNum" sz="quarter" idx="22"/>
          </p:nvPr>
        </p:nvSpPr>
        <p:spPr/>
        <p:txBody>
          <a:bodyPr wrap="square" anchor="ctr">
            <a:normAutofit/>
          </a:bodyPr>
          <a:lstStyle/>
          <a:p>
            <a:pPr>
              <a:spcAft>
                <a:spcPts val="600"/>
              </a:spcAft>
              <a:defRPr/>
            </a:pPr>
            <a:fld id="{E765EA97-F14B-4AC2-9619-1C313BAEB50F}" type="slidenum">
              <a:rPr lang="en-US" altLang="en-US" smtClean="0"/>
              <a:pPr>
                <a:spcAft>
                  <a:spcPts val="600"/>
                </a:spcAft>
                <a:defRPr/>
              </a:pPr>
              <a:t>25</a:t>
            </a:fld>
            <a:endParaRPr lang="en-US" altLang="en-US"/>
          </a:p>
        </p:txBody>
      </p:sp>
      <p:graphicFrame>
        <p:nvGraphicFramePr>
          <p:cNvPr id="5" name="Table 5">
            <a:extLst>
              <a:ext uri="{FF2B5EF4-FFF2-40B4-BE49-F238E27FC236}">
                <a16:creationId xmlns:a16="http://schemas.microsoft.com/office/drawing/2014/main" id="{B4CD85CA-B475-0A2B-A3CB-1B0F2B17956F}"/>
              </a:ext>
            </a:extLst>
          </p:cNvPr>
          <p:cNvGraphicFramePr>
            <a:graphicFrameLocks noGrp="1"/>
          </p:cNvGraphicFramePr>
          <p:nvPr>
            <p:ph sz="quarter" idx="23"/>
            <p:extLst>
              <p:ext uri="{D42A27DB-BD31-4B8C-83A1-F6EECF244321}">
                <p14:modId xmlns:p14="http://schemas.microsoft.com/office/powerpoint/2010/main" val="1551527046"/>
              </p:ext>
            </p:extLst>
          </p:nvPr>
        </p:nvGraphicFramePr>
        <p:xfrm>
          <a:off x="217487" y="1018170"/>
          <a:ext cx="11758613" cy="5678580"/>
        </p:xfrm>
        <a:graphic>
          <a:graphicData uri="http://schemas.openxmlformats.org/drawingml/2006/table">
            <a:tbl>
              <a:tblPr firstRow="1" bandRow="1">
                <a:tableStyleId>{5C22544A-7EE6-4342-B048-85BDC9FD1C3A}</a:tableStyleId>
              </a:tblPr>
              <a:tblGrid>
                <a:gridCol w="11758613">
                  <a:extLst>
                    <a:ext uri="{9D8B030D-6E8A-4147-A177-3AD203B41FA5}">
                      <a16:colId xmlns:a16="http://schemas.microsoft.com/office/drawing/2014/main" val="3906430864"/>
                    </a:ext>
                  </a:extLst>
                </a:gridCol>
              </a:tblGrid>
              <a:tr h="2190721">
                <a:tc>
                  <a:txBody>
                    <a:bodyPr/>
                    <a:lstStyle/>
                    <a:p>
                      <a:r>
                        <a:rPr lang="en-US" sz="1800" b="1" i="0" kern="1200" dirty="0">
                          <a:solidFill>
                            <a:srgbClr val="FFC000"/>
                          </a:solidFill>
                          <a:effectLst/>
                          <a:latin typeface="+mn-lt"/>
                          <a:ea typeface="+mn-ea"/>
                          <a:cs typeface="+mn-cs"/>
                        </a:rPr>
                        <a:t>Select </a:t>
                      </a:r>
                      <a:r>
                        <a:rPr lang="en-US" sz="1800" b="1" i="0" kern="1200" dirty="0">
                          <a:solidFill>
                            <a:srgbClr val="00B0F0"/>
                          </a:solidFill>
                          <a:effectLst/>
                          <a:latin typeface="+mn-lt"/>
                          <a:ea typeface="+mn-ea"/>
                          <a:cs typeface="+mn-cs"/>
                        </a:rPr>
                        <a:t>Health </a:t>
                      </a:r>
                      <a:r>
                        <a:rPr lang="en-US" sz="1800" b="1" u="none" dirty="0">
                          <a:solidFill>
                            <a:srgbClr val="005696"/>
                          </a:solidFill>
                          <a:latin typeface="+mn-lt"/>
                        </a:rPr>
                        <a:t>VNS Health </a:t>
                      </a:r>
                      <a:r>
                        <a:rPr lang="en-US" sz="1800" b="1" i="0" kern="1200" dirty="0">
                          <a:solidFill>
                            <a:schemeClr val="tx1"/>
                          </a:solidFill>
                          <a:effectLst/>
                          <a:latin typeface="+mn-lt"/>
                          <a:ea typeface="+mn-ea"/>
                          <a:cs typeface="+mn-cs"/>
                        </a:rPr>
                        <a:t>for Medication Request Form:</a:t>
                      </a:r>
                    </a:p>
                    <a:p>
                      <a:endParaRPr lang="en-US" sz="1000" b="1" dirty="0">
                        <a:solidFill>
                          <a:schemeClr val="tx1"/>
                        </a:solidFill>
                        <a:latin typeface="+mn-lt"/>
                      </a:endParaRPr>
                    </a:p>
                    <a:p>
                      <a:r>
                        <a:rPr lang="en-US" sz="1800" b="1" dirty="0" err="1">
                          <a:solidFill>
                            <a:schemeClr val="tx1"/>
                          </a:solidFill>
                          <a:latin typeface="+mn-lt"/>
                        </a:rPr>
                        <a:t>NYRx</a:t>
                      </a:r>
                      <a:r>
                        <a:rPr lang="en-US" sz="1800" b="1" dirty="0">
                          <a:solidFill>
                            <a:schemeClr val="tx1"/>
                          </a:solidFill>
                          <a:latin typeface="+mn-lt"/>
                        </a:rPr>
                        <a:t>, the Medicaid Pharmacy Program: </a:t>
                      </a:r>
                      <a:r>
                        <a:rPr lang="en-US" sz="1800" b="0" i="0" kern="1200" dirty="0">
                          <a:solidFill>
                            <a:schemeClr val="tx1"/>
                          </a:solidFill>
                          <a:effectLst/>
                          <a:latin typeface="+mn-lt"/>
                          <a:ea typeface="+mn-ea"/>
                          <a:cs typeface="+mn-cs"/>
                        </a:rPr>
                        <a:t>As of April 1, 2023, all Medicaid members enrolled in Mainstream Managed Care receive their prescription drugs through </a:t>
                      </a:r>
                      <a:r>
                        <a:rPr lang="en-US" sz="1800" b="0" i="0" kern="1200" dirty="0" err="1">
                          <a:solidFill>
                            <a:schemeClr val="tx1"/>
                          </a:solidFill>
                          <a:effectLst/>
                          <a:latin typeface="+mn-lt"/>
                          <a:ea typeface="+mn-ea"/>
                          <a:cs typeface="+mn-cs"/>
                        </a:rPr>
                        <a:t>NYRx</a:t>
                      </a:r>
                      <a:r>
                        <a:rPr lang="en-US" sz="1800" b="0" i="0" kern="1200" dirty="0">
                          <a:solidFill>
                            <a:schemeClr val="tx1"/>
                          </a:solidFill>
                          <a:effectLst/>
                          <a:latin typeface="+mn-lt"/>
                          <a:ea typeface="+mn-ea"/>
                          <a:cs typeface="+mn-cs"/>
                        </a:rPr>
                        <a:t>, the Medicaid Pharmacy Program. </a:t>
                      </a:r>
                      <a:r>
                        <a:rPr lang="en-US" sz="1800" b="0" i="0" kern="1200" dirty="0" err="1">
                          <a:solidFill>
                            <a:schemeClr val="tx1"/>
                          </a:solidFill>
                          <a:effectLst/>
                          <a:latin typeface="+mn-lt"/>
                          <a:ea typeface="+mn-ea"/>
                          <a:cs typeface="+mn-cs"/>
                        </a:rPr>
                        <a:t>NYRx</a:t>
                      </a:r>
                      <a:r>
                        <a:rPr lang="en-US" sz="1800" b="0" i="0" kern="1200" dirty="0">
                          <a:solidFill>
                            <a:schemeClr val="tx1"/>
                          </a:solidFill>
                          <a:effectLst/>
                          <a:latin typeface="+mn-lt"/>
                          <a:ea typeface="+mn-ea"/>
                          <a:cs typeface="+mn-cs"/>
                        </a:rPr>
                        <a:t> allows New York State to pay pharmacies directly for the drugs and supplies of Medicaid members. The transition did not apply to members enrolled in Managed Long-Term Care plans (e.g., PACE, MAP, and MLTC), the Essential Plan, or Child Health Plus.</a:t>
                      </a:r>
                    </a:p>
                  </a:txBody>
                  <a:tcPr>
                    <a:solidFill>
                      <a:schemeClr val="bg1"/>
                    </a:solidFill>
                  </a:tcPr>
                </a:tc>
                <a:extLst>
                  <a:ext uri="{0D108BD9-81ED-4DB2-BD59-A6C34878D82A}">
                    <a16:rowId xmlns:a16="http://schemas.microsoft.com/office/drawing/2014/main" val="2063104961"/>
                  </a:ext>
                </a:extLst>
              </a:tr>
              <a:tr h="3487859">
                <a:tc>
                  <a:txBody>
                    <a:bodyPr/>
                    <a:lstStyle/>
                    <a:p>
                      <a:r>
                        <a:rPr lang="en-US" sz="1800" b="1" dirty="0">
                          <a:latin typeface="+mn-lt"/>
                          <a:hlinkClick r:id="rId3"/>
                        </a:rPr>
                        <a:t>NYS Medicaid Prior Authorization Request Forms For Prescriptions</a:t>
                      </a:r>
                      <a:endParaRPr lang="en-US" sz="1800" b="1" dirty="0">
                        <a:latin typeface="+mn-lt"/>
                      </a:endParaRPr>
                    </a:p>
                    <a:p>
                      <a:endParaRPr lang="en-US" sz="1000" u="none" kern="1200" dirty="0">
                        <a:solidFill>
                          <a:schemeClr val="dk1"/>
                        </a:solidFill>
                        <a:effectLst/>
                        <a:latin typeface="+mn-lt"/>
                        <a:ea typeface="+mn-ea"/>
                        <a:cs typeface="+mn-cs"/>
                      </a:endParaRPr>
                    </a:p>
                    <a:p>
                      <a:r>
                        <a:rPr lang="en-US" sz="1800" b="1" u="none" kern="1200" dirty="0">
                          <a:solidFill>
                            <a:schemeClr val="dk1"/>
                          </a:solidFill>
                          <a:effectLst/>
                          <a:latin typeface="+mn-lt"/>
                          <a:ea typeface="+mn-ea"/>
                          <a:cs typeface="+mn-cs"/>
                          <a:hlinkClick r:id="rId4"/>
                        </a:rPr>
                        <a:t>Standard PA form</a:t>
                      </a:r>
                      <a:endParaRPr lang="en-US" sz="1800" b="1" kern="1200" dirty="0">
                        <a:solidFill>
                          <a:schemeClr val="dk1"/>
                        </a:solidFill>
                        <a:effectLst/>
                        <a:latin typeface="+mn-lt"/>
                        <a:ea typeface="+mn-ea"/>
                        <a:cs typeface="+mn-cs"/>
                      </a:endParaRPr>
                    </a:p>
                    <a:p>
                      <a:endParaRPr lang="en-US" sz="1000" kern="1200" dirty="0">
                        <a:solidFill>
                          <a:schemeClr val="dk1"/>
                        </a:solidFill>
                        <a:effectLst/>
                        <a:latin typeface="+mn-lt"/>
                        <a:ea typeface="+mn-ea"/>
                        <a:cs typeface="+mn-cs"/>
                      </a:endParaRPr>
                    </a:p>
                    <a:p>
                      <a:r>
                        <a:rPr lang="en-US" sz="1800" b="1" kern="1200" dirty="0">
                          <a:solidFill>
                            <a:schemeClr val="dk1"/>
                          </a:solidFill>
                          <a:effectLst/>
                          <a:latin typeface="+mn-lt"/>
                          <a:ea typeface="+mn-ea"/>
                          <a:cs typeface="+mn-cs"/>
                        </a:rPr>
                        <a:t>To request a PA:</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800" i="0" kern="1200" dirty="0">
                          <a:solidFill>
                            <a:schemeClr val="dk1"/>
                          </a:solidFill>
                          <a:effectLst/>
                          <a:latin typeface="+mn-lt"/>
                          <a:ea typeface="+mn-ea"/>
                          <a:cs typeface="+mn-cs"/>
                        </a:rPr>
                        <a:t>Call NYS Medicaid PA call center at </a:t>
                      </a:r>
                      <a:r>
                        <a:rPr lang="en-US" sz="1800" b="1" i="0" kern="1200" dirty="0">
                          <a:solidFill>
                            <a:schemeClr val="dk1"/>
                          </a:solidFill>
                          <a:effectLst/>
                          <a:latin typeface="+mn-lt"/>
                          <a:ea typeface="+mn-ea"/>
                          <a:cs typeface="+mn-cs"/>
                        </a:rPr>
                        <a:t>1-877-309-9493 and select option “1” </a:t>
                      </a:r>
                      <a:r>
                        <a:rPr lang="en-US" sz="1800" i="0" kern="1200" dirty="0">
                          <a:solidFill>
                            <a:schemeClr val="dk1"/>
                          </a:solidFill>
                          <a:effectLst/>
                          <a:latin typeface="+mn-lt"/>
                          <a:ea typeface="+mn-ea"/>
                          <a:cs typeface="+mn-cs"/>
                        </a:rPr>
                        <a:t>for the prescriber. The call center is operational 24 hours a day, seven days per week. </a:t>
                      </a:r>
                    </a:p>
                    <a:p>
                      <a:pPr marL="342900" marR="0" lvl="0" indent="-342900" algn="l" defTabSz="914400" rtl="0" eaLnBrk="1" fontAlgn="auto" latinLnBrk="0" hangingPunct="1">
                        <a:lnSpc>
                          <a:spcPct val="100000"/>
                        </a:lnSpc>
                        <a:spcBef>
                          <a:spcPts val="0"/>
                        </a:spcBef>
                        <a:spcAft>
                          <a:spcPts val="0"/>
                        </a:spcAft>
                        <a:buClrTx/>
                        <a:buSzTx/>
                        <a:buFontTx/>
                        <a:buAutoNum type="arabicParenR"/>
                        <a:tabLst/>
                        <a:defRPr/>
                      </a:pPr>
                      <a:r>
                        <a:rPr lang="en-US" sz="1800" b="0" i="0" kern="1200" dirty="0">
                          <a:solidFill>
                            <a:schemeClr val="dk1"/>
                          </a:solidFill>
                          <a:effectLst/>
                          <a:latin typeface="+mn-lt"/>
                          <a:ea typeface="+mn-ea"/>
                          <a:cs typeface="+mn-cs"/>
                        </a:rPr>
                        <a:t>Completed PA forms can be faxed to NYS Medicaid at </a:t>
                      </a:r>
                      <a:r>
                        <a:rPr lang="en-US" sz="1800" b="1" i="0" kern="1200" dirty="0">
                          <a:solidFill>
                            <a:schemeClr val="dk1"/>
                          </a:solidFill>
                          <a:effectLst/>
                          <a:latin typeface="+mn-lt"/>
                          <a:ea typeface="+mn-ea"/>
                          <a:cs typeface="+mn-cs"/>
                        </a:rPr>
                        <a:t>1-800-268-2990.</a:t>
                      </a:r>
                      <a:endParaRPr lang="en-US" sz="1800" b="0" i="0" kern="1200" dirty="0">
                        <a:solidFill>
                          <a:schemeClr val="dk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i="0" kern="1200" dirty="0">
                          <a:solidFill>
                            <a:schemeClr val="dk1"/>
                          </a:solidFill>
                          <a:effectLst/>
                          <a:latin typeface="+mn-lt"/>
                          <a:ea typeface="+mn-ea"/>
                          <a:cs typeface="+mn-cs"/>
                        </a:rPr>
                        <a:t>      Fax requests may take up to 24 hours to process. </a:t>
                      </a:r>
                      <a:endParaRPr lang="en-US" sz="1800" dirty="0">
                        <a:solidFill>
                          <a:schemeClr val="tx1"/>
                        </a:solidFill>
                        <a:latin typeface="+mn-lt"/>
                      </a:endParaRPr>
                    </a:p>
                  </a:txBody>
                  <a:tcPr>
                    <a:solidFill>
                      <a:schemeClr val="bg1"/>
                    </a:solidFill>
                  </a:tcPr>
                </a:tc>
                <a:extLst>
                  <a:ext uri="{0D108BD9-81ED-4DB2-BD59-A6C34878D82A}">
                    <a16:rowId xmlns:a16="http://schemas.microsoft.com/office/drawing/2014/main" val="1393792216"/>
                  </a:ext>
                </a:extLst>
              </a:tr>
            </a:tbl>
          </a:graphicData>
        </a:graphic>
      </p:graphicFrame>
      <p:pic>
        <p:nvPicPr>
          <p:cNvPr id="3" name="Picture 2">
            <a:extLst>
              <a:ext uri="{FF2B5EF4-FFF2-40B4-BE49-F238E27FC236}">
                <a16:creationId xmlns:a16="http://schemas.microsoft.com/office/drawing/2014/main" id="{219EAD78-D127-9357-2019-2EA6B0FCD7F9}"/>
              </a:ext>
            </a:extLst>
          </p:cNvPr>
          <p:cNvPicPr>
            <a:picLocks noChangeAspect="1"/>
          </p:cNvPicPr>
          <p:nvPr/>
        </p:nvPicPr>
        <p:blipFill>
          <a:blip r:embed="rId5"/>
          <a:stretch>
            <a:fillRect/>
          </a:stretch>
        </p:blipFill>
        <p:spPr>
          <a:xfrm>
            <a:off x="217487" y="6370233"/>
            <a:ext cx="2505673" cy="249958"/>
          </a:xfrm>
          <a:prstGeom prst="rect">
            <a:avLst/>
          </a:prstGeom>
        </p:spPr>
      </p:pic>
    </p:spTree>
    <p:extLst>
      <p:ext uri="{BB962C8B-B14F-4D97-AF65-F5344CB8AC3E}">
        <p14:creationId xmlns:p14="http://schemas.microsoft.com/office/powerpoint/2010/main" val="10272940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2"/>
    </p:ext>
  </p:extLs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normAutofit/>
          </a:bodyPr>
          <a:lstStyle/>
          <a:p>
            <a:r>
              <a:rPr lang="en-US" dirty="0"/>
              <a:t>Transportation</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26</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893286121"/>
              </p:ext>
            </p:extLst>
          </p:nvPr>
        </p:nvGraphicFramePr>
        <p:xfrm>
          <a:off x="263769" y="989814"/>
          <a:ext cx="11471031" cy="5324352"/>
        </p:xfrm>
        <a:graphic>
          <a:graphicData uri="http://schemas.openxmlformats.org/drawingml/2006/table">
            <a:tbl>
              <a:tblPr firstRow="1" bandRow="1">
                <a:tableStyleId>{5C22544A-7EE6-4342-B048-85BDC9FD1C3A}</a:tableStyleId>
              </a:tblPr>
              <a:tblGrid>
                <a:gridCol w="11471031">
                  <a:extLst>
                    <a:ext uri="{9D8B030D-6E8A-4147-A177-3AD203B41FA5}">
                      <a16:colId xmlns:a16="http://schemas.microsoft.com/office/drawing/2014/main" val="1271845275"/>
                    </a:ext>
                  </a:extLst>
                </a:gridCol>
              </a:tblGrid>
              <a:tr h="5324352">
                <a:tc>
                  <a:txBody>
                    <a:bodyPr/>
                    <a:lstStyle/>
                    <a:p>
                      <a:r>
                        <a:rPr lang="en-US" sz="1800" b="1" dirty="0">
                          <a:solidFill>
                            <a:schemeClr val="tx1"/>
                          </a:solidFill>
                        </a:rPr>
                        <a:t>Non-Emergency Transportation Now Covered by Medicaid</a:t>
                      </a:r>
                    </a:p>
                    <a:p>
                      <a:r>
                        <a:rPr lang="en-US" sz="1800" b="0" dirty="0">
                          <a:solidFill>
                            <a:schemeClr val="tx1"/>
                          </a:solidFill>
                        </a:rPr>
                        <a:t>Starting March 1, 2024, </a:t>
                      </a:r>
                      <a:r>
                        <a:rPr lang="en-US" sz="1800" b="0" u="none" dirty="0">
                          <a:solidFill>
                            <a:schemeClr val="tx1"/>
                          </a:solidFill>
                        </a:rPr>
                        <a:t>VNS Health </a:t>
                      </a:r>
                      <a:r>
                        <a:rPr lang="en-US" sz="1800" b="0" dirty="0">
                          <a:solidFill>
                            <a:schemeClr val="tx1"/>
                          </a:solidFill>
                        </a:rPr>
                        <a:t>Total (HMO D-SNP) will no longer cover transportation as part of its benefits. </a:t>
                      </a:r>
                    </a:p>
                    <a:p>
                      <a:endParaRPr lang="en-US" sz="1050" b="1" dirty="0">
                        <a:solidFill>
                          <a:schemeClr val="tx1"/>
                        </a:solidFill>
                      </a:endParaRPr>
                    </a:p>
                    <a:p>
                      <a:r>
                        <a:rPr lang="en-US" sz="1800" b="1" dirty="0">
                          <a:solidFill>
                            <a:schemeClr val="tx1"/>
                          </a:solidFill>
                        </a:rPr>
                        <a:t>How to Schedule Transportation: </a:t>
                      </a:r>
                      <a:r>
                        <a:rPr lang="en-US" sz="1800" b="0" dirty="0">
                          <a:solidFill>
                            <a:schemeClr val="tx1"/>
                          </a:solidFill>
                        </a:rPr>
                        <a:t>To arrange non-emergency medical transportation, you or your provider must contact the Statewide Transportation Broker, </a:t>
                      </a:r>
                      <a:r>
                        <a:rPr lang="en-US" sz="1800" b="1" dirty="0">
                          <a:solidFill>
                            <a:srgbClr val="0070C0"/>
                          </a:solidFill>
                        </a:rPr>
                        <a:t>Medical Answering Services (MAS):</a:t>
                      </a:r>
                    </a:p>
                    <a:p>
                      <a:endParaRPr lang="en-US" sz="1050" b="1" dirty="0">
                        <a:solidFill>
                          <a:srgbClr val="0070C0"/>
                        </a:solidFill>
                      </a:endParaRPr>
                    </a:p>
                    <a:p>
                      <a:r>
                        <a:rPr lang="en-US" sz="1800" b="1" dirty="0">
                          <a:solidFill>
                            <a:schemeClr val="tx1"/>
                          </a:solidFill>
                        </a:rPr>
                        <a:t>Online: </a:t>
                      </a:r>
                      <a:r>
                        <a:rPr lang="en-US" sz="1800" b="0" dirty="0">
                          <a:solidFill>
                            <a:schemeClr val="tx1"/>
                          </a:solidFill>
                          <a:hlinkClick r:id="rId3"/>
                        </a:rPr>
                        <a:t>https://www.medanswering.com/</a:t>
                      </a:r>
                      <a:r>
                        <a:rPr lang="en-US" sz="1800" b="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dirty="0">
                          <a:solidFill>
                            <a:schemeClr val="tx1"/>
                          </a:solidFill>
                        </a:rPr>
                        <a:t>Call: </a:t>
                      </a:r>
                      <a:r>
                        <a:rPr lang="en-US" sz="1800" b="0" dirty="0">
                          <a:solidFill>
                            <a:schemeClr val="tx1"/>
                          </a:solidFill>
                        </a:rPr>
                        <a:t>Monday–Friday 7am to 6pm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New York City, Long Island, Westchester, and Putnam counties – 1-844-666-6270</a:t>
                      </a:r>
                    </a:p>
                    <a:p>
                      <a:pPr marL="285750" indent="-285750">
                        <a:buFont typeface="Arial" panose="020B0604020202020204" pitchFamily="34" charset="0"/>
                        <a:buChar char="•"/>
                      </a:pPr>
                      <a:r>
                        <a:rPr lang="en-US" sz="1800" b="0" dirty="0">
                          <a:solidFill>
                            <a:schemeClr val="tx1"/>
                          </a:solidFill>
                        </a:rPr>
                        <a:t>Upstate – 1-866-932-7740 </a:t>
                      </a:r>
                    </a:p>
                    <a:p>
                      <a:endParaRPr lang="en-US" sz="1050" b="0" dirty="0">
                        <a:solidFill>
                          <a:schemeClr val="tx1"/>
                        </a:solidFill>
                      </a:endParaRPr>
                    </a:p>
                    <a:p>
                      <a:r>
                        <a:rPr lang="en-US" sz="1800" b="0" dirty="0">
                          <a:solidFill>
                            <a:schemeClr val="tx1"/>
                          </a:solidFill>
                        </a:rPr>
                        <a:t>Contact MAS at least three days before transportation need and provide appointment date, time, address, provider’s name, Medicaid identification number, and any special needs (if you use a wheelchair).</a:t>
                      </a:r>
                    </a:p>
                    <a:p>
                      <a:endParaRPr lang="en-US" sz="1050" b="0" dirty="0">
                        <a:solidFill>
                          <a:schemeClr val="tx1"/>
                        </a:solidFill>
                      </a:endParaRPr>
                    </a:p>
                    <a:p>
                      <a:r>
                        <a:rPr lang="en-US" sz="1800" b="0" dirty="0">
                          <a:solidFill>
                            <a:schemeClr val="tx1"/>
                          </a:solidFill>
                        </a:rPr>
                        <a:t>For more information, visit the </a:t>
                      </a:r>
                      <a:r>
                        <a:rPr lang="en-US" sz="1800" b="0" dirty="0">
                          <a:solidFill>
                            <a:schemeClr val="tx1"/>
                          </a:solidFill>
                          <a:hlinkClick r:id="rId4"/>
                        </a:rPr>
                        <a:t>New York State Department of Health Transportation page</a:t>
                      </a:r>
                      <a:endParaRPr lang="en-US" sz="1800" b="0" dirty="0">
                        <a:solidFill>
                          <a:schemeClr val="tx1"/>
                        </a:solidFill>
                      </a:endParaRPr>
                    </a:p>
                  </a:txBody>
                  <a:tcPr>
                    <a:noFill/>
                  </a:tcPr>
                </a:tc>
                <a:extLst>
                  <a:ext uri="{0D108BD9-81ED-4DB2-BD59-A6C34878D82A}">
                    <a16:rowId xmlns:a16="http://schemas.microsoft.com/office/drawing/2014/main" val="3064228252"/>
                  </a:ext>
                </a:extLst>
              </a:tr>
            </a:tbl>
          </a:graphicData>
        </a:graphic>
      </p:graphicFrame>
      <p:pic>
        <p:nvPicPr>
          <p:cNvPr id="4" name="Picture 3">
            <a:extLst>
              <a:ext uri="{FF2B5EF4-FFF2-40B4-BE49-F238E27FC236}">
                <a16:creationId xmlns:a16="http://schemas.microsoft.com/office/drawing/2014/main" id="{3D54FBAB-7C80-D41E-55B1-50E042732FA5}"/>
              </a:ext>
            </a:extLst>
          </p:cNvPr>
          <p:cNvPicPr>
            <a:picLocks noChangeAspect="1"/>
          </p:cNvPicPr>
          <p:nvPr/>
        </p:nvPicPr>
        <p:blipFill>
          <a:blip r:embed="rId5"/>
          <a:stretch>
            <a:fillRect/>
          </a:stretch>
        </p:blipFill>
        <p:spPr>
          <a:xfrm>
            <a:off x="183240" y="6445021"/>
            <a:ext cx="2505673" cy="249958"/>
          </a:xfrm>
          <a:prstGeom prst="rect">
            <a:avLst/>
          </a:prstGeom>
        </p:spPr>
      </p:pic>
      <p:pic>
        <p:nvPicPr>
          <p:cNvPr id="7" name="Picture 6" descr="A blue and white van&#10;&#10;Description automatically generated">
            <a:extLst>
              <a:ext uri="{FF2B5EF4-FFF2-40B4-BE49-F238E27FC236}">
                <a16:creationId xmlns:a16="http://schemas.microsoft.com/office/drawing/2014/main" id="{01DE9569-E85D-C868-3477-4CBE4AC3695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47103" y="4687774"/>
            <a:ext cx="2505673" cy="2505673"/>
          </a:xfrm>
          <a:prstGeom prst="rect">
            <a:avLst/>
          </a:prstGeom>
        </p:spPr>
      </p:pic>
    </p:spTree>
    <p:custDataLst>
      <p:tags r:id="rId1"/>
    </p:custDataLst>
    <p:extLst>
      <p:ext uri="{BB962C8B-B14F-4D97-AF65-F5344CB8AC3E}">
        <p14:creationId xmlns:p14="http://schemas.microsoft.com/office/powerpoint/2010/main" val="2269068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1983921" y="288000"/>
            <a:ext cx="9642022" cy="484188"/>
          </a:xfrm>
        </p:spPr>
        <p:txBody>
          <a:bodyPr>
            <a:normAutofit/>
          </a:bodyPr>
          <a:lstStyle/>
          <a:p>
            <a:r>
              <a:rPr lang="en-US" dirty="0"/>
              <a:t>Behavioral Health – Carelon Behavioral Health  </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27</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3582757391"/>
              </p:ext>
            </p:extLst>
          </p:nvPr>
        </p:nvGraphicFramePr>
        <p:xfrm>
          <a:off x="435243" y="954905"/>
          <a:ext cx="11518863" cy="4623655"/>
        </p:xfrm>
        <a:graphic>
          <a:graphicData uri="http://schemas.openxmlformats.org/drawingml/2006/table">
            <a:tbl>
              <a:tblPr firstRow="1" bandRow="1">
                <a:tableStyleId>{5C22544A-7EE6-4342-B048-85BDC9FD1C3A}</a:tableStyleId>
              </a:tblPr>
              <a:tblGrid>
                <a:gridCol w="11518863">
                  <a:extLst>
                    <a:ext uri="{9D8B030D-6E8A-4147-A177-3AD203B41FA5}">
                      <a16:colId xmlns:a16="http://schemas.microsoft.com/office/drawing/2014/main" val="1271845275"/>
                    </a:ext>
                  </a:extLst>
                </a:gridCol>
              </a:tblGrid>
              <a:tr h="4623655">
                <a:tc>
                  <a:txBody>
                    <a:bodyPr/>
                    <a:lstStyle/>
                    <a:p>
                      <a:r>
                        <a:rPr lang="en-US" sz="2000" b="1" dirty="0">
                          <a:solidFill>
                            <a:schemeClr val="tx1"/>
                          </a:solidFill>
                        </a:rPr>
                        <a:t>Carelon Behavioral Health </a:t>
                      </a:r>
                      <a:r>
                        <a:rPr lang="en-US" sz="2000" b="0" dirty="0">
                          <a:solidFill>
                            <a:schemeClr val="tx1"/>
                          </a:solidFill>
                        </a:rPr>
                        <a:t>has been delegated to manage appeals, claims processing and payment, credentialing and recredentialing, customer service, network development and management, and utilization management.</a:t>
                      </a:r>
                    </a:p>
                    <a:p>
                      <a:endParaRPr lang="en-US" sz="1050" b="1" dirty="0">
                        <a:solidFill>
                          <a:schemeClr val="tx1"/>
                        </a:solidFill>
                      </a:endParaRPr>
                    </a:p>
                    <a:p>
                      <a:r>
                        <a:rPr lang="en-US" sz="2000" b="1" dirty="0">
                          <a:solidFill>
                            <a:schemeClr val="tx1"/>
                          </a:solidFill>
                        </a:rPr>
                        <a:t>Products: </a:t>
                      </a:r>
                      <a:r>
                        <a:rPr lang="en-US" sz="2000" b="1" u="none" dirty="0">
                          <a:solidFill>
                            <a:srgbClr val="005696"/>
                          </a:solidFill>
                        </a:rPr>
                        <a:t>VNS Health </a:t>
                      </a:r>
                      <a:r>
                        <a:rPr lang="en-US" sz="2000" b="0" dirty="0">
                          <a:solidFill>
                            <a:schemeClr val="tx1"/>
                          </a:solidFill>
                        </a:rPr>
                        <a:t>EasyCare (HMO), EasyCare Plus (HMO D-SNP), Total (HMO D-SNP), and </a:t>
                      </a:r>
                      <a:br>
                        <a:rPr lang="en-US" sz="2000" b="0" dirty="0">
                          <a:solidFill>
                            <a:schemeClr val="tx1"/>
                          </a:solidFill>
                        </a:rPr>
                      </a:br>
                      <a:r>
                        <a:rPr lang="en-US" sz="3200" b="1" i="0" kern="1200" dirty="0">
                          <a:solidFill>
                            <a:srgbClr val="FFC000"/>
                          </a:solidFill>
                          <a:effectLst/>
                          <a:latin typeface="Brush Script MT" panose="03060802040406070304" pitchFamily="66" charset="0"/>
                          <a:ea typeface="+mn-ea"/>
                          <a:cs typeface="+mn-cs"/>
                        </a:rPr>
                        <a:t>Select </a:t>
                      </a:r>
                      <a:r>
                        <a:rPr lang="en-US" sz="2000" b="1" i="0" kern="1200" dirty="0">
                          <a:solidFill>
                            <a:srgbClr val="00B0F0"/>
                          </a:solidFill>
                          <a:effectLst/>
                          <a:latin typeface="+mn-lt"/>
                          <a:ea typeface="+mn-ea"/>
                          <a:cs typeface="+mn-cs"/>
                        </a:rPr>
                        <a:t>Health </a:t>
                      </a:r>
                      <a:r>
                        <a:rPr lang="en-US" sz="2000" b="1" u="none" dirty="0">
                          <a:solidFill>
                            <a:srgbClr val="005696"/>
                          </a:solidFill>
                        </a:rPr>
                        <a:t>VNS Health </a:t>
                      </a:r>
                      <a:endParaRPr lang="en-US" sz="2000" b="0" dirty="0">
                        <a:solidFill>
                          <a:schemeClr val="tx1"/>
                        </a:solidFill>
                      </a:endParaRPr>
                    </a:p>
                    <a:p>
                      <a:endParaRPr lang="en-US" sz="1050" dirty="0">
                        <a:solidFill>
                          <a:schemeClr val="tx1"/>
                        </a:solidFill>
                      </a:endParaRPr>
                    </a:p>
                    <a:p>
                      <a:r>
                        <a:rPr lang="en-US" sz="2000" b="1" dirty="0">
                          <a:solidFill>
                            <a:schemeClr val="tx1"/>
                          </a:solidFill>
                        </a:rPr>
                        <a:t>Carelon Behavioral Health: </a:t>
                      </a:r>
                      <a:r>
                        <a:rPr lang="en-US" sz="2000" b="0" dirty="0">
                          <a:solidFill>
                            <a:schemeClr val="tx1"/>
                          </a:solidFill>
                        </a:rPr>
                        <a:t>1-800-397-1630</a:t>
                      </a:r>
                    </a:p>
                    <a:p>
                      <a:endParaRPr lang="en-US" sz="1050" b="0" dirty="0">
                        <a:solidFill>
                          <a:schemeClr val="tx1"/>
                        </a:solidFill>
                      </a:endParaRPr>
                    </a:p>
                    <a:p>
                      <a:r>
                        <a:rPr lang="en-US" sz="2000" b="1" u="none" dirty="0">
                          <a:solidFill>
                            <a:schemeClr val="tx1"/>
                          </a:solidFill>
                          <a:hlinkClick r:id="rId4"/>
                        </a:rPr>
                        <a:t>Provider Portal</a:t>
                      </a:r>
                      <a:endParaRPr lang="en-US" sz="2000" b="0" dirty="0">
                        <a:solidFill>
                          <a:schemeClr val="tx1"/>
                        </a:solidFill>
                      </a:endParaRPr>
                    </a:p>
                    <a:p>
                      <a:endParaRPr lang="en-US" sz="1050" b="0" dirty="0">
                        <a:solidFill>
                          <a:schemeClr val="tx1"/>
                        </a:solidFill>
                      </a:endParaRPr>
                    </a:p>
                    <a:p>
                      <a:r>
                        <a:rPr lang="en-US" sz="2000" b="1" u="none" dirty="0">
                          <a:solidFill>
                            <a:schemeClr val="tx1"/>
                          </a:solidFill>
                          <a:hlinkClick r:id="rId5"/>
                        </a:rPr>
                        <a:t>Outpatient Review Form </a:t>
                      </a:r>
                      <a:r>
                        <a:rPr lang="en-US" sz="2000" b="1" u="none" dirty="0">
                          <a:solidFill>
                            <a:schemeClr val="tx1"/>
                          </a:solidFill>
                        </a:rPr>
                        <a:t>- Adult Day Treatment</a:t>
                      </a:r>
                    </a:p>
                    <a:p>
                      <a:endParaRPr lang="en-US" sz="1050" b="0" dirty="0">
                        <a:solidFill>
                          <a:schemeClr val="tx1"/>
                        </a:solidFill>
                      </a:endParaRPr>
                    </a:p>
                    <a:p>
                      <a:r>
                        <a:rPr lang="en-US" sz="2000" b="1" dirty="0">
                          <a:solidFill>
                            <a:schemeClr val="tx1"/>
                          </a:solidFill>
                        </a:rPr>
                        <a:t>Completed form fax: </a:t>
                      </a:r>
                      <a:r>
                        <a:rPr lang="en-US" sz="2000" b="0" dirty="0">
                          <a:solidFill>
                            <a:schemeClr val="tx1"/>
                          </a:solidFill>
                        </a:rPr>
                        <a:t>1-800-441-2281 or 1-781-994-7634</a:t>
                      </a:r>
                    </a:p>
                    <a:p>
                      <a:endParaRPr lang="en-US" sz="1800" b="0" u="none" dirty="0">
                        <a:solidFill>
                          <a:schemeClr val="tx1"/>
                        </a:solidFill>
                      </a:endParaRPr>
                    </a:p>
                  </a:txBody>
                  <a:tcPr>
                    <a:noFill/>
                  </a:tcPr>
                </a:tc>
                <a:extLst>
                  <a:ext uri="{0D108BD9-81ED-4DB2-BD59-A6C34878D82A}">
                    <a16:rowId xmlns:a16="http://schemas.microsoft.com/office/drawing/2014/main" val="3064228252"/>
                  </a:ext>
                </a:extLst>
              </a:tr>
            </a:tbl>
          </a:graphicData>
        </a:graphic>
      </p:graphicFrame>
      <p:pic>
        <p:nvPicPr>
          <p:cNvPr id="4" name="Picture 3">
            <a:extLst>
              <a:ext uri="{FF2B5EF4-FFF2-40B4-BE49-F238E27FC236}">
                <a16:creationId xmlns:a16="http://schemas.microsoft.com/office/drawing/2014/main" id="{CF5C7CF7-D8AC-4F98-746A-3B80F41A77F9}"/>
              </a:ext>
            </a:extLst>
          </p:cNvPr>
          <p:cNvPicPr>
            <a:picLocks noChangeAspect="1"/>
          </p:cNvPicPr>
          <p:nvPr/>
        </p:nvPicPr>
        <p:blipFill>
          <a:blip r:embed="rId6"/>
          <a:stretch>
            <a:fillRect/>
          </a:stretch>
        </p:blipFill>
        <p:spPr>
          <a:xfrm>
            <a:off x="209617" y="6363744"/>
            <a:ext cx="2505673" cy="249958"/>
          </a:xfrm>
          <a:prstGeom prst="rect">
            <a:avLst/>
          </a:prstGeom>
        </p:spPr>
      </p:pic>
    </p:spTree>
    <p:custDataLst>
      <p:tags r:id="rId1"/>
    </p:custDataLst>
    <p:extLst>
      <p:ext uri="{BB962C8B-B14F-4D97-AF65-F5344CB8AC3E}">
        <p14:creationId xmlns:p14="http://schemas.microsoft.com/office/powerpoint/2010/main" val="6732436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normAutofit/>
          </a:bodyPr>
          <a:lstStyle/>
          <a:p>
            <a:r>
              <a:rPr lang="en-US" dirty="0"/>
              <a:t>DME Supplies - </a:t>
            </a:r>
            <a:r>
              <a:rPr lang="en-US" sz="2800" dirty="0"/>
              <a:t>Delivered or Shipped </a:t>
            </a:r>
            <a:endParaRPr lang="en-US" dirty="0"/>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28</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2522673127"/>
              </p:ext>
            </p:extLst>
          </p:nvPr>
        </p:nvGraphicFramePr>
        <p:xfrm>
          <a:off x="329711" y="854059"/>
          <a:ext cx="5530477" cy="2858771"/>
        </p:xfrm>
        <a:graphic>
          <a:graphicData uri="http://schemas.openxmlformats.org/drawingml/2006/table">
            <a:tbl>
              <a:tblPr firstRow="1" bandRow="1">
                <a:tableStyleId>{5C22544A-7EE6-4342-B048-85BDC9FD1C3A}</a:tableStyleId>
              </a:tblPr>
              <a:tblGrid>
                <a:gridCol w="5530477">
                  <a:extLst>
                    <a:ext uri="{9D8B030D-6E8A-4147-A177-3AD203B41FA5}">
                      <a16:colId xmlns:a16="http://schemas.microsoft.com/office/drawing/2014/main" val="1271845275"/>
                    </a:ext>
                  </a:extLst>
                </a:gridCol>
              </a:tblGrid>
              <a:tr h="2858771">
                <a:tc>
                  <a:txBody>
                    <a:bodyPr/>
                    <a:lstStyle/>
                    <a:p>
                      <a:r>
                        <a:rPr lang="en-US" sz="1500" b="1" dirty="0">
                          <a:solidFill>
                            <a:schemeClr val="tx1"/>
                          </a:solidFill>
                        </a:rPr>
                        <a:t>RX Requirements: </a:t>
                      </a:r>
                      <a:r>
                        <a:rPr lang="en-US" sz="1500" b="0" dirty="0">
                          <a:solidFill>
                            <a:schemeClr val="tx1"/>
                          </a:solidFill>
                        </a:rPr>
                        <a:t>All items require a prescription, except incontinence supplies within the first 30 days of enrollment.</a:t>
                      </a:r>
                    </a:p>
                    <a:p>
                      <a:pPr marL="285750" indent="-285750">
                        <a:buFont typeface="Wingdings" panose="05000000000000000000" pitchFamily="2" charset="2"/>
                        <a:buChar char="ü"/>
                      </a:pPr>
                      <a:r>
                        <a:rPr lang="en-US" sz="1500" b="0" dirty="0">
                          <a:solidFill>
                            <a:schemeClr val="tx1"/>
                          </a:solidFill>
                        </a:rPr>
                        <a:t>Date</a:t>
                      </a:r>
                    </a:p>
                    <a:p>
                      <a:pPr marL="285750" indent="-285750">
                        <a:buFont typeface="Wingdings" panose="05000000000000000000" pitchFamily="2" charset="2"/>
                        <a:buChar char="ü"/>
                      </a:pPr>
                      <a:r>
                        <a:rPr lang="en-US" sz="1500" b="0" dirty="0">
                          <a:solidFill>
                            <a:schemeClr val="tx1"/>
                          </a:solidFill>
                        </a:rPr>
                        <a:t>Member’s Name</a:t>
                      </a:r>
                    </a:p>
                    <a:p>
                      <a:pPr marL="285750" indent="-285750">
                        <a:buFont typeface="Wingdings" panose="05000000000000000000" pitchFamily="2" charset="2"/>
                        <a:buChar char="ü"/>
                      </a:pPr>
                      <a:r>
                        <a:rPr lang="en-US" sz="1500" b="0" dirty="0">
                          <a:solidFill>
                            <a:schemeClr val="tx1"/>
                          </a:solidFill>
                        </a:rPr>
                        <a:t>Diagnosis &amp; Related ICD 10 code</a:t>
                      </a:r>
                    </a:p>
                    <a:p>
                      <a:pPr marL="285750" indent="-285750">
                        <a:buFont typeface="Wingdings" panose="05000000000000000000" pitchFamily="2" charset="2"/>
                        <a:buChar char="ü"/>
                      </a:pPr>
                      <a:r>
                        <a:rPr lang="en-US" sz="1500" b="0" dirty="0">
                          <a:solidFill>
                            <a:schemeClr val="tx1"/>
                          </a:solidFill>
                        </a:rPr>
                        <a:t>Doctor’s NPI</a:t>
                      </a:r>
                    </a:p>
                    <a:p>
                      <a:pPr marL="285750" indent="-285750">
                        <a:buFont typeface="Wingdings" panose="05000000000000000000" pitchFamily="2" charset="2"/>
                        <a:buChar char="ü"/>
                      </a:pPr>
                      <a:r>
                        <a:rPr lang="en-US" sz="1500" b="0" dirty="0">
                          <a:solidFill>
                            <a:schemeClr val="tx1"/>
                          </a:solidFill>
                        </a:rPr>
                        <a:t>DME product(s) Brand</a:t>
                      </a:r>
                    </a:p>
                    <a:p>
                      <a:pPr marL="285750" indent="-285750">
                        <a:buFont typeface="Wingdings" panose="05000000000000000000" pitchFamily="2" charset="2"/>
                        <a:buChar char="ü"/>
                      </a:pPr>
                      <a:r>
                        <a:rPr lang="en-US" sz="1500" b="0" dirty="0">
                          <a:solidFill>
                            <a:schemeClr val="tx1"/>
                          </a:solidFill>
                        </a:rPr>
                        <a:t>Quantity/Frequency/Size</a:t>
                      </a:r>
                    </a:p>
                    <a:p>
                      <a:pPr marL="285750" indent="-285750">
                        <a:buFont typeface="Wingdings" panose="05000000000000000000" pitchFamily="2" charset="2"/>
                        <a:buChar char="ü"/>
                      </a:pPr>
                      <a:r>
                        <a:rPr lang="en-US" sz="1500" b="0" dirty="0">
                          <a:solidFill>
                            <a:schemeClr val="tx1"/>
                          </a:solidFill>
                        </a:rPr>
                        <a:t>MD signature with signature date</a:t>
                      </a:r>
                    </a:p>
                    <a:p>
                      <a:pPr marL="285750" indent="-285750">
                        <a:buFont typeface="Wingdings" panose="05000000000000000000" pitchFamily="2" charset="2"/>
                        <a:buChar char="ü"/>
                      </a:pPr>
                      <a:r>
                        <a:rPr lang="en-US" sz="1500" b="0" dirty="0">
                          <a:solidFill>
                            <a:schemeClr val="tx1"/>
                          </a:solidFill>
                        </a:rPr>
                        <a:t>If primary insurance: Medicaid ID and/or VNS ID #</a:t>
                      </a:r>
                    </a:p>
                    <a:p>
                      <a:pPr marL="285750" indent="-285750">
                        <a:buFont typeface="Wingdings" panose="05000000000000000000" pitchFamily="2" charset="2"/>
                        <a:buChar char="ü"/>
                      </a:pPr>
                      <a:endParaRPr lang="en-US" sz="1500" b="0" dirty="0">
                        <a:solidFill>
                          <a:schemeClr val="tx1"/>
                        </a:solidFill>
                      </a:endParaRPr>
                    </a:p>
                  </a:txBody>
                  <a:tcPr>
                    <a:noFill/>
                  </a:tcPr>
                </a:tc>
                <a:extLst>
                  <a:ext uri="{0D108BD9-81ED-4DB2-BD59-A6C34878D82A}">
                    <a16:rowId xmlns:a16="http://schemas.microsoft.com/office/drawing/2014/main" val="3064228252"/>
                  </a:ext>
                </a:extLst>
              </a:tr>
            </a:tbl>
          </a:graphicData>
        </a:graphic>
      </p:graphicFrame>
      <p:sp>
        <p:nvSpPr>
          <p:cNvPr id="5" name="TextBox 4">
            <a:extLst>
              <a:ext uri="{FF2B5EF4-FFF2-40B4-BE49-F238E27FC236}">
                <a16:creationId xmlns:a16="http://schemas.microsoft.com/office/drawing/2014/main" id="{615A7322-4F2E-A744-348F-88BD77C5D824}"/>
              </a:ext>
            </a:extLst>
          </p:cNvPr>
          <p:cNvSpPr txBox="1"/>
          <p:nvPr/>
        </p:nvSpPr>
        <p:spPr>
          <a:xfrm>
            <a:off x="285750" y="3546249"/>
            <a:ext cx="3690560" cy="2939266"/>
          </a:xfrm>
          <a:prstGeom prst="rect">
            <a:avLst/>
          </a:prstGeom>
          <a:noFill/>
        </p:spPr>
        <p:txBody>
          <a:bodyPr wrap="square">
            <a:spAutoFit/>
          </a:bodyPr>
          <a:lstStyle/>
          <a:p>
            <a:r>
              <a:rPr lang="en-US" sz="1500" b="1" dirty="0"/>
              <a:t>Supplies distributed by DME vendors:</a:t>
            </a:r>
          </a:p>
          <a:p>
            <a:endParaRPr lang="en-US" sz="500" b="1" dirty="0"/>
          </a:p>
          <a:p>
            <a:pPr marL="285750" indent="-285750">
              <a:buFont typeface="Arial" panose="020B0604020202020204" pitchFamily="34" charset="0"/>
              <a:buChar char="•"/>
            </a:pPr>
            <a:r>
              <a:rPr lang="en-US" sz="1500" dirty="0"/>
              <a:t>Surgical Supplies</a:t>
            </a:r>
          </a:p>
          <a:p>
            <a:pPr marL="285750" indent="-285750">
              <a:buFont typeface="Arial" panose="020B0604020202020204" pitchFamily="34" charset="0"/>
              <a:buChar char="•"/>
            </a:pPr>
            <a:r>
              <a:rPr lang="en-US" sz="1500" dirty="0"/>
              <a:t>Ostomy Supplies</a:t>
            </a:r>
          </a:p>
          <a:p>
            <a:pPr marL="285750" indent="-285750">
              <a:buFont typeface="Arial" panose="020B0604020202020204" pitchFamily="34" charset="0"/>
              <a:buChar char="•"/>
            </a:pPr>
            <a:r>
              <a:rPr lang="en-US" sz="1500" dirty="0"/>
              <a:t>Tracheotomy supplies</a:t>
            </a:r>
          </a:p>
          <a:p>
            <a:pPr marL="285750" indent="-285750">
              <a:buFont typeface="Arial" panose="020B0604020202020204" pitchFamily="34" charset="0"/>
              <a:buChar char="•"/>
            </a:pPr>
            <a:r>
              <a:rPr lang="en-US" sz="1500" dirty="0"/>
              <a:t>Incontinence</a:t>
            </a:r>
          </a:p>
          <a:p>
            <a:pPr marL="285750" indent="-285750">
              <a:buFont typeface="Arial" panose="020B0604020202020204" pitchFamily="34" charset="0"/>
              <a:buChar char="•"/>
            </a:pPr>
            <a:r>
              <a:rPr lang="en-US" sz="1500" dirty="0"/>
              <a:t>Blood Glucose Monitors and Supplies</a:t>
            </a:r>
          </a:p>
          <a:p>
            <a:pPr marL="285750" indent="-285750">
              <a:buFont typeface="Arial" panose="020B0604020202020204" pitchFamily="34" charset="0"/>
              <a:buChar char="•"/>
            </a:pPr>
            <a:r>
              <a:rPr lang="en-US" sz="1500" dirty="0"/>
              <a:t>Canes and Crutches</a:t>
            </a:r>
          </a:p>
          <a:p>
            <a:pPr marL="285750" indent="-285750">
              <a:buFont typeface="Arial" panose="020B0604020202020204" pitchFamily="34" charset="0"/>
              <a:buChar char="•"/>
            </a:pPr>
            <a:r>
              <a:rPr lang="en-US" sz="1500" dirty="0"/>
              <a:t>Continuous Passive Motion Devices</a:t>
            </a:r>
          </a:p>
          <a:p>
            <a:pPr marL="285750" indent="-285750">
              <a:buFont typeface="Arial" panose="020B0604020202020204" pitchFamily="34" charset="0"/>
              <a:buChar char="•"/>
            </a:pPr>
            <a:r>
              <a:rPr lang="en-US" sz="1500" dirty="0"/>
              <a:t>Diabetic Shoes/Insert Custom</a:t>
            </a:r>
          </a:p>
          <a:p>
            <a:pPr marL="285750" indent="-285750">
              <a:buFont typeface="Arial" panose="020B0604020202020204" pitchFamily="34" charset="0"/>
              <a:buChar char="•"/>
            </a:pPr>
            <a:r>
              <a:rPr lang="en-US" sz="1500" dirty="0"/>
              <a:t>Heat and Cold Applications</a:t>
            </a:r>
          </a:p>
          <a:p>
            <a:pPr marL="285750" indent="-285750">
              <a:buFont typeface="Arial" panose="020B0604020202020204" pitchFamily="34" charset="0"/>
              <a:buChar char="•"/>
            </a:pPr>
            <a:r>
              <a:rPr lang="en-US" sz="1500" dirty="0"/>
              <a:t>Manual Wheelchair</a:t>
            </a:r>
          </a:p>
          <a:p>
            <a:pPr marL="285750" indent="-285750">
              <a:buFont typeface="Arial" panose="020B0604020202020204" pitchFamily="34" charset="0"/>
              <a:buChar char="•"/>
            </a:pPr>
            <a:r>
              <a:rPr lang="en-US" sz="1500" dirty="0"/>
              <a:t>Manual Wheelchair Accessories</a:t>
            </a:r>
          </a:p>
        </p:txBody>
      </p:sp>
      <p:sp>
        <p:nvSpPr>
          <p:cNvPr id="9" name="TextBox 8">
            <a:extLst>
              <a:ext uri="{FF2B5EF4-FFF2-40B4-BE49-F238E27FC236}">
                <a16:creationId xmlns:a16="http://schemas.microsoft.com/office/drawing/2014/main" id="{4AF832C0-7679-1A0A-5912-B2759DE57B27}"/>
              </a:ext>
            </a:extLst>
          </p:cNvPr>
          <p:cNvSpPr txBox="1"/>
          <p:nvPr/>
        </p:nvSpPr>
        <p:spPr>
          <a:xfrm>
            <a:off x="4048482" y="3848809"/>
            <a:ext cx="3923588" cy="2631490"/>
          </a:xfrm>
          <a:prstGeom prst="rect">
            <a:avLst/>
          </a:prstGeom>
          <a:noFill/>
        </p:spPr>
        <p:txBody>
          <a:bodyPr wrap="square">
            <a:spAutoFit/>
          </a:bodyPr>
          <a:lstStyle/>
          <a:p>
            <a:pPr marL="285750" indent="-285750">
              <a:buFont typeface="Arial" panose="020B0604020202020204" pitchFamily="34" charset="0"/>
              <a:buChar char="•"/>
            </a:pPr>
            <a:r>
              <a:rPr lang="en-US" sz="1500" dirty="0"/>
              <a:t>Neuromuscular Electrical Stimulators</a:t>
            </a:r>
          </a:p>
          <a:p>
            <a:r>
              <a:rPr lang="en-US" sz="1500" dirty="0"/>
              <a:t>      (NMES) and/or Supplies</a:t>
            </a:r>
          </a:p>
          <a:p>
            <a:pPr marL="285750" indent="-285750">
              <a:buFont typeface="Arial" panose="020B0604020202020204" pitchFamily="34" charset="0"/>
              <a:buChar char="•"/>
            </a:pPr>
            <a:r>
              <a:rPr lang="en-US" sz="1500" dirty="0"/>
              <a:t>Neurostimulators and/or supplies</a:t>
            </a:r>
          </a:p>
          <a:p>
            <a:pPr marL="285750" indent="-285750">
              <a:buFont typeface="Arial" panose="020B0604020202020204" pitchFamily="34" charset="0"/>
              <a:buChar char="•"/>
            </a:pPr>
            <a:r>
              <a:rPr lang="en-US" sz="1500" dirty="0"/>
              <a:t>Surgical Dressings</a:t>
            </a:r>
          </a:p>
          <a:p>
            <a:pPr marL="285750" indent="-285750">
              <a:buFont typeface="Wingdings" panose="05000000000000000000" pitchFamily="2" charset="2"/>
              <a:buChar char="q"/>
            </a:pPr>
            <a:r>
              <a:rPr lang="en-US" sz="1500" dirty="0">
                <a:latin typeface="Arial" panose="020B0604020202020204" pitchFamily="34" charset="0"/>
                <a:cs typeface="Arial" panose="020B0604020202020204" pitchFamily="34" charset="0"/>
              </a:rPr>
              <a:t>Orthotics and Prosthetics</a:t>
            </a:r>
          </a:p>
          <a:p>
            <a:pPr marL="742950" lvl="1" indent="-285750">
              <a:buFont typeface="Wingdings" panose="05000000000000000000" pitchFamily="2" charset="2"/>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Breast Prostheses and Accessories</a:t>
            </a:r>
          </a:p>
          <a:p>
            <a:pPr marL="742950" lvl="1" indent="-285750">
              <a:buFont typeface="Wingdings" panose="05000000000000000000" pitchFamily="2" charset="2"/>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Limb Prostheses</a:t>
            </a:r>
          </a:p>
          <a:p>
            <a:pPr marL="742950" lvl="1" indent="-285750">
              <a:buFont typeface="Wingdings" panose="05000000000000000000" pitchFamily="2" charset="2"/>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Orthotics: Custom Fabricated</a:t>
            </a:r>
          </a:p>
          <a:p>
            <a:pPr marL="742950" lvl="1" indent="-285750">
              <a:buFont typeface="Wingdings" panose="05000000000000000000" pitchFamily="2" charset="2"/>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Orthotics: Off-the-shelf</a:t>
            </a:r>
          </a:p>
          <a:p>
            <a:pPr marL="742950" lvl="1" indent="-285750">
              <a:buFont typeface="Wingdings" panose="05000000000000000000" pitchFamily="2" charset="2"/>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Custom Fitted – patient goes to site</a:t>
            </a:r>
            <a:endParaRPr lang="en-US" sz="1500" dirty="0"/>
          </a:p>
        </p:txBody>
      </p:sp>
      <p:sp>
        <p:nvSpPr>
          <p:cNvPr id="11" name="TextBox 10">
            <a:extLst>
              <a:ext uri="{FF2B5EF4-FFF2-40B4-BE49-F238E27FC236}">
                <a16:creationId xmlns:a16="http://schemas.microsoft.com/office/drawing/2014/main" id="{7B05682A-4766-9941-A0E1-77BD779FFB1F}"/>
              </a:ext>
            </a:extLst>
          </p:cNvPr>
          <p:cNvSpPr txBox="1"/>
          <p:nvPr/>
        </p:nvSpPr>
        <p:spPr>
          <a:xfrm>
            <a:off x="7934338" y="3848809"/>
            <a:ext cx="4096425" cy="2416046"/>
          </a:xfrm>
          <a:prstGeom prst="rect">
            <a:avLst/>
          </a:prstGeom>
          <a:noFill/>
        </p:spPr>
        <p:txBody>
          <a:bodyPr wrap="square">
            <a:spAutoFit/>
          </a:bodyPr>
          <a:lstStyle/>
          <a:p>
            <a:pPr marL="285750" indent="-285750">
              <a:buFont typeface="Wingdings" panose="05000000000000000000" pitchFamily="2" charset="2"/>
              <a:buChar char="q"/>
            </a:pPr>
            <a:r>
              <a:rPr lang="en-US" sz="1500" dirty="0">
                <a:latin typeface="Arial" panose="020B0604020202020204" pitchFamily="34" charset="0"/>
                <a:cs typeface="Arial" panose="020B0604020202020204" pitchFamily="34" charset="0"/>
              </a:rPr>
              <a:t>Mobility providers</a:t>
            </a:r>
          </a:p>
          <a:p>
            <a:pPr marL="742950" lvl="1" indent="-285750">
              <a:buFont typeface="Wingdings" panose="05000000000000000000" pitchFamily="2" charset="2"/>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Electrical and Manual Wheelchairs</a:t>
            </a:r>
            <a:endParaRPr lang="en-US" sz="15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Wingdings" panose="05000000000000000000" pitchFamily="2" charset="2"/>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Wheelchair Accessories</a:t>
            </a:r>
          </a:p>
          <a:p>
            <a:pPr marL="742950" lvl="1" indent="-285750">
              <a:buFont typeface="Wingdings" panose="05000000000000000000" pitchFamily="2" charset="2"/>
              <a:buChar char="§"/>
            </a:pPr>
            <a:r>
              <a:rPr lang="en-US" sz="1500" dirty="0">
                <a:latin typeface="Arial" panose="020B0604020202020204" pitchFamily="34" charset="0"/>
                <a:ea typeface="Times New Roman" panose="02020603050405020304" pitchFamily="18" charset="0"/>
                <a:cs typeface="Arial" panose="020B0604020202020204" pitchFamily="34" charset="0"/>
              </a:rPr>
              <a:t>Powered beds </a:t>
            </a:r>
          </a:p>
          <a:p>
            <a:pPr marL="742950" lvl="1" indent="-285750">
              <a:buFont typeface="Wingdings" panose="05000000000000000000" pitchFamily="2" charset="2"/>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Power Operated Vehicles including</a:t>
            </a:r>
          </a:p>
          <a:p>
            <a:pPr marL="742950" lvl="1" indent="-285750">
              <a:buFont typeface="Wingdings" panose="05000000000000000000" pitchFamily="2" charset="2"/>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Scooters and Power Chairs</a:t>
            </a:r>
          </a:p>
          <a:p>
            <a:pPr lvl="1">
              <a:buSzPts val="1000"/>
              <a:tabLst>
                <a:tab pos="457200" algn="l"/>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Home Infusion</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Oxygen Wound Therapy Providers</a:t>
            </a:r>
          </a:p>
          <a:p>
            <a:endParaRPr lang="en-US" sz="1600" dirty="0">
              <a:latin typeface="Arial" panose="020B0604020202020204" pitchFamily="34" charset="0"/>
              <a:cs typeface="Arial" panose="020B0604020202020204" pitchFamily="34" charset="0"/>
            </a:endParaRPr>
          </a:p>
        </p:txBody>
      </p:sp>
      <p:graphicFrame>
        <p:nvGraphicFramePr>
          <p:cNvPr id="12" name="Table 3">
            <a:extLst>
              <a:ext uri="{FF2B5EF4-FFF2-40B4-BE49-F238E27FC236}">
                <a16:creationId xmlns:a16="http://schemas.microsoft.com/office/drawing/2014/main" id="{A2629C69-E190-5616-075A-63D67E7D22B2}"/>
              </a:ext>
            </a:extLst>
          </p:cNvPr>
          <p:cNvGraphicFramePr>
            <a:graphicFrameLocks noGrp="1"/>
          </p:cNvGraphicFramePr>
          <p:nvPr>
            <p:extLst>
              <p:ext uri="{D42A27DB-BD31-4B8C-83A1-F6EECF244321}">
                <p14:modId xmlns:p14="http://schemas.microsoft.com/office/powerpoint/2010/main" val="3823195200"/>
              </p:ext>
            </p:extLst>
          </p:nvPr>
        </p:nvGraphicFramePr>
        <p:xfrm>
          <a:off x="6369705" y="888746"/>
          <a:ext cx="5661058" cy="1584960"/>
        </p:xfrm>
        <a:graphic>
          <a:graphicData uri="http://schemas.openxmlformats.org/drawingml/2006/table">
            <a:tbl>
              <a:tblPr firstRow="1" bandRow="1">
                <a:tableStyleId>{5C22544A-7EE6-4342-B048-85BDC9FD1C3A}</a:tableStyleId>
              </a:tblPr>
              <a:tblGrid>
                <a:gridCol w="5661058">
                  <a:extLst>
                    <a:ext uri="{9D8B030D-6E8A-4147-A177-3AD203B41FA5}">
                      <a16:colId xmlns:a16="http://schemas.microsoft.com/office/drawing/2014/main" val="1271845275"/>
                    </a:ext>
                  </a:extLst>
                </a:gridCol>
              </a:tblGrid>
              <a:tr h="1376246">
                <a:tc>
                  <a:txBody>
                    <a:bodyPr/>
                    <a:lstStyle/>
                    <a:p>
                      <a:r>
                        <a:rPr lang="en-US" sz="1500" b="1" dirty="0">
                          <a:solidFill>
                            <a:schemeClr val="tx1"/>
                          </a:solidFill>
                        </a:rPr>
                        <a:t>Processes: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500" b="0" dirty="0">
                          <a:solidFill>
                            <a:schemeClr val="tx1"/>
                          </a:solidFill>
                        </a:rPr>
                        <a:t>Fax prescription to </a:t>
                      </a:r>
                      <a:r>
                        <a:rPr lang="en-US" sz="1500" b="1" u="none" dirty="0">
                          <a:solidFill>
                            <a:srgbClr val="005696"/>
                          </a:solidFill>
                        </a:rPr>
                        <a:t>VNS Health </a:t>
                      </a:r>
                      <a:r>
                        <a:rPr lang="en-US" sz="1500" b="0" dirty="0">
                          <a:solidFill>
                            <a:schemeClr val="tx1"/>
                          </a:solidFill>
                        </a:rPr>
                        <a:t>MLTC 1-212-897-9448</a:t>
                      </a:r>
                    </a:p>
                    <a:p>
                      <a:pPr marL="285750" indent="-285750">
                        <a:buFont typeface="Wingdings" panose="05000000000000000000" pitchFamily="2" charset="2"/>
                        <a:buChar char="Ø"/>
                      </a:pPr>
                      <a:r>
                        <a:rPr lang="en-US" sz="1500" b="0" dirty="0">
                          <a:solidFill>
                            <a:schemeClr val="tx1"/>
                          </a:solidFill>
                        </a:rPr>
                        <a:t>The standard request takes 14 to 28 days (expedited 72 hours).</a:t>
                      </a:r>
                    </a:p>
                    <a:p>
                      <a:pPr marL="285750" indent="-285750">
                        <a:buFont typeface="Wingdings" panose="05000000000000000000" pitchFamily="2" charset="2"/>
                        <a:buChar char="Ø"/>
                      </a:pPr>
                      <a:r>
                        <a:rPr lang="en-US" sz="1500" b="0" dirty="0">
                          <a:solidFill>
                            <a:schemeClr val="tx1"/>
                          </a:solidFill>
                        </a:rPr>
                        <a:t>Delays may occur if RX is missing or incomplete.</a:t>
                      </a:r>
                    </a:p>
                    <a:p>
                      <a:pPr marL="285750" indent="-285750">
                        <a:buFont typeface="Wingdings" panose="05000000000000000000" pitchFamily="2" charset="2"/>
                        <a:buChar char="Ø"/>
                      </a:pPr>
                      <a:r>
                        <a:rPr lang="en-US" sz="1500" b="0" dirty="0">
                          <a:solidFill>
                            <a:schemeClr val="tx1"/>
                          </a:solidFill>
                        </a:rPr>
                        <a:t>Some items may require medical records or chart notes.</a:t>
                      </a:r>
                    </a:p>
                    <a:p>
                      <a:endParaRPr lang="en-US" sz="800" b="0" dirty="0">
                        <a:solidFill>
                          <a:schemeClr val="tx1"/>
                        </a:solidFill>
                      </a:endParaRPr>
                    </a:p>
                  </a:txBody>
                  <a:tcPr>
                    <a:noFill/>
                  </a:tcPr>
                </a:tc>
                <a:extLst>
                  <a:ext uri="{0D108BD9-81ED-4DB2-BD59-A6C34878D82A}">
                    <a16:rowId xmlns:a16="http://schemas.microsoft.com/office/drawing/2014/main" val="3064228252"/>
                  </a:ext>
                </a:extLst>
              </a:tr>
            </a:tbl>
          </a:graphicData>
        </a:graphic>
      </p:graphicFrame>
      <p:pic>
        <p:nvPicPr>
          <p:cNvPr id="7" name="Picture 6">
            <a:extLst>
              <a:ext uri="{FF2B5EF4-FFF2-40B4-BE49-F238E27FC236}">
                <a16:creationId xmlns:a16="http://schemas.microsoft.com/office/drawing/2014/main" id="{C6E3C689-CF79-9E33-C073-01A5B2A23B2C}"/>
              </a:ext>
            </a:extLst>
          </p:cNvPr>
          <p:cNvPicPr>
            <a:picLocks noChangeAspect="1"/>
          </p:cNvPicPr>
          <p:nvPr/>
        </p:nvPicPr>
        <p:blipFill>
          <a:blip r:embed="rId4"/>
          <a:stretch>
            <a:fillRect/>
          </a:stretch>
        </p:blipFill>
        <p:spPr>
          <a:xfrm>
            <a:off x="249182" y="6524660"/>
            <a:ext cx="2505673" cy="249958"/>
          </a:xfrm>
          <a:prstGeom prst="rect">
            <a:avLst/>
          </a:prstGeom>
        </p:spPr>
      </p:pic>
      <p:pic>
        <p:nvPicPr>
          <p:cNvPr id="10" name="Picture 9" descr="A hand writing on a piece of paper&#10;&#10;Description automatically generated">
            <a:extLst>
              <a:ext uri="{FF2B5EF4-FFF2-40B4-BE49-F238E27FC236}">
                <a16:creationId xmlns:a16="http://schemas.microsoft.com/office/drawing/2014/main" id="{1179097E-9814-1806-57D8-D0AAAEC1522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34527" y="1454148"/>
            <a:ext cx="1443217" cy="1275817"/>
          </a:xfrm>
          <a:prstGeom prst="rect">
            <a:avLst/>
          </a:prstGeom>
        </p:spPr>
      </p:pic>
    </p:spTree>
    <p:custDataLst>
      <p:tags r:id="rId1"/>
    </p:custDataLst>
    <p:extLst>
      <p:ext uri="{BB962C8B-B14F-4D97-AF65-F5344CB8AC3E}">
        <p14:creationId xmlns:p14="http://schemas.microsoft.com/office/powerpoint/2010/main" val="1821757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29</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1369601527"/>
              </p:ext>
            </p:extLst>
          </p:nvPr>
        </p:nvGraphicFramePr>
        <p:xfrm>
          <a:off x="345281" y="1078675"/>
          <a:ext cx="11323705" cy="4700650"/>
        </p:xfrm>
        <a:graphic>
          <a:graphicData uri="http://schemas.openxmlformats.org/drawingml/2006/table">
            <a:tbl>
              <a:tblPr firstRow="1" bandRow="1">
                <a:tableStyleId>{5C22544A-7EE6-4342-B048-85BDC9FD1C3A}</a:tableStyleId>
              </a:tblPr>
              <a:tblGrid>
                <a:gridCol w="11323705">
                  <a:extLst>
                    <a:ext uri="{9D8B030D-6E8A-4147-A177-3AD203B41FA5}">
                      <a16:colId xmlns:a16="http://schemas.microsoft.com/office/drawing/2014/main" val="1271845275"/>
                    </a:ext>
                  </a:extLst>
                </a:gridCol>
              </a:tblGrid>
              <a:tr h="4700650">
                <a:tc>
                  <a:txBody>
                    <a:bodyPr/>
                    <a:lstStyle/>
                    <a:p>
                      <a:r>
                        <a:rPr lang="en-US" sz="1800" b="0" u="none" dirty="0">
                          <a:solidFill>
                            <a:schemeClr val="tx1"/>
                          </a:solidFill>
                        </a:rPr>
                        <a:t>HHAX is a web-based software solution to replace OPS for scheduling, communication, and billing of Home Health Services.</a:t>
                      </a:r>
                    </a:p>
                    <a:p>
                      <a:endParaRPr lang="en-US" sz="1800" b="0" u="none" dirty="0">
                        <a:solidFill>
                          <a:schemeClr val="tx1"/>
                        </a:solidFill>
                      </a:endParaRPr>
                    </a:p>
                    <a:p>
                      <a:r>
                        <a:rPr lang="en-US" sz="1800" b="1" i="0" kern="1200" dirty="0">
                          <a:solidFill>
                            <a:schemeClr val="tx1"/>
                          </a:solidFill>
                          <a:effectLst/>
                          <a:latin typeface="+mn-lt"/>
                          <a:ea typeface="+mn-ea"/>
                          <a:cs typeface="+mn-cs"/>
                        </a:rPr>
                        <a:t>What does the HHAX Portal provide to homecare agencies?</a:t>
                      </a:r>
                    </a:p>
                    <a:p>
                      <a:r>
                        <a:rPr lang="en-US" sz="1800" b="0" i="0" kern="1200" dirty="0">
                          <a:solidFill>
                            <a:schemeClr val="tx1"/>
                          </a:solidFill>
                          <a:effectLst/>
                          <a:latin typeface="+mn-lt"/>
                          <a:ea typeface="+mn-ea"/>
                          <a:cs typeface="+mn-cs"/>
                        </a:rPr>
                        <a:t>The HHAX Portal provides a direct connection from the agency to VNS Health for:</a:t>
                      </a:r>
                    </a:p>
                    <a:p>
                      <a:pPr marL="285750" indent="-285750">
                        <a:buFont typeface="Arial" panose="020B0604020202020204" pitchFamily="34" charset="0"/>
                        <a:buChar char="•"/>
                      </a:pPr>
                      <a:r>
                        <a:rPr lang="en-US" sz="1800" b="0" i="0" kern="1200" dirty="0">
                          <a:solidFill>
                            <a:schemeClr val="tx1"/>
                          </a:solidFill>
                          <a:effectLst/>
                          <a:latin typeface="+mn-lt"/>
                          <a:ea typeface="+mn-ea"/>
                          <a:cs typeface="+mn-cs"/>
                        </a:rPr>
                        <a:t>Electronic case broadcasting, authorizations, plan of care management, and entering confirmed visits</a:t>
                      </a:r>
                    </a:p>
                    <a:p>
                      <a:pPr marL="285750" indent="-285750">
                        <a:buFont typeface="Arial" panose="020B0604020202020204" pitchFamily="34" charset="0"/>
                        <a:buChar char="•"/>
                      </a:pPr>
                      <a:r>
                        <a:rPr lang="en-US" sz="1800" b="0" i="0" kern="1200" dirty="0">
                          <a:solidFill>
                            <a:schemeClr val="tx1"/>
                          </a:solidFill>
                          <a:effectLst/>
                          <a:latin typeface="+mn-lt"/>
                          <a:ea typeface="+mn-ea"/>
                          <a:cs typeface="+mn-cs"/>
                        </a:rPr>
                        <a:t>Real-time two-way messaging</a:t>
                      </a:r>
                    </a:p>
                    <a:p>
                      <a:pPr marL="285750" indent="-285750">
                        <a:buFont typeface="Arial" panose="020B0604020202020204" pitchFamily="34" charset="0"/>
                        <a:buChar char="•"/>
                      </a:pPr>
                      <a:r>
                        <a:rPr lang="en-US" sz="1800" b="0" i="0" kern="1200" dirty="0">
                          <a:solidFill>
                            <a:schemeClr val="tx1"/>
                          </a:solidFill>
                          <a:effectLst/>
                          <a:latin typeface="+mn-lt"/>
                          <a:ea typeface="+mn-ea"/>
                          <a:cs typeface="+mn-cs"/>
                        </a:rPr>
                        <a:t>Free EVV solution for time, attendance, and duty tracking</a:t>
                      </a:r>
                    </a:p>
                    <a:p>
                      <a:pPr marL="285750" indent="-285750">
                        <a:buFont typeface="Arial" panose="020B0604020202020204" pitchFamily="34" charset="0"/>
                        <a:buChar char="•"/>
                      </a:pPr>
                      <a:r>
                        <a:rPr lang="en-US" sz="1800" b="0" i="0" kern="1200" dirty="0">
                          <a:solidFill>
                            <a:schemeClr val="tx1"/>
                          </a:solidFill>
                          <a:effectLst/>
                          <a:latin typeface="+mn-lt"/>
                          <a:ea typeface="+mn-ea"/>
                          <a:cs typeface="+mn-cs"/>
                        </a:rPr>
                        <a:t>Electronic billing</a:t>
                      </a:r>
                    </a:p>
                    <a:p>
                      <a:endParaRPr lang="en-US" sz="1800" b="0" i="0" kern="1200" dirty="0">
                        <a:solidFill>
                          <a:schemeClr val="tx1"/>
                        </a:solidFill>
                        <a:effectLst/>
                        <a:latin typeface="+mn-lt"/>
                        <a:ea typeface="+mn-ea"/>
                        <a:cs typeface="+mn-cs"/>
                      </a:endParaRPr>
                    </a:p>
                    <a:p>
                      <a:r>
                        <a:rPr lang="en-US" sz="1800" b="1" i="0" kern="1200" dirty="0">
                          <a:solidFill>
                            <a:schemeClr val="tx1"/>
                          </a:solidFill>
                          <a:effectLst/>
                          <a:latin typeface="+mn-lt"/>
                          <a:ea typeface="+mn-ea"/>
                          <a:cs typeface="+mn-cs"/>
                          <a:hlinkClick r:id="rId4"/>
                        </a:rPr>
                        <a:t>HHAeX Support</a:t>
                      </a:r>
                      <a:endParaRPr lang="en-US" sz="1800" b="0" i="0" kern="1200" dirty="0">
                        <a:solidFill>
                          <a:schemeClr val="tx1"/>
                        </a:solidFill>
                        <a:effectLst/>
                        <a:latin typeface="+mn-lt"/>
                        <a:ea typeface="+mn-ea"/>
                        <a:cs typeface="+mn-cs"/>
                      </a:endParaRPr>
                    </a:p>
                    <a:p>
                      <a:endParaRPr lang="en-US" sz="1600" b="0" u="none" dirty="0">
                        <a:solidFill>
                          <a:schemeClr val="tx1"/>
                        </a:solidFill>
                      </a:endParaRPr>
                    </a:p>
                  </a:txBody>
                  <a:tcPr>
                    <a:noFill/>
                  </a:tcPr>
                </a:tc>
                <a:extLst>
                  <a:ext uri="{0D108BD9-81ED-4DB2-BD59-A6C34878D82A}">
                    <a16:rowId xmlns:a16="http://schemas.microsoft.com/office/drawing/2014/main" val="3064228252"/>
                  </a:ext>
                </a:extLst>
              </a:tr>
            </a:tbl>
          </a:graphicData>
        </a:graphic>
      </p:graphicFrame>
      <p:sp>
        <p:nvSpPr>
          <p:cNvPr id="4" name="Footer Placeholder 4">
            <a:extLst>
              <a:ext uri="{FF2B5EF4-FFF2-40B4-BE49-F238E27FC236}">
                <a16:creationId xmlns:a16="http://schemas.microsoft.com/office/drawing/2014/main" id="{302C87B3-AE7D-FDF7-BCFF-1A81AFD15CD9}"/>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39AB6"/>
                </a:solidFill>
                <a:effectLst/>
                <a:uLnTx/>
                <a:uFillTx/>
                <a:latin typeface="Arial"/>
                <a:ea typeface="+mn-ea"/>
                <a:cs typeface="+mn-cs"/>
              </a:rPr>
              <a:t>© Copyright 2024 VNS Health. All rights reserved.</a:t>
            </a:r>
          </a:p>
        </p:txBody>
      </p:sp>
      <p:sp>
        <p:nvSpPr>
          <p:cNvPr id="5" name="Title 1">
            <a:extLst>
              <a:ext uri="{FF2B5EF4-FFF2-40B4-BE49-F238E27FC236}">
                <a16:creationId xmlns:a16="http://schemas.microsoft.com/office/drawing/2014/main" id="{E5B42CC4-BF9E-082D-AE81-C822948F54CD}"/>
              </a:ext>
            </a:extLst>
          </p:cNvPr>
          <p:cNvSpPr txBox="1">
            <a:spLocks/>
          </p:cNvSpPr>
          <p:nvPr/>
        </p:nvSpPr>
        <p:spPr>
          <a:xfrm>
            <a:off x="2052127" y="372448"/>
            <a:ext cx="9229725" cy="484188"/>
          </a:xfrm>
          <a:prstGeom prst="rect">
            <a:avLst/>
          </a:prstGeom>
        </p:spPr>
        <p:txBody>
          <a:bodyPr vert="horz" lIns="0" tIns="0" rIns="0" bIns="0" rtlCol="0" anchor="b">
            <a:normAutofit/>
          </a:bodyPr>
          <a:lstStyle>
            <a:lvl1pPr algn="l" defTabSz="914400" rtl="0" eaLnBrk="1" latinLnBrk="0" hangingPunct="1">
              <a:lnSpc>
                <a:spcPct val="100000"/>
              </a:lnSpc>
              <a:spcBef>
                <a:spcPct val="0"/>
              </a:spcBef>
              <a:buNone/>
              <a:defRPr sz="2800" b="1" kern="1200">
                <a:solidFill>
                  <a:schemeClr val="tx2"/>
                </a:solidFill>
                <a:latin typeface="+mj-lt"/>
                <a:ea typeface="+mj-ea"/>
                <a:cs typeface="+mj-cs"/>
              </a:defRPr>
            </a:lvl1pPr>
          </a:lstStyle>
          <a:p>
            <a:r>
              <a:rPr lang="en-US" sz="2800" u="none" dirty="0"/>
              <a:t>HHAeXchange’s (HHAX) </a:t>
            </a:r>
            <a:endParaRPr lang="en-US" dirty="0"/>
          </a:p>
        </p:txBody>
      </p:sp>
    </p:spTree>
    <p:custDataLst>
      <p:tags r:id="rId1"/>
    </p:custDataLst>
    <p:extLst>
      <p:ext uri="{BB962C8B-B14F-4D97-AF65-F5344CB8AC3E}">
        <p14:creationId xmlns:p14="http://schemas.microsoft.com/office/powerpoint/2010/main" val="25678409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1278547" y="2294793"/>
            <a:ext cx="9123363" cy="1768354"/>
          </a:xfrm>
        </p:spPr>
        <p:txBody>
          <a:bodyPr>
            <a:normAutofit fontScale="92500"/>
          </a:bodyPr>
          <a:lstStyle/>
          <a:p>
            <a:pPr algn="ctr"/>
            <a:r>
              <a:rPr lang="en-US" dirty="0"/>
              <a:t>About VNS Health and </a:t>
            </a:r>
            <a:br>
              <a:rPr lang="en-US" dirty="0"/>
            </a:br>
            <a:r>
              <a:rPr lang="en-US" dirty="0"/>
              <a:t>The Benefits of Partnership</a:t>
            </a:r>
          </a:p>
        </p:txBody>
      </p:sp>
      <p:sp>
        <p:nvSpPr>
          <p:cNvPr id="5" name="Footer Placeholder 4">
            <a:extLst>
              <a:ext uri="{FF2B5EF4-FFF2-40B4-BE49-F238E27FC236}">
                <a16:creationId xmlns:a16="http://schemas.microsoft.com/office/drawing/2014/main" id="{1560F48B-23ED-DC8B-F985-9FFD1AC51E46}"/>
              </a:ext>
            </a:extLst>
          </p:cNvPr>
          <p:cNvSpPr>
            <a:spLocks noGrp="1"/>
          </p:cNvSpPr>
          <p:nvPr>
            <p:ph type="ftr" sz="quarter" idx="16"/>
          </p:nvPr>
        </p:nvSpPr>
        <p:spPr/>
        <p:txBody>
          <a:bodyPr/>
          <a:lstStyle/>
          <a:p>
            <a:r>
              <a:rPr lang="en-US" dirty="0"/>
              <a:t>© Copyright 2024 VNS Health. All rights reserved.</a:t>
            </a:r>
          </a:p>
        </p:txBody>
      </p:sp>
    </p:spTree>
    <p:extLst>
      <p:ext uri="{BB962C8B-B14F-4D97-AF65-F5344CB8AC3E}">
        <p14:creationId xmlns:p14="http://schemas.microsoft.com/office/powerpoint/2010/main" val="2259301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Placeholder 2">
            <a:extLst>
              <a:ext uri="{FF2B5EF4-FFF2-40B4-BE49-F238E27FC236}">
                <a16:creationId xmlns:a16="http://schemas.microsoft.com/office/drawing/2014/main" id="{33DD5CF5-6E01-95F5-5B40-956A70753647}"/>
              </a:ext>
            </a:extLst>
          </p:cNvPr>
          <p:cNvSpPr>
            <a:spLocks noGrp="1" noChangeArrowheads="1"/>
          </p:cNvSpPr>
          <p:nvPr>
            <p:ph type="body" sz="quarter" idx="12"/>
          </p:nvPr>
        </p:nvSpPr>
        <p:spPr>
          <a:xfrm>
            <a:off x="1308432" y="2593452"/>
            <a:ext cx="7014818" cy="992393"/>
          </a:xfrm>
        </p:spPr>
        <p:txBody>
          <a:bodyPr>
            <a:noAutofit/>
          </a:bodyPr>
          <a:lstStyle/>
          <a:p>
            <a:pPr marL="0" indent="0" algn="ctr" eaLnBrk="1" hangingPunct="1">
              <a:spcBef>
                <a:spcPct val="0"/>
              </a:spcBef>
              <a:buFont typeface="Wingdings 2" panose="05020102010507070707" pitchFamily="18" charset="2"/>
              <a:buNone/>
            </a:pPr>
            <a:endParaRPr lang="en-US" altLang="en-US" b="1" dirty="0"/>
          </a:p>
          <a:p>
            <a:pPr marL="0" indent="0" algn="ctr" eaLnBrk="1" hangingPunct="1">
              <a:spcBef>
                <a:spcPct val="0"/>
              </a:spcBef>
              <a:buFont typeface="Wingdings 2" panose="05020102010507070707" pitchFamily="18" charset="2"/>
              <a:buNone/>
            </a:pPr>
            <a:r>
              <a:rPr lang="en-US" altLang="en-US" b="1" dirty="0"/>
              <a:t>Services Available</a:t>
            </a:r>
          </a:p>
        </p:txBody>
      </p:sp>
      <p:pic>
        <p:nvPicPr>
          <p:cNvPr id="5" name="Picture Placeholder 4">
            <a:extLst>
              <a:ext uri="{FF2B5EF4-FFF2-40B4-BE49-F238E27FC236}">
                <a16:creationId xmlns:a16="http://schemas.microsoft.com/office/drawing/2014/main" id="{D37AE707-0A09-E7DC-7063-DB98A15F408C}"/>
              </a:ext>
            </a:extLst>
          </p:cNvPr>
          <p:cNvPicPr>
            <a:picLocks noGrp="1" noChangeAspect="1"/>
          </p:cNvPicPr>
          <p:nvPr>
            <p:ph type="pic" sz="quarter" idx="11"/>
          </p:nvPr>
        </p:nvPicPr>
        <p:blipFill rotWithShape="1">
          <a:blip r:embed="rId3"/>
          <a:srcRect t="1746" b="1746"/>
          <a:stretch/>
        </p:blipFill>
        <p:spPr/>
      </p:pic>
      <p:sp>
        <p:nvSpPr>
          <p:cNvPr id="120834" name="Footer Placeholder 5">
            <a:extLst>
              <a:ext uri="{FF2B5EF4-FFF2-40B4-BE49-F238E27FC236}">
                <a16:creationId xmlns:a16="http://schemas.microsoft.com/office/drawing/2014/main" id="{96084638-E6A8-B1F1-0F98-586D9FF8B638}"/>
              </a:ext>
            </a:extLst>
          </p:cNvPr>
          <p:cNvSpPr>
            <a:spLocks noGrp="1" noChangeArrowheads="1"/>
          </p:cNvSpPr>
          <p:nvPr>
            <p:ph type="ftr" sz="quarter" idx="14"/>
          </p:nvPr>
        </p:nvSpPr>
        <p:spPr bwMode="auto">
          <a:xfrm>
            <a:off x="344488" y="6396038"/>
            <a:ext cx="2508250" cy="24447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rtlCol="0" anchor="ctr" anchorCtr="0" compatLnSpc="1">
            <a:prstTxWarp prst="textNoShape">
              <a:avLst/>
            </a:prstTxWarp>
          </a:bodyPr>
          <a:lstStyle>
            <a:defPPr>
              <a:defRPr lang="en-US"/>
            </a:defPPr>
            <a:lvl1pPr algn="l" defTabSz="457200" rtl="0" eaLnBrk="0" fontAlgn="base" hangingPunct="0">
              <a:spcBef>
                <a:spcPct val="0"/>
              </a:spcBef>
              <a:spcAft>
                <a:spcPct val="0"/>
              </a:spcAft>
              <a:defRPr sz="800" kern="1200">
                <a:solidFill>
                  <a:srgbClr val="739AB6"/>
                </a:solidFill>
                <a:latin typeface="Corbel" panose="020B050302020402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orbel" panose="020B0503020204020204" pitchFamily="34" charset="0"/>
                <a:ea typeface="+mn-ea"/>
                <a:cs typeface="+mn-cs"/>
              </a:defRPr>
            </a:lvl5pPr>
            <a:lvl6pPr marL="2286000" algn="l" defTabSz="914400" rtl="0" eaLnBrk="1" latinLnBrk="0" hangingPunct="1">
              <a:defRPr kern="1200">
                <a:solidFill>
                  <a:schemeClr val="tx1"/>
                </a:solidFill>
                <a:latin typeface="Corbel" panose="020B0503020204020204" pitchFamily="34" charset="0"/>
                <a:ea typeface="+mn-ea"/>
                <a:cs typeface="+mn-cs"/>
              </a:defRPr>
            </a:lvl6pPr>
            <a:lvl7pPr marL="2743200" algn="l" defTabSz="914400" rtl="0" eaLnBrk="1" latinLnBrk="0" hangingPunct="1">
              <a:defRPr kern="1200">
                <a:solidFill>
                  <a:schemeClr val="tx1"/>
                </a:solidFill>
                <a:latin typeface="Corbel" panose="020B0503020204020204" pitchFamily="34" charset="0"/>
                <a:ea typeface="+mn-ea"/>
                <a:cs typeface="+mn-cs"/>
              </a:defRPr>
            </a:lvl7pPr>
            <a:lvl8pPr marL="3200400" algn="l" defTabSz="914400" rtl="0" eaLnBrk="1" latinLnBrk="0" hangingPunct="1">
              <a:defRPr kern="1200">
                <a:solidFill>
                  <a:schemeClr val="tx1"/>
                </a:solidFill>
                <a:latin typeface="Corbel" panose="020B0503020204020204" pitchFamily="34" charset="0"/>
                <a:ea typeface="+mn-ea"/>
                <a:cs typeface="+mn-cs"/>
              </a:defRPr>
            </a:lvl8pPr>
            <a:lvl9pPr marL="3657600" algn="l" defTabSz="914400" rtl="0" eaLnBrk="1" latinLnBrk="0" hangingPunct="1">
              <a:defRPr kern="1200">
                <a:solidFill>
                  <a:schemeClr val="tx1"/>
                </a:solidFill>
                <a:latin typeface="Corbel" panose="020B0503020204020204" pitchFamily="34" charset="0"/>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39AB6"/>
                </a:solidFill>
                <a:effectLst/>
                <a:uLnTx/>
                <a:uFillTx/>
                <a:latin typeface="Arial"/>
                <a:ea typeface="+mn-ea"/>
                <a:cs typeface="+mn-cs"/>
              </a:rPr>
              <a:t>© Copyright 2024 VNS Health. All rights reserved.</a:t>
            </a:r>
          </a:p>
        </p:txBody>
      </p:sp>
      <p:sp>
        <p:nvSpPr>
          <p:cNvPr id="120835" name="Slide Number Placeholder 4">
            <a:extLst>
              <a:ext uri="{FF2B5EF4-FFF2-40B4-BE49-F238E27FC236}">
                <a16:creationId xmlns:a16="http://schemas.microsoft.com/office/drawing/2014/main" id="{DF43D501-183C-4544-D7FB-2BF55BB00822}"/>
              </a:ext>
            </a:extLst>
          </p:cNvPr>
          <p:cNvSpPr>
            <a:spLocks noGrp="1" noChangeArrowheads="1"/>
          </p:cNvSpPr>
          <p:nvPr>
            <p:ph type="sldNum" sz="quarter" idx="4294967295"/>
          </p:nvPr>
        </p:nvSpPr>
        <p:spPr bwMode="auto">
          <a:xfrm>
            <a:off x="11352213" y="6440488"/>
            <a:ext cx="839787" cy="417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fld id="{3A4C91B3-36D2-45AA-9F24-6632D5E079EC}" type="slidenum">
              <a:rPr lang="en-US" altLang="en-US" smtClean="0">
                <a:solidFill>
                  <a:schemeClr val="accent1"/>
                </a:solidFill>
              </a:rPr>
              <a:pPr/>
              <a:t>30</a:t>
            </a:fld>
            <a:endParaRPr lang="en-US" altLang="en-US">
              <a:solidFill>
                <a:schemeClr val="accent1"/>
              </a:solidFill>
            </a:endParaRPr>
          </a:p>
        </p:txBody>
      </p:sp>
    </p:spTree>
    <p:extLst>
      <p:ext uri="{BB962C8B-B14F-4D97-AF65-F5344CB8AC3E}">
        <p14:creationId xmlns:p14="http://schemas.microsoft.com/office/powerpoint/2010/main" val="13694943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CE98CB33-128E-433D-8876-4B1F36FF52D8}"/>
              </a:ext>
            </a:extLst>
          </p:cNvPr>
          <p:cNvSpPr>
            <a:spLocks noGrp="1" noChangeArrowheads="1"/>
          </p:cNvSpPr>
          <p:nvPr>
            <p:ph type="title"/>
          </p:nvPr>
        </p:nvSpPr>
        <p:spPr>
          <a:xfrm>
            <a:off x="213795" y="2168165"/>
            <a:ext cx="2968490" cy="788534"/>
          </a:xfrm>
        </p:spPr>
        <p:txBody>
          <a:bodyPr>
            <a:normAutofit fontScale="90000"/>
          </a:bodyPr>
          <a:lstStyle/>
          <a:p>
            <a:pPr algn="ctr"/>
            <a:r>
              <a:rPr lang="en-US" altLang="en-US" b="0" dirty="0"/>
              <a:t>Home Care Services</a:t>
            </a:r>
          </a:p>
        </p:txBody>
      </p:sp>
      <p:sp>
        <p:nvSpPr>
          <p:cNvPr id="32771" name="Content Placeholder 2">
            <a:extLst>
              <a:ext uri="{FF2B5EF4-FFF2-40B4-BE49-F238E27FC236}">
                <a16:creationId xmlns:a16="http://schemas.microsoft.com/office/drawing/2014/main" id="{B52C52FB-12B2-4D5F-8407-90BBFCCF6789}"/>
              </a:ext>
            </a:extLst>
          </p:cNvPr>
          <p:cNvSpPr>
            <a:spLocks noGrp="1" noChangeArrowheads="1"/>
          </p:cNvSpPr>
          <p:nvPr>
            <p:ph idx="1"/>
          </p:nvPr>
        </p:nvSpPr>
        <p:spPr>
          <a:xfrm>
            <a:off x="3492270" y="527901"/>
            <a:ext cx="4336047" cy="5708439"/>
          </a:xfrm>
        </p:spPr>
        <p:txBody>
          <a:bodyPr>
            <a:normAutofit/>
          </a:bodyPr>
          <a:lstStyle/>
          <a:p>
            <a:pPr marL="0" indent="0">
              <a:buNone/>
            </a:pPr>
            <a:r>
              <a:rPr lang="en-US" altLang="en-US" sz="1800" dirty="0">
                <a:solidFill>
                  <a:schemeClr val="tx1"/>
                </a:solidFill>
              </a:rPr>
              <a:t>VNS Health offers a wide range of home care services. Whether you need specialized care as you recover from surgery or senior care so a loved one can age at home safely, we bring the care to you.</a:t>
            </a:r>
          </a:p>
          <a:p>
            <a:pPr marL="0" indent="0">
              <a:buNone/>
            </a:pPr>
            <a:endParaRPr lang="en-US" altLang="en-US" sz="500" dirty="0">
              <a:solidFill>
                <a:schemeClr val="tx1"/>
              </a:solidFill>
            </a:endParaRPr>
          </a:p>
          <a:p>
            <a:pPr>
              <a:spcBef>
                <a:spcPts val="0"/>
              </a:spcBef>
              <a:spcAft>
                <a:spcPts val="0"/>
              </a:spcAft>
            </a:pPr>
            <a:r>
              <a:rPr lang="en-US" altLang="en-US" sz="1800" b="1" dirty="0">
                <a:solidFill>
                  <a:schemeClr val="tx1"/>
                </a:solidFill>
              </a:rPr>
              <a:t>Personal care services</a:t>
            </a:r>
            <a:endParaRPr lang="en-US" altLang="en-US" sz="500" dirty="0">
              <a:solidFill>
                <a:schemeClr val="tx1"/>
              </a:solidFill>
            </a:endParaRPr>
          </a:p>
          <a:p>
            <a:pPr>
              <a:spcBef>
                <a:spcPts val="0"/>
              </a:spcBef>
              <a:spcAft>
                <a:spcPts val="0"/>
              </a:spcAft>
            </a:pPr>
            <a:r>
              <a:rPr lang="en-US" altLang="en-US" sz="1800" b="1" dirty="0">
                <a:solidFill>
                  <a:schemeClr val="tx1"/>
                </a:solidFill>
              </a:rPr>
              <a:t>Nursing</a:t>
            </a:r>
            <a:endParaRPr lang="en-US" altLang="en-US" sz="500" dirty="0">
              <a:solidFill>
                <a:schemeClr val="tx1"/>
              </a:solidFill>
            </a:endParaRPr>
          </a:p>
          <a:p>
            <a:pPr>
              <a:spcBef>
                <a:spcPts val="0"/>
              </a:spcBef>
              <a:spcAft>
                <a:spcPts val="0"/>
              </a:spcAft>
            </a:pPr>
            <a:r>
              <a:rPr lang="en-US" altLang="en-US" sz="1800" b="1" dirty="0">
                <a:solidFill>
                  <a:schemeClr val="tx1"/>
                </a:solidFill>
              </a:rPr>
              <a:t>Senior care</a:t>
            </a:r>
            <a:endParaRPr lang="en-US" altLang="en-US" sz="500" dirty="0">
              <a:solidFill>
                <a:schemeClr val="tx1"/>
              </a:solidFill>
            </a:endParaRPr>
          </a:p>
          <a:p>
            <a:pPr>
              <a:spcBef>
                <a:spcPts val="0"/>
              </a:spcBef>
              <a:spcAft>
                <a:spcPts val="0"/>
              </a:spcAft>
            </a:pPr>
            <a:r>
              <a:rPr lang="en-US" altLang="en-US" sz="1800" b="1" dirty="0">
                <a:solidFill>
                  <a:schemeClr val="tx1"/>
                </a:solidFill>
              </a:rPr>
              <a:t>Rehabilitation therapy</a:t>
            </a:r>
            <a:endParaRPr lang="en-US" altLang="en-US" sz="500" dirty="0">
              <a:solidFill>
                <a:schemeClr val="tx1"/>
              </a:solidFill>
            </a:endParaRPr>
          </a:p>
          <a:p>
            <a:pPr>
              <a:spcBef>
                <a:spcPts val="0"/>
              </a:spcBef>
              <a:spcAft>
                <a:spcPts val="0"/>
              </a:spcAft>
            </a:pPr>
            <a:r>
              <a:rPr lang="en-US" altLang="en-US" sz="1800" b="1" dirty="0">
                <a:solidFill>
                  <a:schemeClr val="tx1"/>
                </a:solidFill>
              </a:rPr>
              <a:t>Behavioral Health services</a:t>
            </a:r>
            <a:endParaRPr lang="en-US" altLang="en-US" sz="500" dirty="0">
              <a:solidFill>
                <a:schemeClr val="tx1"/>
              </a:solidFill>
            </a:endParaRPr>
          </a:p>
          <a:p>
            <a:pPr>
              <a:spcBef>
                <a:spcPts val="0"/>
              </a:spcBef>
              <a:spcAft>
                <a:spcPts val="0"/>
              </a:spcAft>
            </a:pPr>
            <a:r>
              <a:rPr lang="en-US" altLang="en-US" sz="1800" b="1" dirty="0">
                <a:solidFill>
                  <a:schemeClr val="tx1"/>
                </a:solidFill>
              </a:rPr>
              <a:t>After-surgery care</a:t>
            </a:r>
            <a:endParaRPr lang="en-US" altLang="en-US" sz="500" dirty="0">
              <a:solidFill>
                <a:schemeClr val="tx1"/>
              </a:solidFill>
            </a:endParaRPr>
          </a:p>
          <a:p>
            <a:pPr>
              <a:spcBef>
                <a:spcPts val="0"/>
              </a:spcBef>
              <a:spcAft>
                <a:spcPts val="0"/>
              </a:spcAft>
            </a:pPr>
            <a:r>
              <a:rPr lang="en-US" altLang="en-US" sz="1800" b="1" dirty="0">
                <a:solidFill>
                  <a:schemeClr val="tx1"/>
                </a:solidFill>
              </a:rPr>
              <a:t>Wound care</a:t>
            </a:r>
            <a:endParaRPr lang="en-US" altLang="en-US" sz="500" dirty="0">
              <a:solidFill>
                <a:schemeClr val="tx1"/>
              </a:solidFill>
            </a:endParaRPr>
          </a:p>
          <a:p>
            <a:pPr>
              <a:spcBef>
                <a:spcPts val="0"/>
              </a:spcBef>
              <a:spcAft>
                <a:spcPts val="0"/>
              </a:spcAft>
            </a:pPr>
            <a:r>
              <a:rPr lang="en-US" altLang="en-US" sz="1800" b="1" dirty="0">
                <a:solidFill>
                  <a:schemeClr val="tx1"/>
                </a:solidFill>
              </a:rPr>
              <a:t>Care for Alzheimer’s and other dementias</a:t>
            </a:r>
            <a:endParaRPr lang="en-US" altLang="en-US" sz="500" dirty="0">
              <a:solidFill>
                <a:schemeClr val="tx1"/>
              </a:solidFill>
            </a:endParaRPr>
          </a:p>
          <a:p>
            <a:pPr>
              <a:spcBef>
                <a:spcPts val="0"/>
              </a:spcBef>
              <a:spcAft>
                <a:spcPts val="0"/>
              </a:spcAft>
            </a:pPr>
            <a:r>
              <a:rPr lang="en-US" altLang="en-US" sz="1800" b="1" dirty="0">
                <a:solidFill>
                  <a:schemeClr val="tx1"/>
                </a:solidFill>
              </a:rPr>
              <a:t>Stroke care</a:t>
            </a:r>
            <a:endParaRPr lang="en-US" altLang="en-US" sz="1800" dirty="0">
              <a:solidFill>
                <a:schemeClr val="tx1"/>
              </a:solidFill>
            </a:endParaRPr>
          </a:p>
        </p:txBody>
      </p:sp>
      <p:pic>
        <p:nvPicPr>
          <p:cNvPr id="3" name="Picture 2">
            <a:extLst>
              <a:ext uri="{FF2B5EF4-FFF2-40B4-BE49-F238E27FC236}">
                <a16:creationId xmlns:a16="http://schemas.microsoft.com/office/drawing/2014/main" id="{A0DDA6AC-FD28-9A26-7C63-DE924C344EEB}"/>
              </a:ext>
            </a:extLst>
          </p:cNvPr>
          <p:cNvPicPr>
            <a:picLocks noChangeAspect="1"/>
          </p:cNvPicPr>
          <p:nvPr/>
        </p:nvPicPr>
        <p:blipFill>
          <a:blip r:embed="rId3"/>
          <a:stretch>
            <a:fillRect/>
          </a:stretch>
        </p:blipFill>
        <p:spPr>
          <a:xfrm>
            <a:off x="213795" y="6354951"/>
            <a:ext cx="2505673" cy="249958"/>
          </a:xfrm>
          <a:prstGeom prst="rect">
            <a:avLst/>
          </a:prstGeom>
        </p:spPr>
      </p:pic>
      <p:pic>
        <p:nvPicPr>
          <p:cNvPr id="4" name="Picture 3" descr="A house with a heart on the top&#10;&#10;Description automatically generated">
            <a:extLst>
              <a:ext uri="{FF2B5EF4-FFF2-40B4-BE49-F238E27FC236}">
                <a16:creationId xmlns:a16="http://schemas.microsoft.com/office/drawing/2014/main" id="{47BE14B3-E216-7DF1-74A3-02FF68CAD1F2}"/>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138302" y="1239416"/>
            <a:ext cx="3567082" cy="3635189"/>
          </a:xfrm>
          <a:prstGeom prst="rect">
            <a:avLst/>
          </a:prstGeom>
        </p:spPr>
      </p:pic>
    </p:spTree>
    <p:extLst>
      <p:ext uri="{BB962C8B-B14F-4D97-AF65-F5344CB8AC3E}">
        <p14:creationId xmlns:p14="http://schemas.microsoft.com/office/powerpoint/2010/main" val="1790699607"/>
      </p:ext>
    </p:extLst>
  </p:cSld>
  <p:clrMapOvr>
    <a:masterClrMapping/>
  </p:clrMapOvr>
  <p:extLst>
    <p:ext uri="{6950BFC3-D8DA-4A85-94F7-54DA5524770B}">
      <p188:commentRel xmlns:p188="http://schemas.microsoft.com/office/powerpoint/2018/8/main" r:id="rId2"/>
    </p:ext>
  </p:extLs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3902075" cy="484188"/>
          </a:xfrm>
        </p:spPr>
        <p:txBody>
          <a:bodyPr>
            <a:normAutofit/>
          </a:bodyPr>
          <a:lstStyle/>
          <a:p>
            <a:r>
              <a:rPr lang="en-US" dirty="0"/>
              <a:t>Services Available</a:t>
            </a:r>
            <a:endParaRPr lang="en-US" b="0" dirty="0">
              <a:solidFill>
                <a:schemeClr val="tx1"/>
              </a:solidFill>
            </a:endParaRP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32</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3126797161"/>
              </p:ext>
            </p:extLst>
          </p:nvPr>
        </p:nvGraphicFramePr>
        <p:xfrm>
          <a:off x="360485" y="1334814"/>
          <a:ext cx="6652108" cy="4754880"/>
        </p:xfrm>
        <a:graphic>
          <a:graphicData uri="http://schemas.openxmlformats.org/drawingml/2006/table">
            <a:tbl>
              <a:tblPr firstRow="1" bandRow="1">
                <a:tableStyleId>{5C22544A-7EE6-4342-B048-85BDC9FD1C3A}</a:tableStyleId>
              </a:tblPr>
              <a:tblGrid>
                <a:gridCol w="6652108">
                  <a:extLst>
                    <a:ext uri="{9D8B030D-6E8A-4147-A177-3AD203B41FA5}">
                      <a16:colId xmlns:a16="http://schemas.microsoft.com/office/drawing/2014/main" val="1271845275"/>
                    </a:ext>
                  </a:extLst>
                </a:gridCol>
              </a:tblGrid>
              <a:tr h="4623655">
                <a:tc>
                  <a:txBody>
                    <a:bodyPr/>
                    <a:lstStyle/>
                    <a:p>
                      <a:r>
                        <a:rPr lang="en-US" sz="1800" b="1" dirty="0">
                          <a:solidFill>
                            <a:schemeClr val="tx1"/>
                          </a:solidFill>
                        </a:rPr>
                        <a:t>Nursing Home (NH): </a:t>
                      </a:r>
                      <a:r>
                        <a:rPr lang="en-US" sz="1800" b="0" dirty="0">
                          <a:solidFill>
                            <a:schemeClr val="tx1"/>
                          </a:solidFill>
                        </a:rPr>
                        <a:t>a permanent residence for people in need of 24/7 care.</a:t>
                      </a:r>
                    </a:p>
                    <a:p>
                      <a:endParaRPr lang="en-US" sz="1800" b="0" dirty="0">
                        <a:solidFill>
                          <a:schemeClr val="tx1"/>
                        </a:solidFill>
                      </a:endParaRPr>
                    </a:p>
                    <a:p>
                      <a:r>
                        <a:rPr lang="en-US" sz="1800" b="1" dirty="0">
                          <a:solidFill>
                            <a:schemeClr val="tx1"/>
                          </a:solidFill>
                        </a:rPr>
                        <a:t>Skilled Nursing Facility (SNF): </a:t>
                      </a:r>
                      <a:r>
                        <a:rPr lang="en-US" sz="1800" b="0" dirty="0">
                          <a:solidFill>
                            <a:schemeClr val="tx1"/>
                          </a:solidFill>
                        </a:rPr>
                        <a:t>a temporary residence for patients undergoing medically necessary rehabilitation treatment. Short-Term stay is covered under MLTC. Long-Term stay is covered under Medicaid Fee for Service (FFS).</a:t>
                      </a:r>
                    </a:p>
                    <a:p>
                      <a:endParaRPr lang="en-US" sz="1800" b="0" dirty="0">
                        <a:solidFill>
                          <a:schemeClr val="tx1"/>
                        </a:solidFill>
                      </a:endParaRPr>
                    </a:p>
                    <a:p>
                      <a:r>
                        <a:rPr lang="en-US" sz="1800" b="1" dirty="0">
                          <a:solidFill>
                            <a:schemeClr val="tx1"/>
                          </a:solidFill>
                        </a:rPr>
                        <a:t>Medical Adult Day (MAD): </a:t>
                      </a:r>
                      <a:r>
                        <a:rPr lang="en-US" sz="1800" b="0" dirty="0">
                          <a:solidFill>
                            <a:schemeClr val="tx1"/>
                          </a:solidFill>
                        </a:rPr>
                        <a:t>provides meals, social activities and companionship but can also offer therapies on site such as physical and occupational therapies and often a nurse to help with medication management.</a:t>
                      </a:r>
                    </a:p>
                    <a:p>
                      <a:endParaRPr lang="en-US" sz="1800" b="0" dirty="0">
                        <a:solidFill>
                          <a:schemeClr val="tx1"/>
                        </a:solidFill>
                      </a:endParaRPr>
                    </a:p>
                    <a:p>
                      <a:r>
                        <a:rPr lang="en-US" sz="1800" b="1" dirty="0">
                          <a:solidFill>
                            <a:schemeClr val="tx1"/>
                          </a:solidFill>
                        </a:rPr>
                        <a:t>Social Adult Day Care (SADC): </a:t>
                      </a:r>
                      <a:r>
                        <a:rPr lang="en-US" sz="1800" b="0" dirty="0">
                          <a:solidFill>
                            <a:schemeClr val="tx1"/>
                          </a:solidFill>
                        </a:rPr>
                        <a:t>a structured, comprehensive program that provides functionally impaired adults with an array of services in a protective setting for any part of the day, but for less than a 24-hour period. </a:t>
                      </a:r>
                    </a:p>
                  </a:txBody>
                  <a:tcPr>
                    <a:noFill/>
                  </a:tcPr>
                </a:tc>
                <a:extLst>
                  <a:ext uri="{0D108BD9-81ED-4DB2-BD59-A6C34878D82A}">
                    <a16:rowId xmlns:a16="http://schemas.microsoft.com/office/drawing/2014/main" val="3064228252"/>
                  </a:ext>
                </a:extLst>
              </a:tr>
            </a:tbl>
          </a:graphicData>
        </a:graphic>
      </p:graphicFrame>
      <p:pic>
        <p:nvPicPr>
          <p:cNvPr id="5" name="Picture 4">
            <a:extLst>
              <a:ext uri="{FF2B5EF4-FFF2-40B4-BE49-F238E27FC236}">
                <a16:creationId xmlns:a16="http://schemas.microsoft.com/office/drawing/2014/main" id="{AD36B969-21FC-B6B8-2235-8231FBC3E2F8}"/>
              </a:ext>
            </a:extLst>
          </p:cNvPr>
          <p:cNvPicPr>
            <a:picLocks noChangeAspect="1"/>
          </p:cNvPicPr>
          <p:nvPr/>
        </p:nvPicPr>
        <p:blipFill>
          <a:blip r:embed="rId4"/>
          <a:stretch>
            <a:fillRect/>
          </a:stretch>
        </p:blipFill>
        <p:spPr>
          <a:xfrm>
            <a:off x="301937" y="6396116"/>
            <a:ext cx="2505673" cy="249958"/>
          </a:xfrm>
          <a:prstGeom prst="rect">
            <a:avLst/>
          </a:prstGeom>
        </p:spPr>
      </p:pic>
      <p:pic>
        <p:nvPicPr>
          <p:cNvPr id="7" name="Picture 6" descr="A person checking an old person's blood pressure&#10;&#10;Description automatically generated">
            <a:extLst>
              <a:ext uri="{FF2B5EF4-FFF2-40B4-BE49-F238E27FC236}">
                <a16:creationId xmlns:a16="http://schemas.microsoft.com/office/drawing/2014/main" id="{5C7B7D1E-8574-1EB8-5C0F-958750109DB8}"/>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238214" y="1864981"/>
            <a:ext cx="4692420" cy="3128037"/>
          </a:xfrm>
          <a:prstGeom prst="rect">
            <a:avLst/>
          </a:prstGeom>
        </p:spPr>
      </p:pic>
    </p:spTree>
    <p:custDataLst>
      <p:tags r:id="rId1"/>
    </p:custDataLst>
    <p:extLst>
      <p:ext uri="{BB962C8B-B14F-4D97-AF65-F5344CB8AC3E}">
        <p14:creationId xmlns:p14="http://schemas.microsoft.com/office/powerpoint/2010/main" val="17878818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4016375" cy="484188"/>
          </a:xfrm>
        </p:spPr>
        <p:txBody>
          <a:bodyPr>
            <a:normAutofit/>
          </a:bodyPr>
          <a:lstStyle/>
          <a:p>
            <a:r>
              <a:rPr lang="en-US" dirty="0"/>
              <a:t>Services Available</a:t>
            </a:r>
            <a:endParaRPr lang="en-US" b="0" dirty="0">
              <a:solidFill>
                <a:schemeClr val="tx1"/>
              </a:solidFill>
            </a:endParaRP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33</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2021385210"/>
              </p:ext>
            </p:extLst>
          </p:nvPr>
        </p:nvGraphicFramePr>
        <p:xfrm>
          <a:off x="263770" y="855914"/>
          <a:ext cx="8919701" cy="5013960"/>
        </p:xfrm>
        <a:graphic>
          <a:graphicData uri="http://schemas.openxmlformats.org/drawingml/2006/table">
            <a:tbl>
              <a:tblPr firstRow="1" bandRow="1">
                <a:tableStyleId>{5C22544A-7EE6-4342-B048-85BDC9FD1C3A}</a:tableStyleId>
              </a:tblPr>
              <a:tblGrid>
                <a:gridCol w="8919701">
                  <a:extLst>
                    <a:ext uri="{9D8B030D-6E8A-4147-A177-3AD203B41FA5}">
                      <a16:colId xmlns:a16="http://schemas.microsoft.com/office/drawing/2014/main" val="1271845275"/>
                    </a:ext>
                  </a:extLst>
                </a:gridCol>
              </a:tblGrid>
              <a:tr h="4623655">
                <a:tc>
                  <a:txBody>
                    <a:bodyPr/>
                    <a:lstStyle/>
                    <a:p>
                      <a:r>
                        <a:rPr lang="en-US" sz="1600" b="1" dirty="0">
                          <a:solidFill>
                            <a:schemeClr val="tx1"/>
                          </a:solidFill>
                        </a:rPr>
                        <a:t>Licensed Home Care Service Agencies (LHCSA): </a:t>
                      </a:r>
                      <a:r>
                        <a:rPr lang="en-US" sz="1600" b="0" dirty="0">
                          <a:solidFill>
                            <a:schemeClr val="tx1"/>
                          </a:solidFill>
                        </a:rPr>
                        <a:t>home care services to clients who pay privately or have private insurance coverage. May also contract to provide services to Medicare/Medicaid beneficiaries whose cases are managed by another provider or entity.</a:t>
                      </a:r>
                      <a:br>
                        <a:rPr lang="en-US" sz="1600" b="0" dirty="0">
                          <a:solidFill>
                            <a:schemeClr val="tx1"/>
                          </a:solidFill>
                        </a:rPr>
                      </a:br>
                      <a:endParaRPr lang="en-US" sz="700" b="0" dirty="0">
                        <a:solidFill>
                          <a:schemeClr val="tx1"/>
                        </a:solidFill>
                      </a:endParaRPr>
                    </a:p>
                    <a:p>
                      <a:r>
                        <a:rPr lang="en-US" sz="1600" b="1" dirty="0">
                          <a:solidFill>
                            <a:schemeClr val="tx1"/>
                          </a:solidFill>
                        </a:rPr>
                        <a:t>Certified Home Health Agencies (CHHAs): </a:t>
                      </a:r>
                      <a:r>
                        <a:rPr lang="en-US" sz="1600" b="0" dirty="0">
                          <a:solidFill>
                            <a:schemeClr val="tx1"/>
                          </a:solidFill>
                        </a:rPr>
                        <a:t>provide nursing services and other skilled care to patients temporarily. Services include, but not limited to, physical, occupational, and speech therapy, and social services, and medical equipment. </a:t>
                      </a:r>
                      <a:br>
                        <a:rPr lang="en-US" sz="1600" b="0" dirty="0">
                          <a:solidFill>
                            <a:schemeClr val="tx1"/>
                          </a:solidFill>
                        </a:rPr>
                      </a:br>
                      <a:endParaRPr lang="en-US" sz="700" b="0" dirty="0">
                        <a:solidFill>
                          <a:schemeClr val="tx1"/>
                        </a:solidFill>
                      </a:endParaRPr>
                    </a:p>
                    <a:p>
                      <a:r>
                        <a:rPr lang="en-US" sz="1600" b="1" dirty="0">
                          <a:solidFill>
                            <a:schemeClr val="tx1"/>
                          </a:solidFill>
                        </a:rPr>
                        <a:t>Hospice Care: </a:t>
                      </a:r>
                      <a:r>
                        <a:rPr lang="en-US" sz="1600" b="0" dirty="0">
                          <a:solidFill>
                            <a:schemeClr val="tx1"/>
                          </a:solidFill>
                        </a:rPr>
                        <a:t>provides compassionate, comfort-oriented end of life care aimed at improving the quality of life. The goal is to identify the patient and family goal of care and link patient goals with identified knowledge deficits to improve quality of life. </a:t>
                      </a:r>
                    </a:p>
                    <a:p>
                      <a:endParaRPr lang="en-US" sz="700" b="0" dirty="0">
                        <a:solidFill>
                          <a:schemeClr val="tx1"/>
                        </a:solidFill>
                      </a:endParaRPr>
                    </a:p>
                    <a:p>
                      <a:r>
                        <a:rPr lang="en-US" sz="1600" b="1" dirty="0">
                          <a:solidFill>
                            <a:schemeClr val="tx1"/>
                          </a:solidFill>
                        </a:rPr>
                        <a:t>Chores Environmental: </a:t>
                      </a:r>
                      <a:r>
                        <a:rPr lang="en-US" sz="1600" b="0" dirty="0">
                          <a:solidFill>
                            <a:schemeClr val="tx1"/>
                          </a:solidFill>
                        </a:rPr>
                        <a:t>Includes extermination of bedbugs, and insects, removal of items due to hoarding. Claims are submitted by the Network Development and Contracting Team.</a:t>
                      </a:r>
                    </a:p>
                    <a:p>
                      <a:endParaRPr lang="en-US" sz="700" b="0" dirty="0">
                        <a:solidFill>
                          <a:schemeClr val="tx1"/>
                        </a:solidFill>
                      </a:endParaRPr>
                    </a:p>
                    <a:p>
                      <a:r>
                        <a:rPr lang="en-US" sz="1600" b="1" dirty="0">
                          <a:solidFill>
                            <a:schemeClr val="tx1"/>
                          </a:solidFill>
                        </a:rPr>
                        <a:t>Meals on Wheels/Home Delivered Meals: </a:t>
                      </a:r>
                      <a:r>
                        <a:rPr lang="en-US" sz="1600" b="0" dirty="0">
                          <a:solidFill>
                            <a:schemeClr val="tx1"/>
                          </a:solidFill>
                        </a:rPr>
                        <a:t>members with 20 hours or less of Personal Care Assistant (PCA) service. Provider should be informed in advance, preferably before noon, of the previous day. Providers provide fresh and frozen meals, packed frozen meals.</a:t>
                      </a:r>
                    </a:p>
                    <a:p>
                      <a:endParaRPr lang="en-US" sz="700" b="0" dirty="0">
                        <a:solidFill>
                          <a:schemeClr val="tx1"/>
                        </a:solidFill>
                      </a:endParaRPr>
                    </a:p>
                    <a:p>
                      <a:r>
                        <a:rPr lang="en-US" sz="1600" b="1" dirty="0">
                          <a:solidFill>
                            <a:schemeClr val="tx1"/>
                          </a:solidFill>
                        </a:rPr>
                        <a:t>Personal Emergency Response Systems (PERS): </a:t>
                      </a:r>
                      <a:r>
                        <a:rPr lang="en-US" sz="1600" b="0" dirty="0">
                          <a:solidFill>
                            <a:schemeClr val="tx1"/>
                          </a:solidFill>
                        </a:rPr>
                        <a:t>providing the same type of devices, including LAN line, cordless, GPS, and fall sensor. Important to update emergency contacts in our systems. Recommended to test devices once a month and respond to the test alert. Discontinue services as soon as possible.</a:t>
                      </a:r>
                    </a:p>
                  </a:txBody>
                  <a:tcPr>
                    <a:noFill/>
                  </a:tcPr>
                </a:tc>
                <a:extLst>
                  <a:ext uri="{0D108BD9-81ED-4DB2-BD59-A6C34878D82A}">
                    <a16:rowId xmlns:a16="http://schemas.microsoft.com/office/drawing/2014/main" val="3064228252"/>
                  </a:ext>
                </a:extLst>
              </a:tr>
            </a:tbl>
          </a:graphicData>
        </a:graphic>
      </p:graphicFrame>
      <p:pic>
        <p:nvPicPr>
          <p:cNvPr id="4" name="Picture 3">
            <a:extLst>
              <a:ext uri="{FF2B5EF4-FFF2-40B4-BE49-F238E27FC236}">
                <a16:creationId xmlns:a16="http://schemas.microsoft.com/office/drawing/2014/main" id="{8B000BDE-EEA9-7D80-D423-FDEC3BEA7254}"/>
              </a:ext>
            </a:extLst>
          </p:cNvPr>
          <p:cNvPicPr>
            <a:picLocks noChangeAspect="1"/>
          </p:cNvPicPr>
          <p:nvPr/>
        </p:nvPicPr>
        <p:blipFill>
          <a:blip r:embed="rId3"/>
          <a:stretch>
            <a:fillRect/>
          </a:stretch>
        </p:blipFill>
        <p:spPr>
          <a:xfrm>
            <a:off x="174448" y="6524660"/>
            <a:ext cx="2505673" cy="249958"/>
          </a:xfrm>
          <a:prstGeom prst="rect">
            <a:avLst/>
          </a:prstGeom>
        </p:spPr>
      </p:pic>
      <p:pic>
        <p:nvPicPr>
          <p:cNvPr id="7" name="Picture 6" descr="A person holding a paper&#10;&#10;Description automatically generated">
            <a:extLst>
              <a:ext uri="{FF2B5EF4-FFF2-40B4-BE49-F238E27FC236}">
                <a16:creationId xmlns:a16="http://schemas.microsoft.com/office/drawing/2014/main" id="{305FD39B-54BC-022F-F46E-7C5F4107A4A5}"/>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220194" y="1666803"/>
            <a:ext cx="2971806" cy="2971806"/>
          </a:xfrm>
          <a:prstGeom prst="rect">
            <a:avLst/>
          </a:prstGeom>
        </p:spPr>
      </p:pic>
    </p:spTree>
    <p:custDataLst>
      <p:tags r:id="rId1"/>
    </p:custDataLst>
    <p:extLst>
      <p:ext uri="{BB962C8B-B14F-4D97-AF65-F5344CB8AC3E}">
        <p14:creationId xmlns:p14="http://schemas.microsoft.com/office/powerpoint/2010/main" val="14258575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1836284" y="2694214"/>
            <a:ext cx="8829675" cy="999990"/>
          </a:xfrm>
        </p:spPr>
        <p:txBody>
          <a:bodyPr>
            <a:noAutofit/>
          </a:bodyPr>
          <a:lstStyle/>
          <a:p>
            <a:pPr>
              <a:lnSpc>
                <a:spcPct val="120000"/>
              </a:lnSpc>
              <a:spcAft>
                <a:spcPts val="600"/>
              </a:spcAft>
            </a:pPr>
            <a:r>
              <a:rPr lang="en-US" dirty="0"/>
              <a:t>Provider Responsibilities</a:t>
            </a:r>
          </a:p>
        </p:txBody>
      </p:sp>
      <p:sp>
        <p:nvSpPr>
          <p:cNvPr id="3" name="Footer Placeholder 4">
            <a:extLst>
              <a:ext uri="{FF2B5EF4-FFF2-40B4-BE49-F238E27FC236}">
                <a16:creationId xmlns:a16="http://schemas.microsoft.com/office/drawing/2014/main" id="{C52D7F17-4AF1-D4E3-357C-31E21103FEF0}"/>
              </a:ext>
            </a:extLst>
          </p:cNvPr>
          <p:cNvSpPr txBox="1">
            <a:spLocks/>
          </p:cNvSpPr>
          <p:nvPr/>
        </p:nvSpPr>
        <p:spPr>
          <a:xfrm>
            <a:off x="345281" y="6395713"/>
            <a:ext cx="2507456" cy="24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a:solidFill>
                  <a:srgbClr val="739AB6"/>
                </a:solidFill>
                <a:latin typeface="Arial"/>
              </a:rPr>
              <a:t>© Copyright 2024 VNS Health. All rights reserved.</a:t>
            </a:r>
            <a:endParaRPr lang="en-US" sz="800" dirty="0">
              <a:solidFill>
                <a:srgbClr val="739AB6"/>
              </a:solidFill>
              <a:latin typeface="Arial"/>
            </a:endParaRPr>
          </a:p>
        </p:txBody>
      </p:sp>
    </p:spTree>
    <p:extLst>
      <p:ext uri="{BB962C8B-B14F-4D97-AF65-F5344CB8AC3E}">
        <p14:creationId xmlns:p14="http://schemas.microsoft.com/office/powerpoint/2010/main" val="22834077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dirty="0"/>
              <a:t>Provider’s Responsibilities</a:t>
            </a:r>
            <a:endParaRPr lang="en-US" b="0" dirty="0">
              <a:solidFill>
                <a:schemeClr val="tx1"/>
              </a:solidFill>
            </a:endParaRP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35</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1353267582"/>
              </p:ext>
            </p:extLst>
          </p:nvPr>
        </p:nvGraphicFramePr>
        <p:xfrm>
          <a:off x="434147" y="939734"/>
          <a:ext cx="11323705" cy="5168310"/>
        </p:xfrm>
        <a:graphic>
          <a:graphicData uri="http://schemas.openxmlformats.org/drawingml/2006/table">
            <a:tbl>
              <a:tblPr firstRow="1" bandRow="1">
                <a:tableStyleId>{5C22544A-7EE6-4342-B048-85BDC9FD1C3A}</a:tableStyleId>
              </a:tblPr>
              <a:tblGrid>
                <a:gridCol w="11323705">
                  <a:extLst>
                    <a:ext uri="{9D8B030D-6E8A-4147-A177-3AD203B41FA5}">
                      <a16:colId xmlns:a16="http://schemas.microsoft.com/office/drawing/2014/main" val="1271845275"/>
                    </a:ext>
                  </a:extLst>
                </a:gridCol>
              </a:tblGrid>
              <a:tr h="5168310">
                <a:tc>
                  <a:txBody>
                    <a:bodyPr/>
                    <a:lstStyle/>
                    <a:p>
                      <a:r>
                        <a:rPr lang="en-US" sz="1700" b="1" u="none" dirty="0">
                          <a:solidFill>
                            <a:srgbClr val="005696"/>
                          </a:solidFill>
                        </a:rPr>
                        <a:t>VNS Health </a:t>
                      </a:r>
                      <a:r>
                        <a:rPr lang="en-US" sz="1700" b="0" dirty="0">
                          <a:solidFill>
                            <a:schemeClr val="tx1"/>
                          </a:solidFill>
                        </a:rPr>
                        <a:t>maintains provider agreements that incorporate provider and health plan responsibilities consistent with industry standards in compliance with New York State Managed Care Legislation and requirements for individuals and organizations receiving federal funds. The following requirements are applicable to VNS Health participating providers:</a:t>
                      </a:r>
                      <a:endParaRPr lang="en-US" sz="1000" b="0" u="none" dirty="0">
                        <a:solidFill>
                          <a:schemeClr val="tx1"/>
                        </a:solidFill>
                      </a:endParaRPr>
                    </a:p>
                    <a:p>
                      <a:pPr marL="285750" indent="-285750">
                        <a:buFont typeface="Arial" panose="020B0604020202020204" pitchFamily="34" charset="0"/>
                        <a:buChar char="•"/>
                      </a:pPr>
                      <a:r>
                        <a:rPr lang="en-US" sz="1700" b="0" u="none" dirty="0">
                          <a:solidFill>
                            <a:schemeClr val="tx1"/>
                          </a:solidFill>
                        </a:rPr>
                        <a:t>Nondiscrimination</a:t>
                      </a:r>
                    </a:p>
                    <a:p>
                      <a:pPr marL="285750" indent="-285750">
                        <a:buFont typeface="Arial" panose="020B0604020202020204" pitchFamily="34" charset="0"/>
                        <a:buChar char="•"/>
                      </a:pPr>
                      <a:r>
                        <a:rPr lang="en-US" sz="1700" b="0" u="none" dirty="0">
                          <a:solidFill>
                            <a:schemeClr val="tx1"/>
                          </a:solidFill>
                        </a:rPr>
                        <a:t>Cultural competence</a:t>
                      </a:r>
                    </a:p>
                    <a:p>
                      <a:pPr marL="285750" indent="-285750">
                        <a:buFont typeface="Arial" panose="020B0604020202020204" pitchFamily="34" charset="0"/>
                        <a:buChar char="•"/>
                      </a:pPr>
                      <a:r>
                        <a:rPr lang="en-US" sz="1700" b="0" u="none" dirty="0">
                          <a:solidFill>
                            <a:schemeClr val="tx1"/>
                          </a:solidFill>
                        </a:rPr>
                        <a:t>Program participation and compliance</a:t>
                      </a:r>
                    </a:p>
                    <a:p>
                      <a:pPr marL="285750" indent="-285750">
                        <a:buFont typeface="Arial" panose="020B0604020202020204" pitchFamily="34" charset="0"/>
                        <a:buChar char="•"/>
                      </a:pPr>
                      <a:r>
                        <a:rPr lang="en-US" sz="1700" b="0" u="none" dirty="0">
                          <a:solidFill>
                            <a:schemeClr val="tx1"/>
                          </a:solidFill>
                        </a:rPr>
                        <a:t>Release of member information</a:t>
                      </a:r>
                    </a:p>
                    <a:p>
                      <a:pPr marL="285750" indent="-285750">
                        <a:buFont typeface="Arial" panose="020B0604020202020204" pitchFamily="34" charset="0"/>
                        <a:buChar char="•"/>
                      </a:pPr>
                      <a:r>
                        <a:rPr lang="en-US" sz="1700" b="0" u="none" dirty="0">
                          <a:solidFill>
                            <a:schemeClr val="tx1"/>
                          </a:solidFill>
                        </a:rPr>
                        <a:t>Billing</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700" b="0" u="none" dirty="0">
                          <a:solidFill>
                            <a:schemeClr val="tx1"/>
                          </a:solidFill>
                        </a:rPr>
                        <a:t>Provider information</a:t>
                      </a:r>
                      <a:endParaRPr lang="en-US" sz="1700" b="0" u="none" dirty="0">
                        <a:solidFill>
                          <a:srgbClr val="FF0000"/>
                        </a:solidFill>
                      </a:endParaRPr>
                    </a:p>
                    <a:p>
                      <a:pPr marL="285750" indent="-285750">
                        <a:buFont typeface="Arial" panose="020B0604020202020204" pitchFamily="34" charset="0"/>
                        <a:buChar char="•"/>
                      </a:pPr>
                      <a:r>
                        <a:rPr lang="en-US" sz="1700" b="0" u="none" dirty="0">
                          <a:solidFill>
                            <a:schemeClr val="tx1"/>
                          </a:solidFill>
                        </a:rPr>
                        <a:t>Credentialing</a:t>
                      </a:r>
                    </a:p>
                    <a:p>
                      <a:pPr marL="285750" indent="-285750">
                        <a:buFont typeface="Arial" panose="020B0604020202020204" pitchFamily="34" charset="0"/>
                        <a:buChar char="•"/>
                      </a:pPr>
                      <a:r>
                        <a:rPr lang="en-US" sz="1700" b="0" u="none" dirty="0">
                          <a:solidFill>
                            <a:schemeClr val="tx1"/>
                          </a:solidFill>
                        </a:rPr>
                        <a:t>Recredentialing</a:t>
                      </a:r>
                    </a:p>
                    <a:p>
                      <a:pPr marL="285750" indent="-285750">
                        <a:buFont typeface="Arial" panose="020B0604020202020204" pitchFamily="34" charset="0"/>
                        <a:buChar char="•"/>
                      </a:pPr>
                      <a:r>
                        <a:rPr lang="en-US" sz="1700" b="0" u="none" dirty="0">
                          <a:solidFill>
                            <a:schemeClr val="tx1"/>
                          </a:solidFill>
                        </a:rPr>
                        <a:t>Provider terminations and continuity of care</a:t>
                      </a:r>
                    </a:p>
                    <a:p>
                      <a:endParaRPr lang="en-US" sz="600" b="0" u="none" dirty="0">
                        <a:solidFill>
                          <a:schemeClr val="tx1"/>
                        </a:solidFill>
                      </a:endParaRPr>
                    </a:p>
                    <a:p>
                      <a:pPr algn="l"/>
                      <a:r>
                        <a:rPr lang="en-US" sz="1600" b="1" u="none" kern="1200" dirty="0">
                          <a:solidFill>
                            <a:schemeClr val="accent6"/>
                          </a:solidFill>
                          <a:effectLst/>
                          <a:latin typeface="+mn-lt"/>
                          <a:ea typeface="+mn-ea"/>
                          <a:cs typeface="+mn-cs"/>
                        </a:rPr>
                        <a:t>Provider Changes: Such as updates, mergers &amp; acquisitions: </a:t>
                      </a:r>
                    </a:p>
                    <a:p>
                      <a:pPr lvl="0"/>
                      <a:r>
                        <a:rPr lang="en-US" sz="1600" b="1" kern="1200" dirty="0">
                          <a:solidFill>
                            <a:schemeClr val="tx1"/>
                          </a:solidFill>
                          <a:effectLst/>
                          <a:latin typeface="+mn-lt"/>
                          <a:ea typeface="+mn-ea"/>
                          <a:cs typeface="+mn-cs"/>
                        </a:rPr>
                        <a:t>1. </a:t>
                      </a:r>
                      <a:r>
                        <a:rPr lang="en-US" sz="1600" b="0" kern="1200" dirty="0">
                          <a:solidFill>
                            <a:schemeClr val="tx1"/>
                          </a:solidFill>
                          <a:effectLst/>
                          <a:latin typeface="+mn-lt"/>
                          <a:ea typeface="+mn-ea"/>
                          <a:cs typeface="+mn-cs"/>
                        </a:rPr>
                        <a:t>A formal letter is needed detailing updates, mergers, and/or acquisitions with an effective date, TIN and NPI.</a:t>
                      </a:r>
                    </a:p>
                    <a:p>
                      <a:pPr lvl="0"/>
                      <a:r>
                        <a:rPr lang="en-US" sz="1600" b="1" kern="1200" dirty="0">
                          <a:solidFill>
                            <a:schemeClr val="tx1"/>
                          </a:solidFill>
                          <a:effectLst/>
                          <a:latin typeface="+mn-lt"/>
                          <a:ea typeface="+mn-ea"/>
                          <a:cs typeface="+mn-cs"/>
                        </a:rPr>
                        <a:t>2. </a:t>
                      </a:r>
                      <a:r>
                        <a:rPr lang="en-US" sz="1600" b="0" kern="1200" dirty="0">
                          <a:solidFill>
                            <a:schemeClr val="tx1"/>
                          </a:solidFill>
                          <a:effectLst/>
                          <a:latin typeface="+mn-lt"/>
                          <a:ea typeface="+mn-ea"/>
                          <a:cs typeface="+mn-cs"/>
                        </a:rPr>
                        <a:t>Provider is responsible for sending out a notification letter to affected members, informing them of the impending transition and offering options. VNS needs copy of this letter as well as a list of impacted members.</a:t>
                      </a:r>
                      <a:endParaRPr lang="en-US" sz="1100" b="0" u="none" dirty="0">
                        <a:solidFill>
                          <a:schemeClr val="tx1"/>
                        </a:solidFill>
                      </a:endParaRPr>
                    </a:p>
                    <a:p>
                      <a:endParaRPr lang="en-US" sz="1700" b="0" u="none" dirty="0">
                        <a:solidFill>
                          <a:schemeClr val="tx1"/>
                        </a:solidFill>
                      </a:endParaRPr>
                    </a:p>
                    <a:p>
                      <a:endParaRPr lang="en-US" sz="500" b="0" u="none" dirty="0">
                        <a:solidFill>
                          <a:schemeClr val="tx1"/>
                        </a:solidFill>
                      </a:endParaRPr>
                    </a:p>
                  </a:txBody>
                  <a:tcPr>
                    <a:noFill/>
                  </a:tcPr>
                </a:tc>
                <a:extLst>
                  <a:ext uri="{0D108BD9-81ED-4DB2-BD59-A6C34878D82A}">
                    <a16:rowId xmlns:a16="http://schemas.microsoft.com/office/drawing/2014/main" val="3064228252"/>
                  </a:ext>
                </a:extLst>
              </a:tr>
            </a:tbl>
          </a:graphicData>
        </a:graphic>
      </p:graphicFrame>
      <p:sp>
        <p:nvSpPr>
          <p:cNvPr id="4" name="Footer Placeholder 4">
            <a:extLst>
              <a:ext uri="{FF2B5EF4-FFF2-40B4-BE49-F238E27FC236}">
                <a16:creationId xmlns:a16="http://schemas.microsoft.com/office/drawing/2014/main" id="{7B190BB7-7951-EB0F-C4CF-ADAB4AFE38A7}"/>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39AB6"/>
                </a:solidFill>
                <a:effectLst/>
                <a:uLnTx/>
                <a:uFillTx/>
                <a:latin typeface="Arial"/>
                <a:ea typeface="+mn-ea"/>
                <a:cs typeface="+mn-cs"/>
              </a:rPr>
              <a:t>© Copyright 2024 VNS Health. All rights reserved.</a:t>
            </a:r>
          </a:p>
        </p:txBody>
      </p:sp>
    </p:spTree>
    <p:custDataLst>
      <p:tags r:id="rId1"/>
    </p:custDataLst>
    <p:extLst>
      <p:ext uri="{BB962C8B-B14F-4D97-AF65-F5344CB8AC3E}">
        <p14:creationId xmlns:p14="http://schemas.microsoft.com/office/powerpoint/2010/main" val="2949149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6" name="Text Placeholder 2">
            <a:extLst>
              <a:ext uri="{FF2B5EF4-FFF2-40B4-BE49-F238E27FC236}">
                <a16:creationId xmlns:a16="http://schemas.microsoft.com/office/drawing/2014/main" id="{33DD5CF5-6E01-95F5-5B40-956A70753647}"/>
              </a:ext>
            </a:extLst>
          </p:cNvPr>
          <p:cNvSpPr>
            <a:spLocks noGrp="1" noChangeArrowheads="1"/>
          </p:cNvSpPr>
          <p:nvPr>
            <p:ph type="body" sz="quarter" idx="12"/>
          </p:nvPr>
        </p:nvSpPr>
        <p:spPr>
          <a:xfrm>
            <a:off x="1188720" y="2181597"/>
            <a:ext cx="7774610" cy="1788160"/>
          </a:xfrm>
        </p:spPr>
        <p:txBody>
          <a:bodyPr>
            <a:noAutofit/>
          </a:bodyPr>
          <a:lstStyle/>
          <a:p>
            <a:pPr marL="0" indent="0" algn="ctr" eaLnBrk="1" hangingPunct="1">
              <a:spcBef>
                <a:spcPct val="0"/>
              </a:spcBef>
              <a:buFont typeface="Wingdings 2" panose="05020102010507070707" pitchFamily="18" charset="2"/>
              <a:buNone/>
            </a:pPr>
            <a:endParaRPr lang="en-US" altLang="en-US" b="1" dirty="0"/>
          </a:p>
          <a:p>
            <a:pPr algn="ctr">
              <a:lnSpc>
                <a:spcPct val="120000"/>
              </a:lnSpc>
              <a:spcAft>
                <a:spcPts val="600"/>
              </a:spcAft>
            </a:pPr>
            <a:r>
              <a:rPr lang="en-US" dirty="0"/>
              <a:t>Billing and Claims Processing</a:t>
            </a:r>
          </a:p>
        </p:txBody>
      </p:sp>
      <p:sp>
        <p:nvSpPr>
          <p:cNvPr id="120835" name="Slide Number Placeholder 4">
            <a:extLst>
              <a:ext uri="{FF2B5EF4-FFF2-40B4-BE49-F238E27FC236}">
                <a16:creationId xmlns:a16="http://schemas.microsoft.com/office/drawing/2014/main" id="{DF43D501-183C-4544-D7FB-2BF55BB00822}"/>
              </a:ext>
            </a:extLst>
          </p:cNvPr>
          <p:cNvSpPr>
            <a:spLocks noGrp="1" noChangeArrowheads="1"/>
          </p:cNvSpPr>
          <p:nvPr>
            <p:ph type="sldNum" sz="quarter" idx="4294967295"/>
          </p:nvPr>
        </p:nvSpPr>
        <p:spPr bwMode="auto">
          <a:xfrm>
            <a:off x="11352213" y="6440488"/>
            <a:ext cx="839787" cy="417512"/>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orbel" panose="020B0503020204020204" pitchFamily="34" charset="0"/>
              </a:defRPr>
            </a:lvl1pPr>
            <a:lvl2pPr marL="742950" indent="-285750">
              <a:defRPr>
                <a:solidFill>
                  <a:schemeClr val="tx1"/>
                </a:solidFill>
                <a:latin typeface="Corbel" panose="020B0503020204020204" pitchFamily="34" charset="0"/>
              </a:defRPr>
            </a:lvl2pPr>
            <a:lvl3pPr marL="1143000" indent="-228600">
              <a:defRPr>
                <a:solidFill>
                  <a:schemeClr val="tx1"/>
                </a:solidFill>
                <a:latin typeface="Corbel" panose="020B0503020204020204" pitchFamily="34" charset="0"/>
              </a:defRPr>
            </a:lvl3pPr>
            <a:lvl4pPr marL="1600200" indent="-228600">
              <a:defRPr>
                <a:solidFill>
                  <a:schemeClr val="tx1"/>
                </a:solidFill>
                <a:latin typeface="Corbel" panose="020B0503020204020204" pitchFamily="34" charset="0"/>
              </a:defRPr>
            </a:lvl4pPr>
            <a:lvl5pPr marL="2057400" indent="-228600">
              <a:defRPr>
                <a:solidFill>
                  <a:schemeClr val="tx1"/>
                </a:solidFill>
                <a:latin typeface="Corbel" panose="020B0503020204020204" pitchFamily="34" charset="0"/>
              </a:defRPr>
            </a:lvl5pPr>
            <a:lvl6pPr marL="2514600" indent="-228600" defTabSz="457200" eaLnBrk="0" fontAlgn="base" hangingPunct="0">
              <a:spcBef>
                <a:spcPct val="0"/>
              </a:spcBef>
              <a:spcAft>
                <a:spcPct val="0"/>
              </a:spcAft>
              <a:defRPr>
                <a:solidFill>
                  <a:schemeClr val="tx1"/>
                </a:solidFill>
                <a:latin typeface="Corbel" panose="020B0503020204020204" pitchFamily="34" charset="0"/>
              </a:defRPr>
            </a:lvl6pPr>
            <a:lvl7pPr marL="2971800" indent="-228600" defTabSz="457200" eaLnBrk="0" fontAlgn="base" hangingPunct="0">
              <a:spcBef>
                <a:spcPct val="0"/>
              </a:spcBef>
              <a:spcAft>
                <a:spcPct val="0"/>
              </a:spcAft>
              <a:defRPr>
                <a:solidFill>
                  <a:schemeClr val="tx1"/>
                </a:solidFill>
                <a:latin typeface="Corbel" panose="020B0503020204020204" pitchFamily="34" charset="0"/>
              </a:defRPr>
            </a:lvl7pPr>
            <a:lvl8pPr marL="3429000" indent="-228600" defTabSz="457200" eaLnBrk="0" fontAlgn="base" hangingPunct="0">
              <a:spcBef>
                <a:spcPct val="0"/>
              </a:spcBef>
              <a:spcAft>
                <a:spcPct val="0"/>
              </a:spcAft>
              <a:defRPr>
                <a:solidFill>
                  <a:schemeClr val="tx1"/>
                </a:solidFill>
                <a:latin typeface="Corbel" panose="020B0503020204020204" pitchFamily="34" charset="0"/>
              </a:defRPr>
            </a:lvl8pPr>
            <a:lvl9pPr marL="3886200" indent="-228600" defTabSz="457200" eaLnBrk="0" fontAlgn="base" hangingPunct="0">
              <a:spcBef>
                <a:spcPct val="0"/>
              </a:spcBef>
              <a:spcAft>
                <a:spcPct val="0"/>
              </a:spcAft>
              <a:defRPr>
                <a:solidFill>
                  <a:schemeClr val="tx1"/>
                </a:solidFill>
                <a:latin typeface="Corbel" panose="020B0503020204020204" pitchFamily="34" charset="0"/>
              </a:defRPr>
            </a:lvl9pPr>
          </a:lstStyle>
          <a:p>
            <a:fld id="{3A4C91B3-36D2-45AA-9F24-6632D5E079EC}" type="slidenum">
              <a:rPr lang="en-US" altLang="en-US" smtClean="0">
                <a:solidFill>
                  <a:schemeClr val="accent1"/>
                </a:solidFill>
              </a:rPr>
              <a:pPr/>
              <a:t>36</a:t>
            </a:fld>
            <a:endParaRPr lang="en-US" altLang="en-US">
              <a:solidFill>
                <a:schemeClr val="accent1"/>
              </a:solidFill>
            </a:endParaRPr>
          </a:p>
        </p:txBody>
      </p:sp>
      <p:pic>
        <p:nvPicPr>
          <p:cNvPr id="6148" name="Picture 4" descr="What are the different types of health insurance claims?">
            <a:extLst>
              <a:ext uri="{FF2B5EF4-FFF2-40B4-BE49-F238E27FC236}">
                <a16:creationId xmlns:a16="http://schemas.microsoft.com/office/drawing/2014/main" id="{D67832CD-D9A8-761B-2425-F40B7AE461DE}"/>
              </a:ext>
            </a:extLst>
          </p:cNvPr>
          <p:cNvPicPr>
            <a:picLocks noGrp="1" noChangeAspect="1" noChangeArrowheads="1"/>
          </p:cNvPicPr>
          <p:nvPr>
            <p:ph type="pic" sz="quarter" idx="11"/>
          </p:nvPr>
        </p:nvPicPr>
        <p:blipFill>
          <a:blip r:embed="rId3">
            <a:extLst>
              <a:ext uri="{28A0092B-C50C-407E-A947-70E740481C1C}">
                <a14:useLocalDpi xmlns:a14="http://schemas.microsoft.com/office/drawing/2010/main" val="0"/>
              </a:ext>
            </a:extLst>
          </a:blip>
          <a:srcRect l="16727" r="16727"/>
          <a:stretch>
            <a:fillRect/>
          </a:stretch>
        </p:blipFill>
        <p:spPr bwMode="auto">
          <a:prstGeom prst="ellipse">
            <a:avLst/>
          </a:prstGeom>
          <a:ln w="63500" cap="rnd">
            <a:solidFill>
              <a:srgbClr val="333333"/>
            </a:solidFill>
          </a:ln>
          <a:effectLst>
            <a:outerShdw blurRad="381000" dist="292100" dir="5400000" sx="-80000" sy="-18000" rotWithShape="0">
              <a:srgbClr val="000000">
                <a:alpha val="22000"/>
              </a:srgbClr>
            </a:outerShdw>
          </a:effectLst>
          <a:scene3d>
            <a:camera prst="orthographicFront"/>
            <a:lightRig rig="contrasting" dir="t">
              <a:rot lat="0" lon="0" rev="3000000"/>
            </a:lightRig>
          </a:scene3d>
          <a:sp3d contourW="7620">
            <a:bevelT w="95250" h="31750"/>
            <a:contourClr>
              <a:srgbClr val="333333"/>
            </a:contourClr>
          </a:sp3d>
          <a:extLst>
            <a:ext uri="{909E8E84-426E-40DD-AFC4-6F175D3DCCD1}">
              <a14:hiddenFill xmlns:a14="http://schemas.microsoft.com/office/drawing/2010/main">
                <a:solidFill>
                  <a:srgbClr val="FFFFFF"/>
                </a:solidFill>
              </a14:hiddenFill>
            </a:ext>
          </a:extLst>
        </p:spPr>
      </p:pic>
      <p:sp>
        <p:nvSpPr>
          <p:cNvPr id="3" name="Footer Placeholder 4">
            <a:extLst>
              <a:ext uri="{FF2B5EF4-FFF2-40B4-BE49-F238E27FC236}">
                <a16:creationId xmlns:a16="http://schemas.microsoft.com/office/drawing/2014/main" id="{557D9748-C978-06C6-A7E3-6EE2138DF2DF}"/>
              </a:ext>
            </a:extLst>
          </p:cNvPr>
          <p:cNvSpPr txBox="1">
            <a:spLocks/>
          </p:cNvSpPr>
          <p:nvPr/>
        </p:nvSpPr>
        <p:spPr>
          <a:xfrm>
            <a:off x="345281" y="6395713"/>
            <a:ext cx="2507456" cy="24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a:solidFill>
                  <a:srgbClr val="739AB6"/>
                </a:solidFill>
                <a:latin typeface="Arial"/>
              </a:rPr>
              <a:t>© Copyright 2024 VNS Health. All rights reserved.</a:t>
            </a:r>
            <a:endParaRPr lang="en-US" sz="800" dirty="0">
              <a:solidFill>
                <a:srgbClr val="739AB6"/>
              </a:solidFill>
              <a:latin typeface="Arial"/>
            </a:endParaRPr>
          </a:p>
        </p:txBody>
      </p:sp>
    </p:spTree>
    <p:extLst>
      <p:ext uri="{BB962C8B-B14F-4D97-AF65-F5344CB8AC3E}">
        <p14:creationId xmlns:p14="http://schemas.microsoft.com/office/powerpoint/2010/main" val="39174780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pPr>
              <a:lnSpc>
                <a:spcPct val="120000"/>
              </a:lnSpc>
              <a:spcAft>
                <a:spcPts val="600"/>
              </a:spcAft>
            </a:pPr>
            <a:r>
              <a:rPr lang="en-US" dirty="0"/>
              <a:t>Billing and Claims Processing</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37</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1917327543"/>
              </p:ext>
            </p:extLst>
          </p:nvPr>
        </p:nvGraphicFramePr>
        <p:xfrm>
          <a:off x="169012" y="772188"/>
          <a:ext cx="11677707" cy="5623525"/>
        </p:xfrm>
        <a:graphic>
          <a:graphicData uri="http://schemas.openxmlformats.org/drawingml/2006/table">
            <a:tbl>
              <a:tblPr firstRow="1" bandRow="1">
                <a:tableStyleId>{5C22544A-7EE6-4342-B048-85BDC9FD1C3A}</a:tableStyleId>
              </a:tblPr>
              <a:tblGrid>
                <a:gridCol w="11677707">
                  <a:extLst>
                    <a:ext uri="{9D8B030D-6E8A-4147-A177-3AD203B41FA5}">
                      <a16:colId xmlns:a16="http://schemas.microsoft.com/office/drawing/2014/main" val="1271845275"/>
                    </a:ext>
                  </a:extLst>
                </a:gridCol>
              </a:tblGrid>
              <a:tr h="5623525">
                <a:tc>
                  <a:txBody>
                    <a:bodyPr/>
                    <a:lstStyle/>
                    <a:p>
                      <a:endParaRPr lang="en-US" sz="7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u="none" dirty="0">
                          <a:solidFill>
                            <a:schemeClr val="tx1"/>
                          </a:solidFill>
                        </a:rPr>
                        <a:t>Availity</a:t>
                      </a:r>
                      <a:r>
                        <a:rPr lang="en-US" sz="1500" b="0" u="none" dirty="0">
                          <a:solidFill>
                            <a:schemeClr val="tx1"/>
                          </a:solidFill>
                        </a:rPr>
                        <a:t> is the preferred Electronic Data Interchange (EDI) and portal vendor for all health plan transactions. Availity is committed to working with providers and their vendors to ensure there is no disruption in the transmission of your transactions. For this reason, we’d like to share important information regarding your electronic claim submission, eligibility status verification, electronic remittance advice, and claim status verification. The existing Payer IDs — </a:t>
                      </a:r>
                      <a:r>
                        <a:rPr lang="en-US" sz="1500" b="1" u="none" dirty="0">
                          <a:solidFill>
                            <a:schemeClr val="tx1"/>
                          </a:solidFill>
                        </a:rPr>
                        <a:t>77073</a:t>
                      </a:r>
                      <a:r>
                        <a:rPr lang="en-US" sz="1500" b="0" u="none" dirty="0">
                          <a:solidFill>
                            <a:schemeClr val="tx1"/>
                          </a:solidFill>
                        </a:rPr>
                        <a:t> and VNS Health — are not changing and will be used moving forward.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u="none" dirty="0">
                          <a:solidFill>
                            <a:schemeClr val="tx1"/>
                          </a:solidFill>
                        </a:rPr>
                        <a:t>If you wish to submit directly, you can connect directly to the Availity Gateway at no cost for all VNS Health Plans 837, 835, and 27X transactions.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u="none" dirty="0">
                          <a:solidFill>
                            <a:schemeClr val="tx1"/>
                          </a:solidFill>
                        </a:rPr>
                        <a:t>Please visit </a:t>
                      </a:r>
                      <a:r>
                        <a:rPr lang="en-US" sz="1500" b="0" u="none" dirty="0">
                          <a:solidFill>
                            <a:schemeClr val="tx1"/>
                          </a:solidFill>
                          <a:hlinkClick r:id="rId3"/>
                        </a:rPr>
                        <a:t>https://apps.availity.com/web/welcome/#/edi</a:t>
                      </a:r>
                      <a:r>
                        <a:rPr lang="en-US" sz="1500" b="0" u="none" dirty="0">
                          <a:solidFill>
                            <a:schemeClr val="tx1"/>
                          </a:solidFill>
                        </a:rPr>
                        <a:t> and </a:t>
                      </a:r>
                      <a:r>
                        <a:rPr lang="en-US" sz="1500" b="0" u="sng" dirty="0">
                          <a:solidFill>
                            <a:schemeClr val="tx2">
                              <a:lumMod val="75000"/>
                            </a:schemeClr>
                          </a:solidFill>
                        </a:rPr>
                        <a:t>availity.com/</a:t>
                      </a:r>
                      <a:r>
                        <a:rPr lang="en-US" sz="1500" b="0" u="sng" dirty="0" err="1">
                          <a:solidFill>
                            <a:schemeClr val="tx2">
                              <a:lumMod val="75000"/>
                            </a:schemeClr>
                          </a:solidFill>
                        </a:rPr>
                        <a:t>vns</a:t>
                      </a:r>
                      <a:r>
                        <a:rPr lang="en-US" sz="1500" b="0" u="sng" dirty="0">
                          <a:solidFill>
                            <a:schemeClr val="tx2">
                              <a:lumMod val="75000"/>
                            </a:schemeClr>
                          </a:solidFill>
                        </a:rPr>
                        <a:t> </a:t>
                      </a:r>
                      <a:r>
                        <a:rPr lang="en-US" sz="1500" b="0" u="none" dirty="0">
                          <a:solidFill>
                            <a:schemeClr val="tx1"/>
                          </a:solidFill>
                        </a:rPr>
                        <a:t>to help set up your business or vendor for submitting EDI transactions through Availity.</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u="none" dirty="0">
                          <a:solidFill>
                            <a:schemeClr val="tx1"/>
                          </a:solidFill>
                          <a:hlinkClick r:id="rId4"/>
                        </a:rPr>
                        <a:t>Availity’s Provider Engagement Portal </a:t>
                      </a:r>
                      <a:r>
                        <a:rPr lang="en-US" sz="1500" b="0" u="none" dirty="0">
                          <a:solidFill>
                            <a:schemeClr val="tx1"/>
                          </a:solidFill>
                        </a:rPr>
                        <a:t>is accessible for the following transactions as well: eligibility and benefits inquiry, claim submission, claim status inquiry, and electronic remittance advice. Please ensure you are registered with Availity for this access.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u="none" dirty="0">
                          <a:solidFill>
                            <a:schemeClr val="tx1"/>
                          </a:solidFill>
                        </a:rPr>
                        <a:t>If you have additional questions or need assistance, please contact Availity Client Services </a:t>
                      </a:r>
                      <a:br>
                        <a:rPr lang="en-US" sz="1500" b="0" u="none" dirty="0">
                          <a:solidFill>
                            <a:schemeClr val="tx1"/>
                          </a:solidFill>
                        </a:rPr>
                      </a:br>
                      <a:r>
                        <a:rPr lang="en-US" sz="1500" b="0" u="none" dirty="0">
                          <a:solidFill>
                            <a:schemeClr val="tx1"/>
                          </a:solidFill>
                        </a:rPr>
                        <a:t>1-800-Availity (1-800-282-4548), Monday–Friday, 8 am–8 pm (ET)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700"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1" u="none" dirty="0">
                        <a:solidFill>
                          <a:schemeClr val="tx1"/>
                        </a:solidFill>
                      </a:endParaRPr>
                    </a:p>
                    <a:p>
                      <a:pPr marL="0" indent="0">
                        <a:buFont typeface="Arial" panose="020B0604020202020204" pitchFamily="34" charset="0"/>
                        <a:buNone/>
                      </a:pPr>
                      <a:endParaRPr lang="en-US" sz="700" b="0" u="none" dirty="0">
                        <a:solidFill>
                          <a:schemeClr val="tx1"/>
                        </a:solidFill>
                      </a:endParaRPr>
                    </a:p>
                  </a:txBody>
                  <a:tcPr>
                    <a:noFill/>
                  </a:tcPr>
                </a:tc>
                <a:extLst>
                  <a:ext uri="{0D108BD9-81ED-4DB2-BD59-A6C34878D82A}">
                    <a16:rowId xmlns:a16="http://schemas.microsoft.com/office/drawing/2014/main" val="3064228252"/>
                  </a:ext>
                </a:extLst>
              </a:tr>
            </a:tbl>
          </a:graphicData>
        </a:graphic>
      </p:graphicFrame>
      <p:graphicFrame>
        <p:nvGraphicFramePr>
          <p:cNvPr id="4" name="Table 6">
            <a:extLst>
              <a:ext uri="{FF2B5EF4-FFF2-40B4-BE49-F238E27FC236}">
                <a16:creationId xmlns:a16="http://schemas.microsoft.com/office/drawing/2014/main" id="{B44DDCD0-6C29-D08B-7CE6-47B3B2D1E9E9}"/>
              </a:ext>
            </a:extLst>
          </p:cNvPr>
          <p:cNvGraphicFramePr>
            <a:graphicFrameLocks noGrp="1"/>
          </p:cNvGraphicFramePr>
          <p:nvPr>
            <p:extLst>
              <p:ext uri="{D42A27DB-BD31-4B8C-83A1-F6EECF244321}">
                <p14:modId xmlns:p14="http://schemas.microsoft.com/office/powerpoint/2010/main" val="1591115245"/>
              </p:ext>
            </p:extLst>
          </p:nvPr>
        </p:nvGraphicFramePr>
        <p:xfrm>
          <a:off x="169012" y="4412928"/>
          <a:ext cx="7788760" cy="1234440"/>
        </p:xfrm>
        <a:graphic>
          <a:graphicData uri="http://schemas.openxmlformats.org/drawingml/2006/table">
            <a:tbl>
              <a:tblPr firstRow="1" bandRow="1">
                <a:tableStyleId>{5C22544A-7EE6-4342-B048-85BDC9FD1C3A}</a:tableStyleId>
              </a:tblPr>
              <a:tblGrid>
                <a:gridCol w="3894380">
                  <a:extLst>
                    <a:ext uri="{9D8B030D-6E8A-4147-A177-3AD203B41FA5}">
                      <a16:colId xmlns:a16="http://schemas.microsoft.com/office/drawing/2014/main" val="2979989050"/>
                    </a:ext>
                  </a:extLst>
                </a:gridCol>
                <a:gridCol w="3894380">
                  <a:extLst>
                    <a:ext uri="{9D8B030D-6E8A-4147-A177-3AD203B41FA5}">
                      <a16:colId xmlns:a16="http://schemas.microsoft.com/office/drawing/2014/main" val="3473210593"/>
                    </a:ext>
                  </a:extLst>
                </a:gridCol>
              </a:tblGrid>
              <a:tr h="1158120">
                <a:tc>
                  <a:txBody>
                    <a:bodyPr/>
                    <a:lstStyle/>
                    <a:p>
                      <a:r>
                        <a:rPr lang="en-US" sz="1500" b="1" u="none" dirty="0">
                          <a:solidFill>
                            <a:schemeClr val="tx1"/>
                          </a:solidFill>
                        </a:rPr>
                        <a:t>For hard copy (paper) submissions:</a:t>
                      </a:r>
                    </a:p>
                    <a:p>
                      <a:r>
                        <a:rPr lang="en-US" sz="1500" b="0" u="none" dirty="0">
                          <a:solidFill>
                            <a:schemeClr val="tx1"/>
                          </a:solidFill>
                        </a:rPr>
                        <a:t>VNS Health </a:t>
                      </a:r>
                    </a:p>
                    <a:p>
                      <a:r>
                        <a:rPr lang="en-US" sz="1500" b="0" u="none" dirty="0">
                          <a:solidFill>
                            <a:schemeClr val="tx1"/>
                          </a:solidFill>
                        </a:rPr>
                        <a:t>Health Plans </a:t>
                      </a:r>
                    </a:p>
                    <a:p>
                      <a:r>
                        <a:rPr lang="en-US" sz="1500" b="0" u="none" dirty="0">
                          <a:solidFill>
                            <a:schemeClr val="tx1"/>
                          </a:solidFill>
                        </a:rPr>
                        <a:t>P.O. Box 4498</a:t>
                      </a:r>
                    </a:p>
                    <a:p>
                      <a:r>
                        <a:rPr lang="en-US" sz="1500" b="0" u="none" dirty="0">
                          <a:solidFill>
                            <a:schemeClr val="tx1"/>
                          </a:solidFill>
                        </a:rPr>
                        <a:t>Scranton, PA 18505</a:t>
                      </a:r>
                      <a:endParaRPr lang="en-US" sz="1500" dirty="0"/>
                    </a:p>
                  </a:txBody>
                  <a:tcPr>
                    <a:solidFill>
                      <a:schemeClr val="bg2"/>
                    </a:solidFill>
                  </a:tcPr>
                </a:tc>
                <a:tc>
                  <a:txBody>
                    <a:bodyPr/>
                    <a:lstStyle/>
                    <a:p>
                      <a:r>
                        <a:rPr lang="en-US" sz="1500" b="1" u="none" dirty="0">
                          <a:solidFill>
                            <a:schemeClr val="tx1"/>
                          </a:solidFill>
                        </a:rPr>
                        <a:t>Or call us:</a:t>
                      </a:r>
                    </a:p>
                    <a:p>
                      <a:r>
                        <a:rPr lang="en-US" sz="1500" b="0" u="none" dirty="0">
                          <a:solidFill>
                            <a:schemeClr val="tx1"/>
                          </a:solidFill>
                        </a:rPr>
                        <a:t>1-866-783-0222</a:t>
                      </a:r>
                    </a:p>
                    <a:p>
                      <a:r>
                        <a:rPr lang="en-US" sz="1500" b="0" u="none" dirty="0">
                          <a:solidFill>
                            <a:schemeClr val="tx1"/>
                          </a:solidFill>
                        </a:rPr>
                        <a:t>(TTY: 711)</a:t>
                      </a:r>
                    </a:p>
                    <a:p>
                      <a:r>
                        <a:rPr lang="en-US" sz="1500" b="0" u="none" dirty="0">
                          <a:solidFill>
                            <a:schemeClr val="tx1"/>
                          </a:solidFill>
                        </a:rPr>
                        <a:t>Monday–Friday, 8 am–5 pm</a:t>
                      </a:r>
                    </a:p>
                    <a:p>
                      <a:endParaRPr lang="en-US" sz="1500" dirty="0"/>
                    </a:p>
                  </a:txBody>
                  <a:tcPr>
                    <a:solidFill>
                      <a:schemeClr val="bg2"/>
                    </a:solidFill>
                  </a:tcPr>
                </a:tc>
                <a:extLst>
                  <a:ext uri="{0D108BD9-81ED-4DB2-BD59-A6C34878D82A}">
                    <a16:rowId xmlns:a16="http://schemas.microsoft.com/office/drawing/2014/main" val="3387917682"/>
                  </a:ext>
                </a:extLst>
              </a:tr>
            </a:tbl>
          </a:graphicData>
        </a:graphic>
      </p:graphicFrame>
      <p:sp>
        <p:nvSpPr>
          <p:cNvPr id="8" name="Footer Placeholder 4">
            <a:extLst>
              <a:ext uri="{FF2B5EF4-FFF2-40B4-BE49-F238E27FC236}">
                <a16:creationId xmlns:a16="http://schemas.microsoft.com/office/drawing/2014/main" id="{63644960-D1CF-7489-88C3-2D76D10CB0D4}"/>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39AB6"/>
                </a:solidFill>
                <a:effectLst/>
                <a:uLnTx/>
                <a:uFillTx/>
                <a:latin typeface="Arial"/>
                <a:ea typeface="+mn-ea"/>
                <a:cs typeface="+mn-cs"/>
              </a:rPr>
              <a:t>© Copyright 2024 VNS Health. All rights reserved.</a:t>
            </a:r>
          </a:p>
        </p:txBody>
      </p:sp>
    </p:spTree>
    <p:custDataLst>
      <p:tags r:id="rId1"/>
    </p:custDataLst>
    <p:extLst>
      <p:ext uri="{BB962C8B-B14F-4D97-AF65-F5344CB8AC3E}">
        <p14:creationId xmlns:p14="http://schemas.microsoft.com/office/powerpoint/2010/main" val="129988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pPr>
              <a:lnSpc>
                <a:spcPct val="120000"/>
              </a:lnSpc>
              <a:spcAft>
                <a:spcPts val="600"/>
              </a:spcAft>
            </a:pPr>
            <a:r>
              <a:rPr lang="en-US" dirty="0"/>
              <a:t>Billing and Claims Processing</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38</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1305306205"/>
              </p:ext>
            </p:extLst>
          </p:nvPr>
        </p:nvGraphicFramePr>
        <p:xfrm>
          <a:off x="130848" y="868903"/>
          <a:ext cx="11677707" cy="5623525"/>
        </p:xfrm>
        <a:graphic>
          <a:graphicData uri="http://schemas.openxmlformats.org/drawingml/2006/table">
            <a:tbl>
              <a:tblPr firstRow="1" bandRow="1">
                <a:tableStyleId>{5C22544A-7EE6-4342-B048-85BDC9FD1C3A}</a:tableStyleId>
              </a:tblPr>
              <a:tblGrid>
                <a:gridCol w="11677707">
                  <a:extLst>
                    <a:ext uri="{9D8B030D-6E8A-4147-A177-3AD203B41FA5}">
                      <a16:colId xmlns:a16="http://schemas.microsoft.com/office/drawing/2014/main" val="1271845275"/>
                    </a:ext>
                  </a:extLst>
                </a:gridCol>
              </a:tblGrid>
              <a:tr h="5623525">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500" b="1" u="none" dirty="0">
                          <a:solidFill>
                            <a:schemeClr val="tx1"/>
                          </a:solidFill>
                        </a:rPr>
                        <a:t>Adhere to Timely Filing Requirements: </a:t>
                      </a:r>
                      <a:r>
                        <a:rPr lang="en-US" sz="1500" b="0" u="none" dirty="0">
                          <a:solidFill>
                            <a:schemeClr val="tx1"/>
                          </a:solidFill>
                        </a:rPr>
                        <a:t>Submit claims within the specified timeframe to avoid denials based on lateness.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500" b="0"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500" b="0" i="0" kern="1200" dirty="0">
                          <a:solidFill>
                            <a:schemeClr val="tx1"/>
                          </a:solidFill>
                          <a:effectLst/>
                          <a:latin typeface="+mn-lt"/>
                          <a:ea typeface="+mn-ea"/>
                          <a:cs typeface="+mn-cs"/>
                        </a:rPr>
                        <a:t>Below are general claims dispute timelines for reference. However, providers must abide by the time frame stipulated in their contract for the claims to be submitted and disputed to be considered.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500" b="0" i="0" kern="1200" dirty="0">
                        <a:solidFill>
                          <a:schemeClr val="tx1"/>
                        </a:solidFill>
                        <a:effectLst/>
                        <a:latin typeface="+mn-lt"/>
                        <a:ea typeface="+mn-ea"/>
                        <a:cs typeface="+mn-cs"/>
                      </a:endParaRPr>
                    </a:p>
                    <a:p>
                      <a:endParaRPr lang="en-US" sz="500" b="1" i="0" kern="1200" dirty="0">
                        <a:solidFill>
                          <a:schemeClr val="tx1"/>
                        </a:solidFill>
                        <a:effectLst/>
                        <a:latin typeface="+mn-lt"/>
                        <a:ea typeface="+mn-ea"/>
                        <a:cs typeface="+mn-cs"/>
                      </a:endParaRPr>
                    </a:p>
                    <a:p>
                      <a:endParaRPr lang="en-US" sz="500" b="0" u="none" dirty="0">
                        <a:solidFill>
                          <a:schemeClr val="tx1"/>
                        </a:solidFill>
                      </a:endParaRPr>
                    </a:p>
                    <a:p>
                      <a:endParaRPr lang="en-US" sz="1500" b="0" i="0" kern="1200" dirty="0">
                        <a:solidFill>
                          <a:schemeClr val="tx1"/>
                        </a:solidFill>
                        <a:effectLst/>
                        <a:latin typeface="+mn-lt"/>
                        <a:ea typeface="+mn-ea"/>
                        <a:cs typeface="+mn-cs"/>
                      </a:endParaRPr>
                    </a:p>
                    <a:p>
                      <a:br>
                        <a:rPr lang="en-US" sz="1500" b="0" i="0" kern="1200" dirty="0">
                          <a:solidFill>
                            <a:schemeClr val="tx1"/>
                          </a:solidFill>
                          <a:effectLst/>
                          <a:latin typeface="+mn-lt"/>
                          <a:ea typeface="+mn-ea"/>
                          <a:cs typeface="+mn-cs"/>
                        </a:rPr>
                      </a:br>
                      <a:endParaRPr lang="en-US" sz="1500" b="0" i="0" kern="1200" dirty="0">
                        <a:solidFill>
                          <a:schemeClr val="tx1"/>
                        </a:solidFill>
                        <a:effectLst/>
                        <a:latin typeface="+mn-lt"/>
                        <a:ea typeface="+mn-ea"/>
                        <a:cs typeface="+mn-cs"/>
                      </a:endParaRPr>
                    </a:p>
                    <a:p>
                      <a:endParaRPr lang="en-US" sz="1500" b="0" i="0" kern="1200" dirty="0">
                        <a:solidFill>
                          <a:schemeClr val="tx1"/>
                        </a:solidFill>
                        <a:effectLst/>
                        <a:latin typeface="+mn-lt"/>
                        <a:ea typeface="+mn-ea"/>
                        <a:cs typeface="+mn-cs"/>
                      </a:endParaRPr>
                    </a:p>
                    <a:p>
                      <a:endParaRPr lang="en-US" sz="1500" b="0" i="0" kern="1200" dirty="0">
                        <a:solidFill>
                          <a:schemeClr val="tx1"/>
                        </a:solidFill>
                        <a:effectLst/>
                        <a:latin typeface="+mn-lt"/>
                        <a:ea typeface="+mn-ea"/>
                        <a:cs typeface="+mn-cs"/>
                      </a:endParaRPr>
                    </a:p>
                    <a:p>
                      <a:endParaRPr lang="en-US" sz="1500" b="0" i="0" kern="1200" dirty="0">
                        <a:solidFill>
                          <a:schemeClr val="tx1"/>
                        </a:solidFill>
                        <a:effectLst/>
                        <a:latin typeface="+mn-lt"/>
                        <a:ea typeface="+mn-ea"/>
                        <a:cs typeface="+mn-cs"/>
                      </a:endParaRPr>
                    </a:p>
                    <a:p>
                      <a:endParaRPr lang="en-US" sz="1500" b="0" i="0" kern="1200" dirty="0">
                        <a:solidFill>
                          <a:schemeClr val="tx1"/>
                        </a:solidFill>
                        <a:effectLst/>
                        <a:latin typeface="+mn-lt"/>
                        <a:ea typeface="+mn-ea"/>
                        <a:cs typeface="+mn-cs"/>
                      </a:endParaRPr>
                    </a:p>
                    <a:p>
                      <a:r>
                        <a:rPr lang="en-US" sz="1500" b="0" i="0" kern="1200" dirty="0">
                          <a:solidFill>
                            <a:schemeClr val="tx1"/>
                          </a:solidFill>
                          <a:effectLst/>
                          <a:latin typeface="+mn-lt"/>
                          <a:ea typeface="+mn-ea"/>
                          <a:cs typeface="+mn-cs"/>
                        </a:rPr>
                        <a:t>Please be sure your claim has these </a:t>
                      </a:r>
                      <a:r>
                        <a:rPr lang="en-US" sz="1500" b="0" i="0" kern="1200" dirty="0">
                          <a:solidFill>
                            <a:schemeClr val="lt1"/>
                          </a:solidFill>
                          <a:effectLst/>
                          <a:latin typeface="+mn-lt"/>
                          <a:ea typeface="+mn-ea"/>
                          <a:cs typeface="+mn-cs"/>
                          <a:hlinkClick r:id="rId3"/>
                        </a:rPr>
                        <a:t>required data elements</a:t>
                      </a:r>
                      <a:r>
                        <a:rPr lang="en-US" sz="1500" b="0" i="0" kern="1200" dirty="0">
                          <a:solidFill>
                            <a:schemeClr val="lt1"/>
                          </a:solidFill>
                          <a:effectLst/>
                          <a:latin typeface="+mn-lt"/>
                          <a:ea typeface="+mn-ea"/>
                          <a:cs typeface="+mn-cs"/>
                        </a:rPr>
                        <a:t> </a:t>
                      </a:r>
                      <a:r>
                        <a:rPr lang="en-US" sz="1500" b="0" i="0" kern="1200" dirty="0">
                          <a:solidFill>
                            <a:schemeClr val="tx1"/>
                          </a:solidFill>
                          <a:effectLst/>
                          <a:latin typeface="+mn-lt"/>
                          <a:ea typeface="+mn-ea"/>
                          <a:cs typeface="+mn-cs"/>
                        </a:rPr>
                        <a:t>before submitting your form. This information is needed for claims to be processed correctly:</a:t>
                      </a:r>
                    </a:p>
                    <a:p>
                      <a:endParaRPr lang="en-US" sz="500" b="0" u="none" dirty="0">
                        <a:solidFill>
                          <a:schemeClr val="tx1"/>
                        </a:solidFill>
                      </a:endParaRPr>
                    </a:p>
                    <a:p>
                      <a:r>
                        <a:rPr lang="en-US" sz="1500" b="0" i="0" kern="1200" dirty="0">
                          <a:solidFill>
                            <a:schemeClr val="tx1"/>
                          </a:solidFill>
                          <a:effectLst/>
                          <a:latin typeface="+mn-lt"/>
                          <a:ea typeface="+mn-ea"/>
                          <a:cs typeface="+mn-cs"/>
                        </a:rPr>
                        <a:t>The </a:t>
                      </a:r>
                      <a:r>
                        <a:rPr lang="en-US" sz="1500" b="0" i="0" kern="1200" dirty="0">
                          <a:solidFill>
                            <a:schemeClr val="lt1"/>
                          </a:solidFill>
                          <a:effectLst/>
                          <a:latin typeface="+mn-lt"/>
                          <a:ea typeface="+mn-ea"/>
                          <a:cs typeface="+mn-cs"/>
                          <a:hlinkClick r:id="rId4"/>
                        </a:rPr>
                        <a:t>CMS-1500 claim form</a:t>
                      </a:r>
                      <a:r>
                        <a:rPr lang="en-US" sz="1500" b="0" i="0" kern="1200" dirty="0">
                          <a:solidFill>
                            <a:schemeClr val="lt1"/>
                          </a:solidFill>
                          <a:effectLst/>
                          <a:latin typeface="+mn-lt"/>
                          <a:ea typeface="+mn-ea"/>
                          <a:cs typeface="+mn-cs"/>
                        </a:rPr>
                        <a:t> </a:t>
                      </a:r>
                      <a:r>
                        <a:rPr lang="en-US" sz="1500" b="0" i="0" kern="1200" dirty="0">
                          <a:solidFill>
                            <a:schemeClr val="tx1"/>
                          </a:solidFill>
                          <a:effectLst/>
                          <a:latin typeface="+mn-lt"/>
                          <a:ea typeface="+mn-ea"/>
                          <a:cs typeface="+mn-cs"/>
                        </a:rPr>
                        <a:t>(sample) and </a:t>
                      </a:r>
                      <a:r>
                        <a:rPr lang="en-US" sz="1500" b="0" i="0" kern="1200" dirty="0">
                          <a:solidFill>
                            <a:schemeClr val="lt1"/>
                          </a:solidFill>
                          <a:effectLst/>
                          <a:latin typeface="+mn-lt"/>
                          <a:ea typeface="+mn-ea"/>
                          <a:cs typeface="+mn-cs"/>
                          <a:hlinkClick r:id="rId5"/>
                        </a:rPr>
                        <a:t>UB-04 claim form</a:t>
                      </a:r>
                      <a:r>
                        <a:rPr lang="en-US" sz="1500" b="0" i="0" kern="1200" dirty="0">
                          <a:solidFill>
                            <a:schemeClr val="lt1"/>
                          </a:solidFill>
                          <a:effectLst/>
                          <a:latin typeface="+mn-lt"/>
                          <a:ea typeface="+mn-ea"/>
                          <a:cs typeface="+mn-cs"/>
                        </a:rPr>
                        <a:t> </a:t>
                      </a:r>
                      <a:r>
                        <a:rPr lang="en-US" sz="1500" b="0" i="0" kern="1200" dirty="0">
                          <a:solidFill>
                            <a:schemeClr val="tx1"/>
                          </a:solidFill>
                          <a:effectLst/>
                          <a:latin typeface="+mn-lt"/>
                          <a:ea typeface="+mn-ea"/>
                          <a:cs typeface="+mn-cs"/>
                        </a:rPr>
                        <a:t>(sample) can be used to bill fee-for-service encounters. The UB-04 claim form should be used by facilities and by facilities billing on behalf of employed providers.</a:t>
                      </a:r>
                    </a:p>
                    <a:p>
                      <a:r>
                        <a:rPr lang="en-US" sz="1500" b="0" i="0" kern="1200" dirty="0">
                          <a:solidFill>
                            <a:schemeClr val="tx1"/>
                          </a:solidFill>
                          <a:effectLst/>
                          <a:latin typeface="+mn-lt"/>
                          <a:ea typeface="+mn-ea"/>
                          <a:cs typeface="+mn-cs"/>
                        </a:rPr>
                        <a:t>You can find instructions for submitting your claim by clicking on “How to submit claims” above.</a:t>
                      </a:r>
                    </a:p>
                    <a:p>
                      <a:pPr marL="0" indent="0">
                        <a:buFont typeface="Arial" panose="020B0604020202020204" pitchFamily="34" charset="0"/>
                        <a:buNone/>
                      </a:pPr>
                      <a:endParaRPr lang="en-US" sz="500" b="1" dirty="0">
                        <a:solidFill>
                          <a:schemeClr val="tx1"/>
                        </a:solidFill>
                      </a:endParaRPr>
                    </a:p>
                  </a:txBody>
                  <a:tcPr>
                    <a:noFill/>
                  </a:tcPr>
                </a:tc>
                <a:extLst>
                  <a:ext uri="{0D108BD9-81ED-4DB2-BD59-A6C34878D82A}">
                    <a16:rowId xmlns:a16="http://schemas.microsoft.com/office/drawing/2014/main" val="3064228252"/>
                  </a:ext>
                </a:extLst>
              </a:tr>
            </a:tbl>
          </a:graphicData>
        </a:graphic>
      </p:graphicFrame>
      <p:sp>
        <p:nvSpPr>
          <p:cNvPr id="8" name="Footer Placeholder 4">
            <a:extLst>
              <a:ext uri="{FF2B5EF4-FFF2-40B4-BE49-F238E27FC236}">
                <a16:creationId xmlns:a16="http://schemas.microsoft.com/office/drawing/2014/main" id="{63644960-D1CF-7489-88C3-2D76D10CB0D4}"/>
              </a:ext>
            </a:extLst>
          </p:cNvPr>
          <p:cNvSpPr>
            <a:spLocks noGrp="1"/>
          </p:cNvSpPr>
          <p:nvPr>
            <p:ph type="ftr" sz="quarter" idx="21"/>
          </p:nvPr>
        </p:nvSpPr>
        <p:spPr>
          <a:xfrm>
            <a:off x="204604" y="6492428"/>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39AB6"/>
                </a:solidFill>
                <a:effectLst/>
                <a:uLnTx/>
                <a:uFillTx/>
                <a:latin typeface="Arial"/>
                <a:ea typeface="+mn-ea"/>
                <a:cs typeface="+mn-cs"/>
              </a:rPr>
              <a:t>© Copyright 2024 VNS Health. All rights reserved.</a:t>
            </a:r>
          </a:p>
        </p:txBody>
      </p:sp>
      <p:graphicFrame>
        <p:nvGraphicFramePr>
          <p:cNvPr id="4" name="Table 4">
            <a:extLst>
              <a:ext uri="{FF2B5EF4-FFF2-40B4-BE49-F238E27FC236}">
                <a16:creationId xmlns:a16="http://schemas.microsoft.com/office/drawing/2014/main" id="{13D78E57-550B-BE17-C128-45A11B658199}"/>
              </a:ext>
            </a:extLst>
          </p:cNvPr>
          <p:cNvGraphicFramePr>
            <a:graphicFrameLocks noGrp="1"/>
          </p:cNvGraphicFramePr>
          <p:nvPr>
            <p:extLst>
              <p:ext uri="{D42A27DB-BD31-4B8C-83A1-F6EECF244321}">
                <p14:modId xmlns:p14="http://schemas.microsoft.com/office/powerpoint/2010/main" val="1314232305"/>
              </p:ext>
            </p:extLst>
          </p:nvPr>
        </p:nvGraphicFramePr>
        <p:xfrm>
          <a:off x="204604" y="1771017"/>
          <a:ext cx="11530197" cy="2083935"/>
        </p:xfrm>
        <a:graphic>
          <a:graphicData uri="http://schemas.openxmlformats.org/drawingml/2006/table">
            <a:tbl>
              <a:tblPr firstRow="1" bandRow="1">
                <a:tableStyleId>{5C22544A-7EE6-4342-B048-85BDC9FD1C3A}</a:tableStyleId>
              </a:tblPr>
              <a:tblGrid>
                <a:gridCol w="3843399">
                  <a:extLst>
                    <a:ext uri="{9D8B030D-6E8A-4147-A177-3AD203B41FA5}">
                      <a16:colId xmlns:a16="http://schemas.microsoft.com/office/drawing/2014/main" val="373321319"/>
                    </a:ext>
                  </a:extLst>
                </a:gridCol>
                <a:gridCol w="3843399">
                  <a:extLst>
                    <a:ext uri="{9D8B030D-6E8A-4147-A177-3AD203B41FA5}">
                      <a16:colId xmlns:a16="http://schemas.microsoft.com/office/drawing/2014/main" val="2691408799"/>
                    </a:ext>
                  </a:extLst>
                </a:gridCol>
                <a:gridCol w="3843399">
                  <a:extLst>
                    <a:ext uri="{9D8B030D-6E8A-4147-A177-3AD203B41FA5}">
                      <a16:colId xmlns:a16="http://schemas.microsoft.com/office/drawing/2014/main" val="2559593260"/>
                    </a:ext>
                  </a:extLst>
                </a:gridCol>
              </a:tblGrid>
              <a:tr h="416787">
                <a:tc>
                  <a:txBody>
                    <a:bodyPr/>
                    <a:lstStyle/>
                    <a:p>
                      <a:r>
                        <a:rPr lang="en-US" sz="1600" dirty="0"/>
                        <a:t>Provider type</a:t>
                      </a:r>
                    </a:p>
                  </a:txBody>
                  <a:tcPr/>
                </a:tc>
                <a:tc>
                  <a:txBody>
                    <a:bodyPr/>
                    <a:lstStyle/>
                    <a:p>
                      <a:r>
                        <a:rPr lang="en-US" sz="1600" dirty="0"/>
                        <a:t>Days to submit a clean claim</a:t>
                      </a:r>
                    </a:p>
                  </a:txBody>
                  <a:tcPr/>
                </a:tc>
                <a:tc>
                  <a:txBody>
                    <a:bodyPr/>
                    <a:lstStyle/>
                    <a:p>
                      <a:r>
                        <a:rPr lang="en-US" sz="1600" dirty="0"/>
                        <a:t>Days to dispute a claim </a:t>
                      </a:r>
                    </a:p>
                  </a:txBody>
                  <a:tcPr/>
                </a:tc>
                <a:extLst>
                  <a:ext uri="{0D108BD9-81ED-4DB2-BD59-A6C34878D82A}">
                    <a16:rowId xmlns:a16="http://schemas.microsoft.com/office/drawing/2014/main" val="3849954816"/>
                  </a:ext>
                </a:extLst>
              </a:tr>
              <a:tr h="416787">
                <a:tc>
                  <a:txBody>
                    <a:bodyPr/>
                    <a:lstStyle/>
                    <a:p>
                      <a:r>
                        <a:rPr lang="en-US" sz="1600" dirty="0"/>
                        <a:t>LHCSAs/FIs</a:t>
                      </a:r>
                    </a:p>
                  </a:txBody>
                  <a:tcPr/>
                </a:tc>
                <a:tc>
                  <a:txBody>
                    <a:bodyPr/>
                    <a:lstStyle/>
                    <a:p>
                      <a:pPr algn="ctr"/>
                      <a:r>
                        <a:rPr lang="en-US" sz="1600" dirty="0"/>
                        <a:t>120</a:t>
                      </a:r>
                    </a:p>
                  </a:txBody>
                  <a:tcPr/>
                </a:tc>
                <a:tc>
                  <a:txBody>
                    <a:bodyPr/>
                    <a:lstStyle/>
                    <a:p>
                      <a:pPr algn="ctr"/>
                      <a:r>
                        <a:rPr lang="en-US" sz="1600" dirty="0"/>
                        <a:t>60</a:t>
                      </a:r>
                    </a:p>
                  </a:txBody>
                  <a:tcPr/>
                </a:tc>
                <a:extLst>
                  <a:ext uri="{0D108BD9-81ED-4DB2-BD59-A6C34878D82A}">
                    <a16:rowId xmlns:a16="http://schemas.microsoft.com/office/drawing/2014/main" val="2897234336"/>
                  </a:ext>
                </a:extLst>
              </a:tr>
              <a:tr h="416787">
                <a:tc>
                  <a:txBody>
                    <a:bodyPr/>
                    <a:lstStyle/>
                    <a:p>
                      <a:r>
                        <a:rPr lang="en-US" sz="1600" dirty="0"/>
                        <a:t>SNFs </a:t>
                      </a:r>
                    </a:p>
                  </a:txBody>
                  <a:tcPr/>
                </a:tc>
                <a:tc>
                  <a:txBody>
                    <a:bodyPr/>
                    <a:lstStyle/>
                    <a:p>
                      <a:pPr algn="ctr"/>
                      <a:r>
                        <a:rPr lang="en-US" sz="1600" dirty="0"/>
                        <a:t>90</a:t>
                      </a:r>
                    </a:p>
                  </a:txBody>
                  <a:tcPr/>
                </a:tc>
                <a:tc>
                  <a:txBody>
                    <a:bodyPr/>
                    <a:lstStyle/>
                    <a:p>
                      <a:pPr algn="ctr"/>
                      <a:r>
                        <a:rPr lang="en-US" sz="1600" dirty="0"/>
                        <a:t>60</a:t>
                      </a:r>
                    </a:p>
                  </a:txBody>
                  <a:tcPr/>
                </a:tc>
                <a:extLst>
                  <a:ext uri="{0D108BD9-81ED-4DB2-BD59-A6C34878D82A}">
                    <a16:rowId xmlns:a16="http://schemas.microsoft.com/office/drawing/2014/main" val="4129308147"/>
                  </a:ext>
                </a:extLst>
              </a:tr>
              <a:tr h="416787">
                <a:tc>
                  <a:txBody>
                    <a:bodyPr/>
                    <a:lstStyle/>
                    <a:p>
                      <a:r>
                        <a:rPr lang="en-US" sz="1600" dirty="0"/>
                        <a:t>Meals on Wheels </a:t>
                      </a:r>
                    </a:p>
                  </a:txBody>
                  <a:tcPr/>
                </a:tc>
                <a:tc>
                  <a:txBody>
                    <a:bodyPr/>
                    <a:lstStyle/>
                    <a:p>
                      <a:pPr algn="ctr"/>
                      <a:r>
                        <a:rPr lang="en-US" sz="1600" dirty="0"/>
                        <a:t>90</a:t>
                      </a:r>
                    </a:p>
                  </a:txBody>
                  <a:tcPr/>
                </a:tc>
                <a:tc>
                  <a:txBody>
                    <a:bodyPr/>
                    <a:lstStyle/>
                    <a:p>
                      <a:pPr algn="ctr"/>
                      <a:r>
                        <a:rPr lang="en-US" sz="1600" dirty="0"/>
                        <a:t>90</a:t>
                      </a:r>
                    </a:p>
                  </a:txBody>
                  <a:tcPr/>
                </a:tc>
                <a:extLst>
                  <a:ext uri="{0D108BD9-81ED-4DB2-BD59-A6C34878D82A}">
                    <a16:rowId xmlns:a16="http://schemas.microsoft.com/office/drawing/2014/main" val="3548600420"/>
                  </a:ext>
                </a:extLst>
              </a:tr>
              <a:tr h="416787">
                <a:tc>
                  <a:txBody>
                    <a:bodyPr/>
                    <a:lstStyle/>
                    <a:p>
                      <a:r>
                        <a:rPr lang="en-US" sz="1600" dirty="0"/>
                        <a:t>Ancillary Providers </a:t>
                      </a:r>
                    </a:p>
                  </a:txBody>
                  <a:tcPr/>
                </a:tc>
                <a:tc>
                  <a:txBody>
                    <a:bodyPr/>
                    <a:lstStyle/>
                    <a:p>
                      <a:pPr algn="ctr"/>
                      <a:r>
                        <a:rPr lang="en-US" sz="1600" dirty="0"/>
                        <a:t>90</a:t>
                      </a:r>
                    </a:p>
                  </a:txBody>
                  <a:tcPr/>
                </a:tc>
                <a:tc>
                  <a:txBody>
                    <a:bodyPr/>
                    <a:lstStyle/>
                    <a:p>
                      <a:pPr algn="ctr"/>
                      <a:r>
                        <a:rPr lang="en-US" sz="1600" dirty="0"/>
                        <a:t>180</a:t>
                      </a:r>
                    </a:p>
                  </a:txBody>
                  <a:tcPr/>
                </a:tc>
                <a:extLst>
                  <a:ext uri="{0D108BD9-81ED-4DB2-BD59-A6C34878D82A}">
                    <a16:rowId xmlns:a16="http://schemas.microsoft.com/office/drawing/2014/main" val="2633805626"/>
                  </a:ext>
                </a:extLst>
              </a:tr>
            </a:tbl>
          </a:graphicData>
        </a:graphic>
      </p:graphicFrame>
    </p:spTree>
    <p:custDataLst>
      <p:tags r:id="rId1"/>
    </p:custDataLst>
    <p:extLst>
      <p:ext uri="{BB962C8B-B14F-4D97-AF65-F5344CB8AC3E}">
        <p14:creationId xmlns:p14="http://schemas.microsoft.com/office/powerpoint/2010/main" val="2931665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group of people with speech bubbles&#10;&#10;Description automatically generated">
            <a:extLst>
              <a:ext uri="{FF2B5EF4-FFF2-40B4-BE49-F238E27FC236}">
                <a16:creationId xmlns:a16="http://schemas.microsoft.com/office/drawing/2014/main" id="{1A742058-5A43-C867-C0AC-16132266532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53964" y="1433291"/>
            <a:ext cx="4190234" cy="4190234"/>
          </a:xfrm>
          <a:prstGeom prst="rect">
            <a:avLst/>
          </a:prstGeom>
        </p:spPr>
      </p:pic>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pPr>
              <a:lnSpc>
                <a:spcPct val="120000"/>
              </a:lnSpc>
              <a:spcAft>
                <a:spcPts val="600"/>
              </a:spcAft>
            </a:pPr>
            <a:r>
              <a:rPr lang="en-US" dirty="0"/>
              <a:t>Billing and Claims Processing</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39</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4270160122"/>
              </p:ext>
            </p:extLst>
          </p:nvPr>
        </p:nvGraphicFramePr>
        <p:xfrm>
          <a:off x="204604" y="1234475"/>
          <a:ext cx="7248743" cy="5623525"/>
        </p:xfrm>
        <a:graphic>
          <a:graphicData uri="http://schemas.openxmlformats.org/drawingml/2006/table">
            <a:tbl>
              <a:tblPr firstRow="1" bandRow="1">
                <a:tableStyleId>{5C22544A-7EE6-4342-B048-85BDC9FD1C3A}</a:tableStyleId>
              </a:tblPr>
              <a:tblGrid>
                <a:gridCol w="7248743">
                  <a:extLst>
                    <a:ext uri="{9D8B030D-6E8A-4147-A177-3AD203B41FA5}">
                      <a16:colId xmlns:a16="http://schemas.microsoft.com/office/drawing/2014/main" val="1271845275"/>
                    </a:ext>
                  </a:extLst>
                </a:gridCol>
              </a:tblGrid>
              <a:tr h="5623525">
                <a:tc>
                  <a:txBody>
                    <a:bodyPr/>
                    <a:lstStyle/>
                    <a:p>
                      <a:pPr marL="0" indent="0">
                        <a:buFont typeface="Arial" panose="020B0604020202020204" pitchFamily="34" charset="0"/>
                        <a:buNone/>
                      </a:pPr>
                      <a:r>
                        <a:rPr lang="en-US" sz="1500" b="1" dirty="0">
                          <a:solidFill>
                            <a:schemeClr val="tx1"/>
                          </a:solidFill>
                        </a:rPr>
                        <a:t>Provider Claims Dispute Form: </a:t>
                      </a:r>
                      <a:r>
                        <a:rPr lang="en-US" sz="1500" b="0" dirty="0">
                          <a:solidFill>
                            <a:schemeClr val="tx1"/>
                          </a:solidFill>
                        </a:rPr>
                        <a:t>This form is for the sole purpose of submitting a Claim Payment Inquiry related to the adjustment of a claim. This is not to replace the Appeal process. </a:t>
                      </a:r>
                      <a:r>
                        <a:rPr lang="en-US" sz="1500" b="0" dirty="0">
                          <a:solidFill>
                            <a:schemeClr val="tx1"/>
                          </a:solidFill>
                          <a:hlinkClick r:id="rId4"/>
                        </a:rPr>
                        <a:t>https://www.vnshealthplans.org/provider-claims-dispute-form/</a:t>
                      </a:r>
                      <a:r>
                        <a:rPr lang="en-US" sz="1500" b="0" dirty="0">
                          <a:solidFill>
                            <a:schemeClr val="tx1"/>
                          </a:solidFill>
                        </a:rPr>
                        <a:t>   </a:t>
                      </a:r>
                    </a:p>
                    <a:p>
                      <a:pPr marL="0" indent="0">
                        <a:buFont typeface="Arial" panose="020B0604020202020204" pitchFamily="34" charset="0"/>
                        <a:buNone/>
                      </a:pPr>
                      <a:endParaRPr lang="en-US" sz="500" b="0" dirty="0">
                        <a:solidFill>
                          <a:schemeClr val="tx1"/>
                        </a:solidFill>
                      </a:endParaRPr>
                    </a:p>
                    <a:p>
                      <a:pPr marL="12700" marR="1511300" algn="l">
                        <a:lnSpc>
                          <a:spcPct val="100000"/>
                        </a:lnSpc>
                        <a:spcBef>
                          <a:spcPts val="95"/>
                        </a:spcBef>
                      </a:pPr>
                      <a:r>
                        <a:rPr lang="en-US" sz="1500" b="1" spc="-10" dirty="0">
                          <a:solidFill>
                            <a:schemeClr val="tx1"/>
                          </a:solidFill>
                          <a:latin typeface="+mn-lt"/>
                          <a:cs typeface="Calibri"/>
                        </a:rPr>
                        <a:t>Filing an Appeal: </a:t>
                      </a:r>
                      <a:r>
                        <a:rPr lang="en-US" sz="1500" b="0" spc="-10" dirty="0">
                          <a:solidFill>
                            <a:schemeClr val="tx1"/>
                          </a:solidFill>
                          <a:latin typeface="+mn-lt"/>
                          <a:cs typeface="Calibri"/>
                        </a:rPr>
                        <a:t>All claim appeals must be filed in writing and </a:t>
                      </a:r>
                      <a:r>
                        <a:rPr lang="en-US" sz="1500" b="0" spc="0" dirty="0">
                          <a:solidFill>
                            <a:schemeClr val="tx1"/>
                          </a:solidFill>
                          <a:latin typeface="+mn-lt"/>
                          <a:cs typeface="Calibri"/>
                        </a:rPr>
                        <a:t>must</a:t>
                      </a:r>
                      <a:r>
                        <a:rPr lang="en-US" sz="1500" b="0" spc="-10" dirty="0">
                          <a:solidFill>
                            <a:schemeClr val="tx1"/>
                          </a:solidFill>
                          <a:latin typeface="+mn-lt"/>
                          <a:cs typeface="Calibri"/>
                        </a:rPr>
                        <a:t> be filed within 60 calendar days of our initial decision about the request or as otherwise specified in the provider contract. </a:t>
                      </a:r>
                      <a:endParaRPr lang="en-US" sz="1500" b="1" spc="-10" dirty="0">
                        <a:solidFill>
                          <a:schemeClr val="tx1"/>
                        </a:solidFill>
                        <a:latin typeface="+mn-lt"/>
                        <a:cs typeface="Calibri"/>
                      </a:endParaRPr>
                    </a:p>
                    <a:p>
                      <a:pPr marL="12700" marR="1511300" algn="just">
                        <a:lnSpc>
                          <a:spcPct val="100000"/>
                        </a:lnSpc>
                        <a:spcBef>
                          <a:spcPts val="95"/>
                        </a:spcBef>
                      </a:pPr>
                      <a:r>
                        <a:rPr lang="en-US" sz="1500" b="1" u="none" kern="1200" spc="-10" dirty="0">
                          <a:solidFill>
                            <a:schemeClr val="tx1"/>
                          </a:solidFill>
                          <a:latin typeface="+mn-lt"/>
                          <a:ea typeface="+mn-ea"/>
                          <a:cs typeface="Calibri"/>
                        </a:rPr>
                        <a:t>Phone: </a:t>
                      </a:r>
                      <a:r>
                        <a:rPr lang="en-US" sz="1500" b="0" kern="1200" spc="-10" dirty="0">
                          <a:solidFill>
                            <a:schemeClr val="tx1"/>
                          </a:solidFill>
                          <a:latin typeface="+mn-lt"/>
                          <a:ea typeface="+mn-ea"/>
                          <a:cs typeface="Calibri"/>
                        </a:rPr>
                        <a:t>1-866-867-6555                                                </a:t>
                      </a:r>
                    </a:p>
                    <a:p>
                      <a:pPr marL="12700" marR="1511300" algn="just">
                        <a:lnSpc>
                          <a:spcPct val="100000"/>
                        </a:lnSpc>
                        <a:spcBef>
                          <a:spcPts val="95"/>
                        </a:spcBef>
                      </a:pPr>
                      <a:r>
                        <a:rPr lang="en-US" sz="1500" b="1" kern="1200" spc="-10" dirty="0">
                          <a:solidFill>
                            <a:schemeClr val="tx1"/>
                          </a:solidFill>
                          <a:latin typeface="+mn-lt"/>
                          <a:ea typeface="+mn-ea"/>
                          <a:cs typeface="Calibri"/>
                        </a:rPr>
                        <a:t>Fax: </a:t>
                      </a:r>
                      <a:r>
                        <a:rPr lang="en-US" sz="1500" b="0" kern="1200" spc="-10" dirty="0">
                          <a:solidFill>
                            <a:schemeClr val="tx1"/>
                          </a:solidFill>
                          <a:latin typeface="+mn-lt"/>
                          <a:ea typeface="+mn-ea"/>
                          <a:cs typeface="Calibri"/>
                        </a:rPr>
                        <a:t>1-866-791-2213</a:t>
                      </a:r>
                    </a:p>
                    <a:p>
                      <a:pPr marL="12700" marR="1511300" algn="just">
                        <a:lnSpc>
                          <a:spcPct val="100000"/>
                        </a:lnSpc>
                        <a:spcBef>
                          <a:spcPts val="95"/>
                        </a:spcBef>
                      </a:pPr>
                      <a:r>
                        <a:rPr lang="en-US" sz="1500" b="1" kern="1200" spc="-10" dirty="0">
                          <a:solidFill>
                            <a:schemeClr val="tx1"/>
                          </a:solidFill>
                          <a:latin typeface="+mn-lt"/>
                          <a:ea typeface="+mn-ea"/>
                          <a:cs typeface="Calibri"/>
                        </a:rPr>
                        <a:t>Mail:  </a:t>
                      </a:r>
                      <a:r>
                        <a:rPr lang="en-US" sz="1500" b="0" kern="1200" spc="-10" dirty="0">
                          <a:solidFill>
                            <a:schemeClr val="tx1"/>
                          </a:solidFill>
                          <a:latin typeface="+mn-lt"/>
                          <a:ea typeface="+mn-ea"/>
                          <a:cs typeface="Calibri"/>
                        </a:rPr>
                        <a:t>P.O. Box 445</a:t>
                      </a:r>
                    </a:p>
                    <a:p>
                      <a:pPr marL="12700" marR="1511300" algn="just">
                        <a:lnSpc>
                          <a:spcPct val="100000"/>
                        </a:lnSpc>
                        <a:spcBef>
                          <a:spcPts val="95"/>
                        </a:spcBef>
                      </a:pPr>
                      <a:r>
                        <a:rPr lang="en-US" sz="1500" b="0" kern="1200" spc="-10" dirty="0">
                          <a:solidFill>
                            <a:schemeClr val="tx1"/>
                          </a:solidFill>
                          <a:latin typeface="+mn-lt"/>
                          <a:ea typeface="+mn-ea"/>
                          <a:cs typeface="Calibri"/>
                        </a:rPr>
                        <a:t>Elmsford, NY 10523</a:t>
                      </a:r>
                    </a:p>
                    <a:p>
                      <a:pPr marL="12700" marR="1511300" algn="just">
                        <a:lnSpc>
                          <a:spcPct val="100000"/>
                        </a:lnSpc>
                        <a:spcBef>
                          <a:spcPts val="95"/>
                        </a:spcBef>
                      </a:pPr>
                      <a:r>
                        <a:rPr lang="en-US" sz="1500" b="1" kern="1200" spc="-10" dirty="0">
                          <a:solidFill>
                            <a:schemeClr val="tx1"/>
                          </a:solidFill>
                          <a:latin typeface="+mn-lt"/>
                          <a:ea typeface="+mn-ea"/>
                          <a:cs typeface="Calibri"/>
                        </a:rPr>
                        <a:t>Attn: </a:t>
                      </a:r>
                      <a:r>
                        <a:rPr lang="en-US" sz="1500" b="1" u="none" dirty="0">
                          <a:solidFill>
                            <a:srgbClr val="005696"/>
                          </a:solidFill>
                        </a:rPr>
                        <a:t>VNS Health </a:t>
                      </a:r>
                      <a:r>
                        <a:rPr lang="en-US" sz="1500" b="0" kern="1200" spc="-10" dirty="0">
                          <a:solidFill>
                            <a:schemeClr val="tx1"/>
                          </a:solidFill>
                          <a:latin typeface="+mn-lt"/>
                          <a:ea typeface="+mn-ea"/>
                          <a:cs typeface="Calibri"/>
                        </a:rPr>
                        <a:t>Grievance &amp; Appeals</a:t>
                      </a:r>
                      <a:endParaRPr lang="en-US" sz="1500" b="0" u="none" dirty="0">
                        <a:solidFill>
                          <a:schemeClr val="tx1"/>
                        </a:solidFill>
                      </a:endParaRPr>
                    </a:p>
                    <a:p>
                      <a:pPr marL="0" indent="0">
                        <a:buFont typeface="Arial" panose="020B0604020202020204" pitchFamily="34" charset="0"/>
                        <a:buNone/>
                      </a:pPr>
                      <a:endParaRPr lang="en-US" sz="500" b="1" dirty="0">
                        <a:solidFill>
                          <a:schemeClr val="tx1"/>
                        </a:solidFill>
                      </a:endParaRPr>
                    </a:p>
                  </a:txBody>
                  <a:tcPr>
                    <a:noFill/>
                  </a:tcPr>
                </a:tc>
                <a:extLst>
                  <a:ext uri="{0D108BD9-81ED-4DB2-BD59-A6C34878D82A}">
                    <a16:rowId xmlns:a16="http://schemas.microsoft.com/office/drawing/2014/main" val="3064228252"/>
                  </a:ext>
                </a:extLst>
              </a:tr>
            </a:tbl>
          </a:graphicData>
        </a:graphic>
      </p:graphicFrame>
      <p:sp>
        <p:nvSpPr>
          <p:cNvPr id="8" name="Footer Placeholder 4">
            <a:extLst>
              <a:ext uri="{FF2B5EF4-FFF2-40B4-BE49-F238E27FC236}">
                <a16:creationId xmlns:a16="http://schemas.microsoft.com/office/drawing/2014/main" id="{63644960-D1CF-7489-88C3-2D76D10CB0D4}"/>
              </a:ext>
            </a:extLst>
          </p:cNvPr>
          <p:cNvSpPr>
            <a:spLocks noGrp="1"/>
          </p:cNvSpPr>
          <p:nvPr>
            <p:ph type="ftr" sz="quarter" idx="21"/>
          </p:nvPr>
        </p:nvSpPr>
        <p:spPr>
          <a:xfrm>
            <a:off x="204604" y="6492428"/>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39AB6"/>
                </a:solidFill>
                <a:effectLst/>
                <a:uLnTx/>
                <a:uFillTx/>
                <a:latin typeface="Arial"/>
                <a:ea typeface="+mn-ea"/>
                <a:cs typeface="+mn-cs"/>
              </a:rPr>
              <a:t>© Copyright 2024 VNS Health. All rights reserved.</a:t>
            </a:r>
          </a:p>
        </p:txBody>
      </p:sp>
    </p:spTree>
    <p:custDataLst>
      <p:tags r:id="rId1"/>
    </p:custDataLst>
    <p:extLst>
      <p:ext uri="{BB962C8B-B14F-4D97-AF65-F5344CB8AC3E}">
        <p14:creationId xmlns:p14="http://schemas.microsoft.com/office/powerpoint/2010/main" val="299950560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2B093942-90F3-49D8-82CC-E55E6F717C87}"/>
              </a:ext>
            </a:extLst>
          </p:cNvPr>
          <p:cNvSpPr>
            <a:spLocks noGrp="1"/>
          </p:cNvSpPr>
          <p:nvPr>
            <p:ph type="title"/>
          </p:nvPr>
        </p:nvSpPr>
        <p:spPr/>
        <p:txBody>
          <a:bodyPr>
            <a:normAutofit/>
          </a:bodyPr>
          <a:lstStyle/>
          <a:p>
            <a:r>
              <a:rPr lang="en-US" dirty="0"/>
              <a:t>Who Is</a:t>
            </a:r>
            <a:r>
              <a:rPr lang="en-US" dirty="0">
                <a:solidFill>
                  <a:srgbClr val="FF0000"/>
                </a:solidFill>
              </a:rPr>
              <a:t> </a:t>
            </a:r>
            <a:r>
              <a:rPr lang="en-US" dirty="0"/>
              <a:t>VNS Health?</a:t>
            </a:r>
          </a:p>
        </p:txBody>
      </p:sp>
      <p:sp>
        <p:nvSpPr>
          <p:cNvPr id="8" name="Text Placeholder 7">
            <a:extLst>
              <a:ext uri="{FF2B5EF4-FFF2-40B4-BE49-F238E27FC236}">
                <a16:creationId xmlns:a16="http://schemas.microsoft.com/office/drawing/2014/main" id="{D7FB1149-22B3-427C-A7ED-E61AD4B80414}"/>
              </a:ext>
            </a:extLst>
          </p:cNvPr>
          <p:cNvSpPr>
            <a:spLocks noGrp="1"/>
          </p:cNvSpPr>
          <p:nvPr>
            <p:ph type="body" sz="quarter" idx="13"/>
          </p:nvPr>
        </p:nvSpPr>
        <p:spPr/>
        <p:txBody>
          <a:bodyPr>
            <a:normAutofit/>
          </a:bodyPr>
          <a:lstStyle/>
          <a:p>
            <a:r>
              <a:rPr lang="en-US" dirty="0"/>
              <a:t>The future of care. The comfort of home.</a:t>
            </a:r>
          </a:p>
          <a:p>
            <a:endParaRPr lang="en-US" dirty="0"/>
          </a:p>
        </p:txBody>
      </p:sp>
      <p:sp>
        <p:nvSpPr>
          <p:cNvPr id="5" name="Footer Placeholder 4">
            <a:extLst>
              <a:ext uri="{FF2B5EF4-FFF2-40B4-BE49-F238E27FC236}">
                <a16:creationId xmlns:a16="http://schemas.microsoft.com/office/drawing/2014/main" id="{DEE51C2B-E028-4FEA-9809-BABFC3277AD3}"/>
              </a:ext>
            </a:extLst>
          </p:cNvPr>
          <p:cNvSpPr>
            <a:spLocks noGrp="1"/>
          </p:cNvSpPr>
          <p:nvPr>
            <p:ph type="ftr" sz="quarter" idx="21"/>
          </p:nvPr>
        </p:nvSpPr>
        <p:spPr/>
        <p:txBody>
          <a:bodyPr/>
          <a:lstStyle/>
          <a:p>
            <a:pPr>
              <a:defRPr/>
            </a:pPr>
            <a:r>
              <a:rPr lang="en-US" noProof="0" dirty="0"/>
              <a:t>© Copyright 2024 VNS Health. All rights reserved.</a:t>
            </a:r>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sp>
        <p:nvSpPr>
          <p:cNvPr id="6" name="Slide Number Placeholder 5">
            <a:extLst>
              <a:ext uri="{FF2B5EF4-FFF2-40B4-BE49-F238E27FC236}">
                <a16:creationId xmlns:a16="http://schemas.microsoft.com/office/drawing/2014/main" id="{ED62E376-ACB4-48F6-8D02-0BD3B7498F06}"/>
              </a:ext>
            </a:extLst>
          </p:cNvPr>
          <p:cNvSpPr>
            <a:spLocks noGrp="1"/>
          </p:cNvSpPr>
          <p:nvPr>
            <p:ph type="sldNum" sz="quarter" idx="2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pSp>
        <p:nvGrpSpPr>
          <p:cNvPr id="22" name="Group 21">
            <a:extLst>
              <a:ext uri="{FF2B5EF4-FFF2-40B4-BE49-F238E27FC236}">
                <a16:creationId xmlns:a16="http://schemas.microsoft.com/office/drawing/2014/main" id="{A31EF4E2-E71B-4F1D-AA33-9A50B471A3A2}"/>
              </a:ext>
            </a:extLst>
          </p:cNvPr>
          <p:cNvGrpSpPr/>
          <p:nvPr/>
        </p:nvGrpSpPr>
        <p:grpSpPr>
          <a:xfrm>
            <a:off x="215900" y="1412874"/>
            <a:ext cx="3241676" cy="2279608"/>
            <a:chOff x="269874" y="1412874"/>
            <a:chExt cx="3241676" cy="2279608"/>
          </a:xfrm>
        </p:grpSpPr>
        <p:sp>
          <p:nvSpPr>
            <p:cNvPr id="147" name="Rectangle: Rounded Corners 146">
              <a:extLst>
                <a:ext uri="{FF2B5EF4-FFF2-40B4-BE49-F238E27FC236}">
                  <a16:creationId xmlns:a16="http://schemas.microsoft.com/office/drawing/2014/main" id="{0A53A2F5-4974-4CAB-999D-0BF16672888B}"/>
                </a:ext>
              </a:extLst>
            </p:cNvPr>
            <p:cNvSpPr/>
            <p:nvPr/>
          </p:nvSpPr>
          <p:spPr>
            <a:xfrm>
              <a:off x="269874" y="1412874"/>
              <a:ext cx="3241676" cy="2279608"/>
            </a:xfrm>
            <a:prstGeom prst="roundRect">
              <a:avLst>
                <a:gd name="adj" fmla="val 2265"/>
              </a:avLst>
            </a:prstGeom>
            <a:solidFill>
              <a:schemeClr val="bg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norm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400" b="1" i="0" u="none" strike="noStrike" kern="1200" cap="none" spc="0" normalizeH="0" baseline="0" noProof="0" dirty="0">
                  <a:ln>
                    <a:noFill/>
                  </a:ln>
                  <a:solidFill>
                    <a:srgbClr val="003C71"/>
                  </a:solidFill>
                  <a:effectLst/>
                  <a:uLnTx/>
                  <a:uFillTx/>
                  <a:latin typeface="Arial"/>
                  <a:ea typeface="+mn-ea"/>
                  <a:cs typeface="+mn-cs"/>
                </a:rPr>
                <a:t>Our Mission</a:t>
              </a:r>
            </a:p>
          </p:txBody>
        </p:sp>
        <p:sp>
          <p:nvSpPr>
            <p:cNvPr id="148" name="Rectangle 147">
              <a:extLst>
                <a:ext uri="{FF2B5EF4-FFF2-40B4-BE49-F238E27FC236}">
                  <a16:creationId xmlns:a16="http://schemas.microsoft.com/office/drawing/2014/main" id="{D4661E20-33F5-4F00-9CA0-1268C7106AA7}"/>
                </a:ext>
              </a:extLst>
            </p:cNvPr>
            <p:cNvSpPr/>
            <p:nvPr/>
          </p:nvSpPr>
          <p:spPr>
            <a:xfrm>
              <a:off x="354128" y="1965281"/>
              <a:ext cx="3066485" cy="1598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To improve the health and well-being of people through high-quality, cost-effective health care in the home and community.</a:t>
              </a:r>
            </a:p>
          </p:txBody>
        </p:sp>
        <p:sp>
          <p:nvSpPr>
            <p:cNvPr id="146" name="Rectangle: Rounded Corners 145">
              <a:extLst>
                <a:ext uri="{FF2B5EF4-FFF2-40B4-BE49-F238E27FC236}">
                  <a16:creationId xmlns:a16="http://schemas.microsoft.com/office/drawing/2014/main" id="{CD485BC1-04F1-4808-89DA-D11DD73B7F9B}"/>
                </a:ext>
              </a:extLst>
            </p:cNvPr>
            <p:cNvSpPr/>
            <p:nvPr/>
          </p:nvSpPr>
          <p:spPr>
            <a:xfrm>
              <a:off x="269874" y="1412875"/>
              <a:ext cx="3241676" cy="50400"/>
            </a:xfrm>
            <a:prstGeom prst="roundRect">
              <a:avLst>
                <a:gd name="adj" fmla="val 50000"/>
              </a:avLst>
            </a:prstGeom>
            <a:solidFill>
              <a:schemeClr val="tx2"/>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1600" b="1" i="0" u="none" strike="noStrike" kern="1200" cap="none" spc="0" normalizeH="0" baseline="0" noProof="0" dirty="0">
                <a:ln>
                  <a:noFill/>
                </a:ln>
                <a:solidFill>
                  <a:srgbClr val="003C71"/>
                </a:solidFill>
                <a:effectLst/>
                <a:uLnTx/>
                <a:uFillTx/>
                <a:latin typeface="Arial"/>
                <a:ea typeface="+mn-ea"/>
                <a:cs typeface="+mn-cs"/>
              </a:endParaRPr>
            </a:p>
          </p:txBody>
        </p:sp>
      </p:grpSp>
      <p:grpSp>
        <p:nvGrpSpPr>
          <p:cNvPr id="21" name="Group 20">
            <a:extLst>
              <a:ext uri="{FF2B5EF4-FFF2-40B4-BE49-F238E27FC236}">
                <a16:creationId xmlns:a16="http://schemas.microsoft.com/office/drawing/2014/main" id="{4C94810A-0521-413B-9D04-AF41132BEE8F}"/>
              </a:ext>
            </a:extLst>
          </p:cNvPr>
          <p:cNvGrpSpPr/>
          <p:nvPr/>
        </p:nvGrpSpPr>
        <p:grpSpPr>
          <a:xfrm>
            <a:off x="215900" y="4005077"/>
            <a:ext cx="3241676" cy="2279608"/>
            <a:chOff x="269874" y="4005077"/>
            <a:chExt cx="3241676" cy="2279608"/>
          </a:xfrm>
        </p:grpSpPr>
        <p:sp>
          <p:nvSpPr>
            <p:cNvPr id="157" name="Rectangle: Rounded Corners 156">
              <a:extLst>
                <a:ext uri="{FF2B5EF4-FFF2-40B4-BE49-F238E27FC236}">
                  <a16:creationId xmlns:a16="http://schemas.microsoft.com/office/drawing/2014/main" id="{B403B83A-FCEC-4277-A102-E21A8AA6D8DE}"/>
                </a:ext>
              </a:extLst>
            </p:cNvPr>
            <p:cNvSpPr/>
            <p:nvPr/>
          </p:nvSpPr>
          <p:spPr>
            <a:xfrm>
              <a:off x="269874" y="4005077"/>
              <a:ext cx="3241676" cy="2279608"/>
            </a:xfrm>
            <a:prstGeom prst="roundRect">
              <a:avLst>
                <a:gd name="adj" fmla="val 2265"/>
              </a:avLst>
            </a:prstGeom>
            <a:solidFill>
              <a:schemeClr val="bg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norm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400" b="1" i="0" u="none" strike="noStrike" kern="1200" cap="none" spc="0" normalizeH="0" baseline="0" noProof="0" dirty="0">
                  <a:ln>
                    <a:noFill/>
                  </a:ln>
                  <a:solidFill>
                    <a:srgbClr val="003C71"/>
                  </a:solidFill>
                  <a:effectLst/>
                  <a:uLnTx/>
                  <a:uFillTx/>
                  <a:latin typeface="Arial"/>
                  <a:ea typeface="+mn-ea"/>
                  <a:cs typeface="+mn-cs"/>
                </a:rPr>
                <a:t>As Your Partner</a:t>
              </a:r>
            </a:p>
          </p:txBody>
        </p:sp>
        <p:sp>
          <p:nvSpPr>
            <p:cNvPr id="158" name="Rectangle 157">
              <a:extLst>
                <a:ext uri="{FF2B5EF4-FFF2-40B4-BE49-F238E27FC236}">
                  <a16:creationId xmlns:a16="http://schemas.microsoft.com/office/drawing/2014/main" id="{7E1F79A1-733B-4FB5-984E-1A9407E6AB45}"/>
                </a:ext>
              </a:extLst>
            </p:cNvPr>
            <p:cNvSpPr/>
            <p:nvPr/>
          </p:nvSpPr>
          <p:spPr>
            <a:xfrm>
              <a:off x="354128" y="4557486"/>
              <a:ext cx="3066485" cy="1598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We strive to create valuable relationships with other organizations and providers that are meaningful to those we serve, to help maximize the impact of our programs in our communities.</a:t>
              </a:r>
            </a:p>
          </p:txBody>
        </p:sp>
        <p:sp>
          <p:nvSpPr>
            <p:cNvPr id="156" name="Rectangle: Rounded Corners 155">
              <a:extLst>
                <a:ext uri="{FF2B5EF4-FFF2-40B4-BE49-F238E27FC236}">
                  <a16:creationId xmlns:a16="http://schemas.microsoft.com/office/drawing/2014/main" id="{B53BDE30-79CF-41F6-9E33-58F80EEA0F84}"/>
                </a:ext>
              </a:extLst>
            </p:cNvPr>
            <p:cNvSpPr/>
            <p:nvPr/>
          </p:nvSpPr>
          <p:spPr>
            <a:xfrm>
              <a:off x="269874" y="4005077"/>
              <a:ext cx="3241676" cy="50400"/>
            </a:xfrm>
            <a:prstGeom prst="roundRect">
              <a:avLst>
                <a:gd name="adj" fmla="val 50000"/>
              </a:avLst>
            </a:prstGeom>
            <a:solidFill>
              <a:schemeClr val="accent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1600" b="1" i="0" u="none" strike="noStrike" kern="1200" cap="none" spc="0" normalizeH="0" baseline="0" noProof="0" dirty="0">
                <a:ln>
                  <a:noFill/>
                </a:ln>
                <a:solidFill>
                  <a:srgbClr val="003C71"/>
                </a:solidFill>
                <a:effectLst/>
                <a:uLnTx/>
                <a:uFillTx/>
                <a:latin typeface="Arial"/>
                <a:ea typeface="+mn-ea"/>
                <a:cs typeface="+mn-cs"/>
              </a:endParaRPr>
            </a:p>
          </p:txBody>
        </p:sp>
      </p:grpSp>
      <p:grpSp>
        <p:nvGrpSpPr>
          <p:cNvPr id="23" name="Group 22">
            <a:extLst>
              <a:ext uri="{FF2B5EF4-FFF2-40B4-BE49-F238E27FC236}">
                <a16:creationId xmlns:a16="http://schemas.microsoft.com/office/drawing/2014/main" id="{1F095DB7-6D4D-4184-86CA-74487DE9A156}"/>
              </a:ext>
            </a:extLst>
          </p:cNvPr>
          <p:cNvGrpSpPr/>
          <p:nvPr/>
        </p:nvGrpSpPr>
        <p:grpSpPr>
          <a:xfrm>
            <a:off x="3511550" y="1412874"/>
            <a:ext cx="3241676" cy="2279608"/>
            <a:chOff x="3511550" y="1412874"/>
            <a:chExt cx="3241676" cy="2279608"/>
          </a:xfrm>
        </p:grpSpPr>
        <p:sp>
          <p:nvSpPr>
            <p:cNvPr id="162" name="Rectangle: Rounded Corners 161">
              <a:extLst>
                <a:ext uri="{FF2B5EF4-FFF2-40B4-BE49-F238E27FC236}">
                  <a16:creationId xmlns:a16="http://schemas.microsoft.com/office/drawing/2014/main" id="{E94DD97A-88E6-479E-A5D4-BCE9329C2D1B}"/>
                </a:ext>
              </a:extLst>
            </p:cNvPr>
            <p:cNvSpPr/>
            <p:nvPr/>
          </p:nvSpPr>
          <p:spPr>
            <a:xfrm>
              <a:off x="3511550" y="1412874"/>
              <a:ext cx="3241676" cy="2279608"/>
            </a:xfrm>
            <a:prstGeom prst="roundRect">
              <a:avLst>
                <a:gd name="adj" fmla="val 2265"/>
              </a:avLst>
            </a:prstGeom>
            <a:solidFill>
              <a:schemeClr val="bg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norm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400" b="1" i="0" u="none" strike="noStrike" kern="1200" cap="none" spc="0" normalizeH="0" baseline="0" noProof="0" dirty="0">
                  <a:ln>
                    <a:noFill/>
                  </a:ln>
                  <a:solidFill>
                    <a:srgbClr val="003C71"/>
                  </a:solidFill>
                  <a:effectLst/>
                  <a:uLnTx/>
                  <a:uFillTx/>
                  <a:latin typeface="Arial"/>
                  <a:ea typeface="+mn-ea"/>
                  <a:cs typeface="+mn-cs"/>
                </a:rPr>
                <a:t>As Your Neighbor</a:t>
              </a:r>
            </a:p>
          </p:txBody>
        </p:sp>
        <p:sp>
          <p:nvSpPr>
            <p:cNvPr id="163" name="Rectangle 162">
              <a:extLst>
                <a:ext uri="{FF2B5EF4-FFF2-40B4-BE49-F238E27FC236}">
                  <a16:creationId xmlns:a16="http://schemas.microsoft.com/office/drawing/2014/main" id="{A46FEB4B-B005-4ED0-B4CD-CB63D3211439}"/>
                </a:ext>
              </a:extLst>
            </p:cNvPr>
            <p:cNvSpPr/>
            <p:nvPr/>
          </p:nvSpPr>
          <p:spPr>
            <a:xfrm>
              <a:off x="3595804" y="1965279"/>
              <a:ext cx="3066485" cy="159822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We provide a full range of easy-to-access home care services, solutions, and health plans that are simple to understand and </a:t>
              </a:r>
              <a:r>
                <a:rPr kumimoji="0" lang="en-US" sz="1200" b="0" i="0" u="none" strike="noStrike" kern="1200" cap="none" spc="0" normalizeH="0" baseline="0" noProof="0" dirty="0">
                  <a:ln>
                    <a:noFill/>
                  </a:ln>
                  <a:solidFill>
                    <a:schemeClr val="tx2"/>
                  </a:solidFill>
                  <a:effectLst/>
                  <a:uLnTx/>
                  <a:uFillTx/>
                  <a:latin typeface="Arial"/>
                  <a:ea typeface="+mn-ea"/>
                  <a:cs typeface="+mn-cs"/>
                </a:rPr>
                <a:t>that</a:t>
              </a:r>
              <a:r>
                <a:rPr kumimoji="0" lang="en-US" sz="1200" b="0" i="0" u="none" strike="noStrike" kern="1200" cap="none" spc="0" normalizeH="0" baseline="0" noProof="0" dirty="0">
                  <a:ln>
                    <a:noFill/>
                  </a:ln>
                  <a:solidFill>
                    <a:srgbClr val="FF0000"/>
                  </a:solidFill>
                  <a:effectLst/>
                  <a:uLnTx/>
                  <a:uFillTx/>
                  <a:latin typeface="Arial"/>
                  <a:ea typeface="+mn-ea"/>
                  <a:cs typeface="+mn-cs"/>
                </a:rPr>
                <a:t> </a:t>
              </a:r>
              <a:r>
                <a:rPr kumimoji="0" lang="en-US" sz="1200" b="0" i="0" u="none" strike="noStrike" kern="1200" cap="none" spc="0" normalizeH="0" baseline="0" noProof="0" dirty="0">
                  <a:ln>
                    <a:noFill/>
                  </a:ln>
                  <a:solidFill>
                    <a:srgbClr val="000000"/>
                  </a:solidFill>
                  <a:effectLst/>
                  <a:uLnTx/>
                  <a:uFillTx/>
                  <a:latin typeface="Arial"/>
                  <a:ea typeface="+mn-ea"/>
                  <a:cs typeface="+mn-cs"/>
                </a:rPr>
                <a:t>put our patients and members in control of their health care.</a:t>
              </a:r>
            </a:p>
          </p:txBody>
        </p:sp>
        <p:sp>
          <p:nvSpPr>
            <p:cNvPr id="161" name="Rectangle: Rounded Corners 160">
              <a:extLst>
                <a:ext uri="{FF2B5EF4-FFF2-40B4-BE49-F238E27FC236}">
                  <a16:creationId xmlns:a16="http://schemas.microsoft.com/office/drawing/2014/main" id="{278B4958-F4D4-424D-BCC0-59F5AF9AD9AF}"/>
                </a:ext>
              </a:extLst>
            </p:cNvPr>
            <p:cNvSpPr/>
            <p:nvPr/>
          </p:nvSpPr>
          <p:spPr>
            <a:xfrm>
              <a:off x="3511550" y="1412875"/>
              <a:ext cx="3241676" cy="50400"/>
            </a:xfrm>
            <a:prstGeom prst="roundRect">
              <a:avLst>
                <a:gd name="adj" fmla="val 50000"/>
              </a:avLst>
            </a:prstGeom>
            <a:solidFill>
              <a:schemeClr val="accent4"/>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1600" b="1" i="0" u="none" strike="noStrike" kern="1200" cap="none" spc="0" normalizeH="0" baseline="0" noProof="0" dirty="0">
                <a:ln>
                  <a:noFill/>
                </a:ln>
                <a:solidFill>
                  <a:srgbClr val="003C71"/>
                </a:solidFill>
                <a:effectLst/>
                <a:uLnTx/>
                <a:uFillTx/>
                <a:latin typeface="Arial"/>
                <a:ea typeface="+mn-ea"/>
                <a:cs typeface="+mn-cs"/>
              </a:endParaRPr>
            </a:p>
          </p:txBody>
        </p:sp>
      </p:grpSp>
      <p:grpSp>
        <p:nvGrpSpPr>
          <p:cNvPr id="20" name="Group 19">
            <a:extLst>
              <a:ext uri="{FF2B5EF4-FFF2-40B4-BE49-F238E27FC236}">
                <a16:creationId xmlns:a16="http://schemas.microsoft.com/office/drawing/2014/main" id="{EFFF4143-B03A-4242-88FD-80E3BB2362E4}"/>
              </a:ext>
            </a:extLst>
          </p:cNvPr>
          <p:cNvGrpSpPr/>
          <p:nvPr/>
        </p:nvGrpSpPr>
        <p:grpSpPr>
          <a:xfrm>
            <a:off x="3511550" y="4005077"/>
            <a:ext cx="3241676" cy="2279608"/>
            <a:chOff x="3511550" y="4005077"/>
            <a:chExt cx="3241676" cy="2279608"/>
          </a:xfrm>
        </p:grpSpPr>
        <p:sp>
          <p:nvSpPr>
            <p:cNvPr id="152" name="Rectangle: Rounded Corners 151">
              <a:extLst>
                <a:ext uri="{FF2B5EF4-FFF2-40B4-BE49-F238E27FC236}">
                  <a16:creationId xmlns:a16="http://schemas.microsoft.com/office/drawing/2014/main" id="{83BA7F7E-A63B-45EB-854A-079804936166}"/>
                </a:ext>
              </a:extLst>
            </p:cNvPr>
            <p:cNvSpPr/>
            <p:nvPr/>
          </p:nvSpPr>
          <p:spPr>
            <a:xfrm>
              <a:off x="3511550" y="4005077"/>
              <a:ext cx="3241676" cy="2279608"/>
            </a:xfrm>
            <a:prstGeom prst="roundRect">
              <a:avLst>
                <a:gd name="adj" fmla="val 2265"/>
              </a:avLst>
            </a:prstGeom>
            <a:solidFill>
              <a:schemeClr val="bg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norm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1400" b="1" i="0" u="none" strike="noStrike" kern="1200" cap="none" spc="0" normalizeH="0" baseline="0" noProof="0" dirty="0">
                <a:ln>
                  <a:noFill/>
                </a:ln>
                <a:solidFill>
                  <a:srgbClr val="003C71"/>
                </a:solidFill>
                <a:effectLst/>
                <a:uLnTx/>
                <a:uFillTx/>
                <a:latin typeface="Arial"/>
                <a:ea typeface="+mn-ea"/>
                <a:cs typeface="+mn-cs"/>
              </a:endParaRPr>
            </a:p>
          </p:txBody>
        </p:sp>
        <p:sp>
          <p:nvSpPr>
            <p:cNvPr id="153" name="Rectangle 152">
              <a:extLst>
                <a:ext uri="{FF2B5EF4-FFF2-40B4-BE49-F238E27FC236}">
                  <a16:creationId xmlns:a16="http://schemas.microsoft.com/office/drawing/2014/main" id="{57B41C93-85C3-41CD-9982-C1DDE6E9E7F2}"/>
                </a:ext>
              </a:extLst>
            </p:cNvPr>
            <p:cNvSpPr/>
            <p:nvPr/>
          </p:nvSpPr>
          <p:spPr>
            <a:xfrm>
              <a:off x="3595804" y="4265613"/>
              <a:ext cx="3066485" cy="159822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ormAutofit/>
            </a:bodyPr>
            <a:lstStyle/>
            <a:p>
              <a:pPr marL="0" marR="0" lvl="0" indent="0" algn="l" defTabSz="914400" rtl="0" eaLnBrk="1" fontAlgn="auto" latinLnBrk="0" hangingPunct="1">
                <a:lnSpc>
                  <a:spcPct val="100000"/>
                </a:lnSpc>
                <a:spcBef>
                  <a:spcPts val="300"/>
                </a:spcBef>
                <a:spcAft>
                  <a:spcPts val="30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Arial"/>
                  <a:ea typeface="+mn-ea"/>
                  <a:cs typeface="+mn-cs"/>
                </a:rPr>
                <a:t>Our programs and services </a:t>
              </a:r>
              <a:br>
                <a:rPr kumimoji="0" lang="en-US" sz="1200" b="0" i="0" u="none" strike="noStrike" kern="1200" cap="none" spc="0" normalizeH="0" baseline="0" noProof="0" dirty="0">
                  <a:ln>
                    <a:noFill/>
                  </a:ln>
                  <a:solidFill>
                    <a:srgbClr val="000000"/>
                  </a:solidFill>
                  <a:effectLst/>
                  <a:uLnTx/>
                  <a:uFillTx/>
                  <a:latin typeface="Arial"/>
                  <a:ea typeface="+mn-ea"/>
                  <a:cs typeface="+mn-cs"/>
                </a:rPr>
              </a:br>
              <a:r>
                <a:rPr kumimoji="0" lang="en-US" sz="1200" b="0" i="0" u="none" strike="noStrike" kern="1200" cap="none" spc="0" normalizeH="0" baseline="0" noProof="0" dirty="0">
                  <a:ln>
                    <a:noFill/>
                  </a:ln>
                  <a:solidFill>
                    <a:srgbClr val="000000"/>
                  </a:solidFill>
                  <a:effectLst/>
                  <a:uLnTx/>
                  <a:uFillTx/>
                  <a:latin typeface="Arial"/>
                  <a:ea typeface="+mn-ea"/>
                  <a:cs typeface="+mn-cs"/>
                </a:rPr>
                <a:t>cover all 5 boroughs of </a:t>
              </a:r>
              <a:br>
                <a:rPr kumimoji="0" lang="en-US" sz="1200" b="0" i="0" u="none" strike="noStrike" kern="1200" cap="none" spc="0" normalizeH="0" baseline="0" noProof="0" dirty="0">
                  <a:ln>
                    <a:noFill/>
                  </a:ln>
                  <a:solidFill>
                    <a:srgbClr val="000000"/>
                  </a:solidFill>
                  <a:effectLst/>
                  <a:uLnTx/>
                  <a:uFillTx/>
                  <a:latin typeface="Arial"/>
                  <a:ea typeface="+mn-ea"/>
                  <a:cs typeface="+mn-cs"/>
                </a:rPr>
              </a:br>
              <a:r>
                <a:rPr kumimoji="0" lang="en-US" sz="1200" b="0" i="0" u="none" strike="noStrike" kern="1200" cap="none" spc="0" normalizeH="0" baseline="0" noProof="0" dirty="0">
                  <a:ln>
                    <a:noFill/>
                  </a:ln>
                  <a:solidFill>
                    <a:srgbClr val="000000"/>
                  </a:solidFill>
                  <a:effectLst/>
                  <a:uLnTx/>
                  <a:uFillTx/>
                  <a:latin typeface="Arial"/>
                  <a:ea typeface="+mn-ea"/>
                  <a:cs typeface="+mn-cs"/>
                </a:rPr>
                <a:t>New York City!</a:t>
              </a:r>
            </a:p>
          </p:txBody>
        </p:sp>
        <p:sp>
          <p:nvSpPr>
            <p:cNvPr id="151" name="Rectangle: Rounded Corners 150">
              <a:extLst>
                <a:ext uri="{FF2B5EF4-FFF2-40B4-BE49-F238E27FC236}">
                  <a16:creationId xmlns:a16="http://schemas.microsoft.com/office/drawing/2014/main" id="{C0A97333-AE21-422B-8625-9F233FBA3FAC}"/>
                </a:ext>
              </a:extLst>
            </p:cNvPr>
            <p:cNvSpPr/>
            <p:nvPr/>
          </p:nvSpPr>
          <p:spPr>
            <a:xfrm>
              <a:off x="3511550" y="4005077"/>
              <a:ext cx="3241676" cy="50400"/>
            </a:xfrm>
            <a:prstGeom prst="roundRect">
              <a:avLst>
                <a:gd name="adj" fmla="val 50000"/>
              </a:avLst>
            </a:prstGeom>
            <a:solidFill>
              <a:schemeClr val="accent2"/>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360000" rtlCol="0" anchor="t"/>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1600" b="1" i="0" u="none" strike="noStrike" kern="1200" cap="none" spc="0" normalizeH="0" baseline="0" noProof="0" dirty="0">
                <a:ln>
                  <a:noFill/>
                </a:ln>
                <a:solidFill>
                  <a:srgbClr val="003C71"/>
                </a:solidFill>
                <a:effectLst/>
                <a:uLnTx/>
                <a:uFillTx/>
                <a:latin typeface="Arial"/>
                <a:ea typeface="+mn-ea"/>
                <a:cs typeface="+mn-cs"/>
              </a:endParaRPr>
            </a:p>
          </p:txBody>
        </p:sp>
        <p:grpSp>
          <p:nvGrpSpPr>
            <p:cNvPr id="243" name="Group 242">
              <a:extLst>
                <a:ext uri="{FF2B5EF4-FFF2-40B4-BE49-F238E27FC236}">
                  <a16:creationId xmlns:a16="http://schemas.microsoft.com/office/drawing/2014/main" id="{88E55C36-DEDF-4B8F-A045-6A161820215F}"/>
                </a:ext>
              </a:extLst>
            </p:cNvPr>
            <p:cNvGrpSpPr/>
            <p:nvPr/>
          </p:nvGrpSpPr>
          <p:grpSpPr>
            <a:xfrm>
              <a:off x="4533901" y="4484198"/>
              <a:ext cx="2087845" cy="1611320"/>
              <a:chOff x="4170081" y="1057275"/>
              <a:chExt cx="6146491" cy="4743630"/>
            </a:xfrm>
          </p:grpSpPr>
          <p:sp>
            <p:nvSpPr>
              <p:cNvPr id="244" name="Freeform: Shape 243">
                <a:extLst>
                  <a:ext uri="{FF2B5EF4-FFF2-40B4-BE49-F238E27FC236}">
                    <a16:creationId xmlns:a16="http://schemas.microsoft.com/office/drawing/2014/main" id="{E98CC6B8-6153-439D-B65A-469DDAB0E936}"/>
                  </a:ext>
                </a:extLst>
              </p:cNvPr>
              <p:cNvSpPr/>
              <p:nvPr/>
            </p:nvSpPr>
            <p:spPr>
              <a:xfrm>
                <a:off x="4724407" y="2826943"/>
                <a:ext cx="461381" cy="365712"/>
              </a:xfrm>
              <a:custGeom>
                <a:avLst/>
                <a:gdLst>
                  <a:gd name="connsiteX0" fmla="*/ 459924 w 461381"/>
                  <a:gd name="connsiteY0" fmla="*/ 109490 h 365712"/>
                  <a:gd name="connsiteX1" fmla="*/ 459924 w 461381"/>
                  <a:gd name="connsiteY1" fmla="*/ 0 h 365712"/>
                  <a:gd name="connsiteX2" fmla="*/ 407889 w 461381"/>
                  <a:gd name="connsiteY2" fmla="*/ 2181 h 365712"/>
                  <a:gd name="connsiteX3" fmla="*/ 333127 w 461381"/>
                  <a:gd name="connsiteY3" fmla="*/ 15840 h 365712"/>
                  <a:gd name="connsiteX4" fmla="*/ 285902 w 461381"/>
                  <a:gd name="connsiteY4" fmla="*/ 32671 h 365712"/>
                  <a:gd name="connsiteX5" fmla="*/ 263033 w 461381"/>
                  <a:gd name="connsiteY5" fmla="*/ 34147 h 365712"/>
                  <a:gd name="connsiteX6" fmla="*/ 176098 w 461381"/>
                  <a:gd name="connsiteY6" fmla="*/ 57017 h 365712"/>
                  <a:gd name="connsiteX7" fmla="*/ 5286 w 461381"/>
                  <a:gd name="connsiteY7" fmla="*/ 111871 h 365712"/>
                  <a:gd name="connsiteX8" fmla="*/ 14402 w 461381"/>
                  <a:gd name="connsiteY8" fmla="*/ 122558 h 365712"/>
                  <a:gd name="connsiteX9" fmla="*/ 14402 w 461381"/>
                  <a:gd name="connsiteY9" fmla="*/ 206416 h 365712"/>
                  <a:gd name="connsiteX10" fmla="*/ 22022 w 461381"/>
                  <a:gd name="connsiteY10" fmla="*/ 239982 h 365712"/>
                  <a:gd name="connsiteX11" fmla="*/ 2219 w 461381"/>
                  <a:gd name="connsiteY11" fmla="*/ 261366 h 365712"/>
                  <a:gd name="connsiteX12" fmla="*/ 9849 w 461381"/>
                  <a:gd name="connsiteY12" fmla="*/ 273548 h 365712"/>
                  <a:gd name="connsiteX13" fmla="*/ 0 w 461381"/>
                  <a:gd name="connsiteY13" fmla="*/ 294599 h 365712"/>
                  <a:gd name="connsiteX14" fmla="*/ 5553 w 461381"/>
                  <a:gd name="connsiteY14" fmla="*/ 300057 h 365712"/>
                  <a:gd name="connsiteX15" fmla="*/ 13173 w 461381"/>
                  <a:gd name="connsiteY15" fmla="*/ 298571 h 365712"/>
                  <a:gd name="connsiteX16" fmla="*/ 23765 w 461381"/>
                  <a:gd name="connsiteY16" fmla="*/ 303124 h 365712"/>
                  <a:gd name="connsiteX17" fmla="*/ 37529 w 461381"/>
                  <a:gd name="connsiteY17" fmla="*/ 301638 h 365712"/>
                  <a:gd name="connsiteX18" fmla="*/ 61884 w 461381"/>
                  <a:gd name="connsiteY18" fmla="*/ 306191 h 365712"/>
                  <a:gd name="connsiteX19" fmla="*/ 84753 w 461381"/>
                  <a:gd name="connsiteY19" fmla="*/ 309267 h 365712"/>
                  <a:gd name="connsiteX20" fmla="*/ 103070 w 461381"/>
                  <a:gd name="connsiteY20" fmla="*/ 313820 h 365712"/>
                  <a:gd name="connsiteX21" fmla="*/ 119910 w 461381"/>
                  <a:gd name="connsiteY21" fmla="*/ 321440 h 365712"/>
                  <a:gd name="connsiteX22" fmla="*/ 130502 w 461381"/>
                  <a:gd name="connsiteY22" fmla="*/ 330556 h 365712"/>
                  <a:gd name="connsiteX23" fmla="*/ 138122 w 461381"/>
                  <a:gd name="connsiteY23" fmla="*/ 345805 h 365712"/>
                  <a:gd name="connsiteX24" fmla="*/ 139713 w 461381"/>
                  <a:gd name="connsiteY24" fmla="*/ 353435 h 365712"/>
                  <a:gd name="connsiteX25" fmla="*/ 139713 w 461381"/>
                  <a:gd name="connsiteY25" fmla="*/ 362645 h 365712"/>
                  <a:gd name="connsiteX26" fmla="*/ 148819 w 461381"/>
                  <a:gd name="connsiteY26" fmla="*/ 362645 h 365712"/>
                  <a:gd name="connsiteX27" fmla="*/ 160992 w 461381"/>
                  <a:gd name="connsiteY27" fmla="*/ 364122 h 365712"/>
                  <a:gd name="connsiteX28" fmla="*/ 173279 w 461381"/>
                  <a:gd name="connsiteY28" fmla="*/ 365712 h 365712"/>
                  <a:gd name="connsiteX29" fmla="*/ 180899 w 461381"/>
                  <a:gd name="connsiteY29" fmla="*/ 359578 h 365712"/>
                  <a:gd name="connsiteX30" fmla="*/ 183871 w 461381"/>
                  <a:gd name="connsiteY30" fmla="*/ 355025 h 365712"/>
                  <a:gd name="connsiteX31" fmla="*/ 183871 w 461381"/>
                  <a:gd name="connsiteY31" fmla="*/ 347396 h 365712"/>
                  <a:gd name="connsiteX32" fmla="*/ 182385 w 461381"/>
                  <a:gd name="connsiteY32" fmla="*/ 345815 h 365712"/>
                  <a:gd name="connsiteX33" fmla="*/ 180908 w 461381"/>
                  <a:gd name="connsiteY33" fmla="*/ 339776 h 365712"/>
                  <a:gd name="connsiteX34" fmla="*/ 182385 w 461381"/>
                  <a:gd name="connsiteY34" fmla="*/ 333642 h 365712"/>
                  <a:gd name="connsiteX35" fmla="*/ 190014 w 461381"/>
                  <a:gd name="connsiteY35" fmla="*/ 332165 h 365712"/>
                  <a:gd name="connsiteX36" fmla="*/ 197634 w 461381"/>
                  <a:gd name="connsiteY36" fmla="*/ 330575 h 365712"/>
                  <a:gd name="connsiteX37" fmla="*/ 199120 w 461381"/>
                  <a:gd name="connsiteY37" fmla="*/ 326022 h 365712"/>
                  <a:gd name="connsiteX38" fmla="*/ 200711 w 461381"/>
                  <a:gd name="connsiteY38" fmla="*/ 319983 h 365712"/>
                  <a:gd name="connsiteX39" fmla="*/ 211407 w 461381"/>
                  <a:gd name="connsiteY39" fmla="*/ 318392 h 365712"/>
                  <a:gd name="connsiteX40" fmla="*/ 220513 w 461381"/>
                  <a:gd name="connsiteY40" fmla="*/ 316916 h 365712"/>
                  <a:gd name="connsiteX41" fmla="*/ 231210 w 461381"/>
                  <a:gd name="connsiteY41" fmla="*/ 316916 h 365712"/>
                  <a:gd name="connsiteX42" fmla="*/ 240316 w 461381"/>
                  <a:gd name="connsiteY42" fmla="*/ 313849 h 365712"/>
                  <a:gd name="connsiteX43" fmla="*/ 247936 w 461381"/>
                  <a:gd name="connsiteY43" fmla="*/ 315325 h 365712"/>
                  <a:gd name="connsiteX44" fmla="*/ 247936 w 461381"/>
                  <a:gd name="connsiteY44" fmla="*/ 307695 h 365712"/>
                  <a:gd name="connsiteX45" fmla="*/ 252489 w 461381"/>
                  <a:gd name="connsiteY45" fmla="*/ 298590 h 365712"/>
                  <a:gd name="connsiteX46" fmla="*/ 258632 w 461381"/>
                  <a:gd name="connsiteY46" fmla="*/ 298590 h 365712"/>
                  <a:gd name="connsiteX47" fmla="*/ 269319 w 461381"/>
                  <a:gd name="connsiteY47" fmla="*/ 301657 h 365712"/>
                  <a:gd name="connsiteX48" fmla="*/ 275358 w 461381"/>
                  <a:gd name="connsiteY48" fmla="*/ 298590 h 365712"/>
                  <a:gd name="connsiteX49" fmla="*/ 280016 w 461381"/>
                  <a:gd name="connsiteY49" fmla="*/ 297113 h 365712"/>
                  <a:gd name="connsiteX50" fmla="*/ 287636 w 461381"/>
                  <a:gd name="connsiteY50" fmla="*/ 295532 h 365712"/>
                  <a:gd name="connsiteX51" fmla="*/ 289122 w 461381"/>
                  <a:gd name="connsiteY51" fmla="*/ 301666 h 365712"/>
                  <a:gd name="connsiteX52" fmla="*/ 292198 w 461381"/>
                  <a:gd name="connsiteY52" fmla="*/ 303152 h 365712"/>
                  <a:gd name="connsiteX53" fmla="*/ 293684 w 461381"/>
                  <a:gd name="connsiteY53" fmla="*/ 304733 h 365712"/>
                  <a:gd name="connsiteX54" fmla="*/ 295265 w 461381"/>
                  <a:gd name="connsiteY54" fmla="*/ 303152 h 365712"/>
                  <a:gd name="connsiteX55" fmla="*/ 298228 w 461381"/>
                  <a:gd name="connsiteY55" fmla="*/ 298599 h 365712"/>
                  <a:gd name="connsiteX56" fmla="*/ 310515 w 461381"/>
                  <a:gd name="connsiteY56" fmla="*/ 298599 h 365712"/>
                  <a:gd name="connsiteX57" fmla="*/ 316544 w 461381"/>
                  <a:gd name="connsiteY57" fmla="*/ 301666 h 365712"/>
                  <a:gd name="connsiteX58" fmla="*/ 321097 w 461381"/>
                  <a:gd name="connsiteY58" fmla="*/ 304733 h 365712"/>
                  <a:gd name="connsiteX59" fmla="*/ 321097 w 461381"/>
                  <a:gd name="connsiteY59" fmla="*/ 295532 h 365712"/>
                  <a:gd name="connsiteX60" fmla="*/ 325755 w 461381"/>
                  <a:gd name="connsiteY60" fmla="*/ 289493 h 365712"/>
                  <a:gd name="connsiteX61" fmla="*/ 333385 w 461381"/>
                  <a:gd name="connsiteY61" fmla="*/ 297113 h 365712"/>
                  <a:gd name="connsiteX62" fmla="*/ 345557 w 461381"/>
                  <a:gd name="connsiteY62" fmla="*/ 300085 h 365712"/>
                  <a:gd name="connsiteX63" fmla="*/ 343967 w 461381"/>
                  <a:gd name="connsiteY63" fmla="*/ 309305 h 365712"/>
                  <a:gd name="connsiteX64" fmla="*/ 350110 w 461381"/>
                  <a:gd name="connsiteY64" fmla="*/ 309305 h 365712"/>
                  <a:gd name="connsiteX65" fmla="*/ 353178 w 461381"/>
                  <a:gd name="connsiteY65" fmla="*/ 310782 h 365712"/>
                  <a:gd name="connsiteX66" fmla="*/ 356254 w 461381"/>
                  <a:gd name="connsiteY66" fmla="*/ 313849 h 365712"/>
                  <a:gd name="connsiteX67" fmla="*/ 362293 w 461381"/>
                  <a:gd name="connsiteY67" fmla="*/ 315325 h 365712"/>
                  <a:gd name="connsiteX68" fmla="*/ 365370 w 461381"/>
                  <a:gd name="connsiteY68" fmla="*/ 313849 h 365712"/>
                  <a:gd name="connsiteX69" fmla="*/ 369922 w 461381"/>
                  <a:gd name="connsiteY69" fmla="*/ 309296 h 365712"/>
                  <a:gd name="connsiteX70" fmla="*/ 371513 w 461381"/>
                  <a:gd name="connsiteY70" fmla="*/ 304733 h 365712"/>
                  <a:gd name="connsiteX71" fmla="*/ 371513 w 461381"/>
                  <a:gd name="connsiteY71" fmla="*/ 297113 h 365712"/>
                  <a:gd name="connsiteX72" fmla="*/ 376066 w 461381"/>
                  <a:gd name="connsiteY72" fmla="*/ 304733 h 365712"/>
                  <a:gd name="connsiteX73" fmla="*/ 377552 w 461381"/>
                  <a:gd name="connsiteY73" fmla="*/ 301666 h 365712"/>
                  <a:gd name="connsiteX74" fmla="*/ 376066 w 461381"/>
                  <a:gd name="connsiteY74" fmla="*/ 295532 h 365712"/>
                  <a:gd name="connsiteX75" fmla="*/ 383686 w 461381"/>
                  <a:gd name="connsiteY75" fmla="*/ 295532 h 365712"/>
                  <a:gd name="connsiteX76" fmla="*/ 386763 w 461381"/>
                  <a:gd name="connsiteY76" fmla="*/ 289493 h 365712"/>
                  <a:gd name="connsiteX77" fmla="*/ 391316 w 461381"/>
                  <a:gd name="connsiteY77" fmla="*/ 292465 h 365712"/>
                  <a:gd name="connsiteX78" fmla="*/ 394383 w 461381"/>
                  <a:gd name="connsiteY78" fmla="*/ 292465 h 365712"/>
                  <a:gd name="connsiteX79" fmla="*/ 397345 w 461381"/>
                  <a:gd name="connsiteY79" fmla="*/ 287903 h 365712"/>
                  <a:gd name="connsiteX80" fmla="*/ 398936 w 461381"/>
                  <a:gd name="connsiteY80" fmla="*/ 294046 h 365712"/>
                  <a:gd name="connsiteX81" fmla="*/ 403479 w 461381"/>
                  <a:gd name="connsiteY81" fmla="*/ 294046 h 365712"/>
                  <a:gd name="connsiteX82" fmla="*/ 404965 w 461381"/>
                  <a:gd name="connsiteY82" fmla="*/ 295532 h 365712"/>
                  <a:gd name="connsiteX83" fmla="*/ 408032 w 461381"/>
                  <a:gd name="connsiteY83" fmla="*/ 297113 h 365712"/>
                  <a:gd name="connsiteX84" fmla="*/ 417243 w 461381"/>
                  <a:gd name="connsiteY84" fmla="*/ 297113 h 365712"/>
                  <a:gd name="connsiteX85" fmla="*/ 421796 w 461381"/>
                  <a:gd name="connsiteY85" fmla="*/ 294046 h 365712"/>
                  <a:gd name="connsiteX86" fmla="*/ 424863 w 461381"/>
                  <a:gd name="connsiteY86" fmla="*/ 287903 h 365712"/>
                  <a:gd name="connsiteX87" fmla="*/ 429416 w 461381"/>
                  <a:gd name="connsiteY87" fmla="*/ 290970 h 365712"/>
                  <a:gd name="connsiteX88" fmla="*/ 427825 w 461381"/>
                  <a:gd name="connsiteY88" fmla="*/ 294037 h 365712"/>
                  <a:gd name="connsiteX89" fmla="*/ 432483 w 461381"/>
                  <a:gd name="connsiteY89" fmla="*/ 295523 h 365712"/>
                  <a:gd name="connsiteX90" fmla="*/ 433969 w 461381"/>
                  <a:gd name="connsiteY90" fmla="*/ 300076 h 365712"/>
                  <a:gd name="connsiteX91" fmla="*/ 438512 w 461381"/>
                  <a:gd name="connsiteY91" fmla="*/ 301657 h 365712"/>
                  <a:gd name="connsiteX92" fmla="*/ 446142 w 461381"/>
                  <a:gd name="connsiteY92" fmla="*/ 300076 h 365712"/>
                  <a:gd name="connsiteX93" fmla="*/ 449209 w 461381"/>
                  <a:gd name="connsiteY93" fmla="*/ 297104 h 365712"/>
                  <a:gd name="connsiteX94" fmla="*/ 452285 w 461381"/>
                  <a:gd name="connsiteY94" fmla="*/ 301657 h 365712"/>
                  <a:gd name="connsiteX95" fmla="*/ 456829 w 461381"/>
                  <a:gd name="connsiteY95" fmla="*/ 301657 h 365712"/>
                  <a:gd name="connsiteX96" fmla="*/ 456829 w 461381"/>
                  <a:gd name="connsiteY96" fmla="*/ 290970 h 365712"/>
                  <a:gd name="connsiteX97" fmla="*/ 458314 w 461381"/>
                  <a:gd name="connsiteY97" fmla="*/ 254327 h 365712"/>
                  <a:gd name="connsiteX98" fmla="*/ 458314 w 461381"/>
                  <a:gd name="connsiteY98" fmla="*/ 219275 h 365712"/>
                  <a:gd name="connsiteX99" fmla="*/ 461382 w 461381"/>
                  <a:gd name="connsiteY99" fmla="*/ 176603 h 365712"/>
                  <a:gd name="connsiteX100" fmla="*/ 461382 w 461381"/>
                  <a:gd name="connsiteY100" fmla="*/ 149180 h 365712"/>
                  <a:gd name="connsiteX101" fmla="*/ 459896 w 461381"/>
                  <a:gd name="connsiteY101" fmla="*/ 109471 h 365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461381" h="365712">
                    <a:moveTo>
                      <a:pt x="459924" y="109490"/>
                    </a:moveTo>
                    <a:lnTo>
                      <a:pt x="459924" y="0"/>
                    </a:lnTo>
                    <a:lnTo>
                      <a:pt x="407889" y="2181"/>
                    </a:lnTo>
                    <a:lnTo>
                      <a:pt x="333127" y="15840"/>
                    </a:lnTo>
                    <a:lnTo>
                      <a:pt x="285902" y="32671"/>
                    </a:lnTo>
                    <a:lnTo>
                      <a:pt x="263033" y="34147"/>
                    </a:lnTo>
                    <a:lnTo>
                      <a:pt x="176098" y="57017"/>
                    </a:lnTo>
                    <a:lnTo>
                      <a:pt x="5286" y="111871"/>
                    </a:lnTo>
                    <a:lnTo>
                      <a:pt x="14402" y="122558"/>
                    </a:lnTo>
                    <a:lnTo>
                      <a:pt x="14402" y="206416"/>
                    </a:lnTo>
                    <a:lnTo>
                      <a:pt x="22022" y="239982"/>
                    </a:lnTo>
                    <a:lnTo>
                      <a:pt x="2219" y="261366"/>
                    </a:lnTo>
                    <a:lnTo>
                      <a:pt x="9849" y="273548"/>
                    </a:lnTo>
                    <a:lnTo>
                      <a:pt x="0" y="294599"/>
                    </a:lnTo>
                    <a:lnTo>
                      <a:pt x="5553" y="300057"/>
                    </a:lnTo>
                    <a:lnTo>
                      <a:pt x="13173" y="298571"/>
                    </a:lnTo>
                    <a:lnTo>
                      <a:pt x="23765" y="303124"/>
                    </a:lnTo>
                    <a:lnTo>
                      <a:pt x="37529" y="301638"/>
                    </a:lnTo>
                    <a:lnTo>
                      <a:pt x="61884" y="306191"/>
                    </a:lnTo>
                    <a:lnTo>
                      <a:pt x="84753" y="309267"/>
                    </a:lnTo>
                    <a:lnTo>
                      <a:pt x="103070" y="313820"/>
                    </a:lnTo>
                    <a:lnTo>
                      <a:pt x="119910" y="321440"/>
                    </a:lnTo>
                    <a:lnTo>
                      <a:pt x="130502" y="330556"/>
                    </a:lnTo>
                    <a:lnTo>
                      <a:pt x="138122" y="345805"/>
                    </a:lnTo>
                    <a:lnTo>
                      <a:pt x="139713" y="353435"/>
                    </a:lnTo>
                    <a:lnTo>
                      <a:pt x="139713" y="362645"/>
                    </a:lnTo>
                    <a:lnTo>
                      <a:pt x="148819" y="362645"/>
                    </a:lnTo>
                    <a:lnTo>
                      <a:pt x="160992" y="364122"/>
                    </a:lnTo>
                    <a:lnTo>
                      <a:pt x="173279" y="365712"/>
                    </a:lnTo>
                    <a:lnTo>
                      <a:pt x="180899" y="359578"/>
                    </a:lnTo>
                    <a:lnTo>
                      <a:pt x="183871" y="355025"/>
                    </a:lnTo>
                    <a:lnTo>
                      <a:pt x="183871" y="347396"/>
                    </a:lnTo>
                    <a:lnTo>
                      <a:pt x="182385" y="345815"/>
                    </a:lnTo>
                    <a:lnTo>
                      <a:pt x="180908" y="339776"/>
                    </a:lnTo>
                    <a:lnTo>
                      <a:pt x="182385" y="333642"/>
                    </a:lnTo>
                    <a:lnTo>
                      <a:pt x="190014" y="332165"/>
                    </a:lnTo>
                    <a:lnTo>
                      <a:pt x="197634" y="330575"/>
                    </a:lnTo>
                    <a:lnTo>
                      <a:pt x="199120" y="326022"/>
                    </a:lnTo>
                    <a:lnTo>
                      <a:pt x="200711" y="319983"/>
                    </a:lnTo>
                    <a:lnTo>
                      <a:pt x="211407" y="318392"/>
                    </a:lnTo>
                    <a:lnTo>
                      <a:pt x="220513" y="316916"/>
                    </a:lnTo>
                    <a:lnTo>
                      <a:pt x="231210" y="316916"/>
                    </a:lnTo>
                    <a:lnTo>
                      <a:pt x="240316" y="313849"/>
                    </a:lnTo>
                    <a:lnTo>
                      <a:pt x="247936" y="315325"/>
                    </a:lnTo>
                    <a:lnTo>
                      <a:pt x="247936" y="307695"/>
                    </a:lnTo>
                    <a:lnTo>
                      <a:pt x="252489" y="298590"/>
                    </a:lnTo>
                    <a:lnTo>
                      <a:pt x="258632" y="298590"/>
                    </a:lnTo>
                    <a:lnTo>
                      <a:pt x="269319" y="301657"/>
                    </a:lnTo>
                    <a:lnTo>
                      <a:pt x="275358" y="298590"/>
                    </a:lnTo>
                    <a:lnTo>
                      <a:pt x="280016" y="297113"/>
                    </a:lnTo>
                    <a:lnTo>
                      <a:pt x="287636" y="295532"/>
                    </a:lnTo>
                    <a:lnTo>
                      <a:pt x="289122" y="301666"/>
                    </a:lnTo>
                    <a:lnTo>
                      <a:pt x="292198" y="303152"/>
                    </a:lnTo>
                    <a:lnTo>
                      <a:pt x="293684" y="304733"/>
                    </a:lnTo>
                    <a:lnTo>
                      <a:pt x="295265" y="303152"/>
                    </a:lnTo>
                    <a:lnTo>
                      <a:pt x="298228" y="298599"/>
                    </a:lnTo>
                    <a:lnTo>
                      <a:pt x="310515" y="298599"/>
                    </a:lnTo>
                    <a:lnTo>
                      <a:pt x="316544" y="301666"/>
                    </a:lnTo>
                    <a:lnTo>
                      <a:pt x="321097" y="304733"/>
                    </a:lnTo>
                    <a:lnTo>
                      <a:pt x="321097" y="295532"/>
                    </a:lnTo>
                    <a:lnTo>
                      <a:pt x="325755" y="289493"/>
                    </a:lnTo>
                    <a:lnTo>
                      <a:pt x="333385" y="297113"/>
                    </a:lnTo>
                    <a:lnTo>
                      <a:pt x="345557" y="300085"/>
                    </a:lnTo>
                    <a:lnTo>
                      <a:pt x="343967" y="309305"/>
                    </a:lnTo>
                    <a:lnTo>
                      <a:pt x="350110" y="309305"/>
                    </a:lnTo>
                    <a:lnTo>
                      <a:pt x="353178" y="310782"/>
                    </a:lnTo>
                    <a:lnTo>
                      <a:pt x="356254" y="313849"/>
                    </a:lnTo>
                    <a:lnTo>
                      <a:pt x="362293" y="315325"/>
                    </a:lnTo>
                    <a:lnTo>
                      <a:pt x="365370" y="313849"/>
                    </a:lnTo>
                    <a:lnTo>
                      <a:pt x="369922" y="309296"/>
                    </a:lnTo>
                    <a:lnTo>
                      <a:pt x="371513" y="304733"/>
                    </a:lnTo>
                    <a:lnTo>
                      <a:pt x="371513" y="297113"/>
                    </a:lnTo>
                    <a:lnTo>
                      <a:pt x="376066" y="304733"/>
                    </a:lnTo>
                    <a:lnTo>
                      <a:pt x="377552" y="301666"/>
                    </a:lnTo>
                    <a:lnTo>
                      <a:pt x="376066" y="295532"/>
                    </a:lnTo>
                    <a:lnTo>
                      <a:pt x="383686" y="295532"/>
                    </a:lnTo>
                    <a:lnTo>
                      <a:pt x="386763" y="289493"/>
                    </a:lnTo>
                    <a:lnTo>
                      <a:pt x="391316" y="292465"/>
                    </a:lnTo>
                    <a:lnTo>
                      <a:pt x="394383" y="292465"/>
                    </a:lnTo>
                    <a:lnTo>
                      <a:pt x="397345" y="287903"/>
                    </a:lnTo>
                    <a:lnTo>
                      <a:pt x="398936" y="294046"/>
                    </a:lnTo>
                    <a:lnTo>
                      <a:pt x="403479" y="294046"/>
                    </a:lnTo>
                    <a:lnTo>
                      <a:pt x="404965" y="295532"/>
                    </a:lnTo>
                    <a:lnTo>
                      <a:pt x="408032" y="297113"/>
                    </a:lnTo>
                    <a:lnTo>
                      <a:pt x="417243" y="297113"/>
                    </a:lnTo>
                    <a:lnTo>
                      <a:pt x="421796" y="294046"/>
                    </a:lnTo>
                    <a:lnTo>
                      <a:pt x="424863" y="287903"/>
                    </a:lnTo>
                    <a:lnTo>
                      <a:pt x="429416" y="290970"/>
                    </a:lnTo>
                    <a:lnTo>
                      <a:pt x="427825" y="294037"/>
                    </a:lnTo>
                    <a:lnTo>
                      <a:pt x="432483" y="295523"/>
                    </a:lnTo>
                    <a:lnTo>
                      <a:pt x="433969" y="300076"/>
                    </a:lnTo>
                    <a:lnTo>
                      <a:pt x="438512" y="301657"/>
                    </a:lnTo>
                    <a:lnTo>
                      <a:pt x="446142" y="300076"/>
                    </a:lnTo>
                    <a:lnTo>
                      <a:pt x="449209" y="297104"/>
                    </a:lnTo>
                    <a:lnTo>
                      <a:pt x="452285" y="301657"/>
                    </a:lnTo>
                    <a:lnTo>
                      <a:pt x="456829" y="301657"/>
                    </a:lnTo>
                    <a:lnTo>
                      <a:pt x="456829" y="290970"/>
                    </a:lnTo>
                    <a:lnTo>
                      <a:pt x="458314" y="254327"/>
                    </a:lnTo>
                    <a:lnTo>
                      <a:pt x="458314" y="219275"/>
                    </a:lnTo>
                    <a:lnTo>
                      <a:pt x="461382" y="176603"/>
                    </a:lnTo>
                    <a:lnTo>
                      <a:pt x="461382" y="149180"/>
                    </a:lnTo>
                    <a:lnTo>
                      <a:pt x="459896" y="109471"/>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5" name="Freeform: Shape 244">
                <a:extLst>
                  <a:ext uri="{FF2B5EF4-FFF2-40B4-BE49-F238E27FC236}">
                    <a16:creationId xmlns:a16="http://schemas.microsoft.com/office/drawing/2014/main" id="{F19E8A87-5378-4654-9FBC-F61A730BA1E0}"/>
                  </a:ext>
                </a:extLst>
              </p:cNvPr>
              <p:cNvSpPr/>
              <p:nvPr/>
            </p:nvSpPr>
            <p:spPr>
              <a:xfrm>
                <a:off x="5182750" y="2824467"/>
                <a:ext cx="357139" cy="258413"/>
              </a:xfrm>
              <a:custGeom>
                <a:avLst/>
                <a:gdLst>
                  <a:gd name="connsiteX0" fmla="*/ 356845 w 357139"/>
                  <a:gd name="connsiteY0" fmla="*/ 12849 h 258413"/>
                  <a:gd name="connsiteX1" fmla="*/ 357140 w 357139"/>
                  <a:gd name="connsiteY1" fmla="*/ 11144 h 258413"/>
                  <a:gd name="connsiteX2" fmla="*/ 269758 w 357139"/>
                  <a:gd name="connsiteY2" fmla="*/ 3067 h 258413"/>
                  <a:gd name="connsiteX3" fmla="*/ 217875 w 357139"/>
                  <a:gd name="connsiteY3" fmla="*/ 9211 h 258413"/>
                  <a:gd name="connsiteX4" fmla="*/ 60836 w 357139"/>
                  <a:gd name="connsiteY4" fmla="*/ 0 h 258413"/>
                  <a:gd name="connsiteX5" fmla="*/ 1581 w 357139"/>
                  <a:gd name="connsiteY5" fmla="*/ 2477 h 258413"/>
                  <a:gd name="connsiteX6" fmla="*/ 1581 w 357139"/>
                  <a:gd name="connsiteY6" fmla="*/ 111966 h 258413"/>
                  <a:gd name="connsiteX7" fmla="*/ 3067 w 357139"/>
                  <a:gd name="connsiteY7" fmla="*/ 151676 h 258413"/>
                  <a:gd name="connsiteX8" fmla="*/ 3067 w 357139"/>
                  <a:gd name="connsiteY8" fmla="*/ 179099 h 258413"/>
                  <a:gd name="connsiteX9" fmla="*/ 0 w 357139"/>
                  <a:gd name="connsiteY9" fmla="*/ 221771 h 258413"/>
                  <a:gd name="connsiteX10" fmla="*/ 0 w 357139"/>
                  <a:gd name="connsiteY10" fmla="*/ 256823 h 258413"/>
                  <a:gd name="connsiteX11" fmla="*/ 262280 w 357139"/>
                  <a:gd name="connsiteY11" fmla="*/ 256823 h 258413"/>
                  <a:gd name="connsiteX12" fmla="*/ 262280 w 357139"/>
                  <a:gd name="connsiteY12" fmla="*/ 258413 h 258413"/>
                  <a:gd name="connsiteX13" fmla="*/ 353778 w 357139"/>
                  <a:gd name="connsiteY13" fmla="*/ 256823 h 258413"/>
                  <a:gd name="connsiteX14" fmla="*/ 353778 w 357139"/>
                  <a:gd name="connsiteY14" fmla="*/ 101375 h 258413"/>
                  <a:gd name="connsiteX15" fmla="*/ 356845 w 357139"/>
                  <a:gd name="connsiteY15" fmla="*/ 12849 h 258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57139" h="258413">
                    <a:moveTo>
                      <a:pt x="356845" y="12849"/>
                    </a:moveTo>
                    <a:lnTo>
                      <a:pt x="357140" y="11144"/>
                    </a:lnTo>
                    <a:lnTo>
                      <a:pt x="269758" y="3067"/>
                    </a:lnTo>
                    <a:lnTo>
                      <a:pt x="217875" y="9211"/>
                    </a:lnTo>
                    <a:lnTo>
                      <a:pt x="60836" y="0"/>
                    </a:lnTo>
                    <a:lnTo>
                      <a:pt x="1581" y="2477"/>
                    </a:lnTo>
                    <a:lnTo>
                      <a:pt x="1581" y="111966"/>
                    </a:lnTo>
                    <a:lnTo>
                      <a:pt x="3067" y="151676"/>
                    </a:lnTo>
                    <a:lnTo>
                      <a:pt x="3067" y="179099"/>
                    </a:lnTo>
                    <a:lnTo>
                      <a:pt x="0" y="221771"/>
                    </a:lnTo>
                    <a:lnTo>
                      <a:pt x="0" y="256823"/>
                    </a:lnTo>
                    <a:lnTo>
                      <a:pt x="262280" y="256823"/>
                    </a:lnTo>
                    <a:lnTo>
                      <a:pt x="262280" y="258413"/>
                    </a:lnTo>
                    <a:lnTo>
                      <a:pt x="353778" y="256823"/>
                    </a:lnTo>
                    <a:lnTo>
                      <a:pt x="353778" y="101375"/>
                    </a:lnTo>
                    <a:lnTo>
                      <a:pt x="356845" y="12849"/>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6" name="Freeform: Shape 245">
                <a:extLst>
                  <a:ext uri="{FF2B5EF4-FFF2-40B4-BE49-F238E27FC236}">
                    <a16:creationId xmlns:a16="http://schemas.microsoft.com/office/drawing/2014/main" id="{A6638B78-C076-486C-B0A9-FC5304605030}"/>
                  </a:ext>
                </a:extLst>
              </p:cNvPr>
              <p:cNvSpPr/>
              <p:nvPr/>
            </p:nvSpPr>
            <p:spPr>
              <a:xfrm>
                <a:off x="8468551" y="5640800"/>
                <a:ext cx="150895" cy="160105"/>
              </a:xfrm>
              <a:custGeom>
                <a:avLst/>
                <a:gdLst>
                  <a:gd name="connsiteX0" fmla="*/ 149419 w 150895"/>
                  <a:gd name="connsiteY0" fmla="*/ 54855 h 160105"/>
                  <a:gd name="connsiteX1" fmla="*/ 89906 w 150895"/>
                  <a:gd name="connsiteY1" fmla="*/ 125063 h 160105"/>
                  <a:gd name="connsiteX2" fmla="*/ 96050 w 150895"/>
                  <a:gd name="connsiteY2" fmla="*/ 114367 h 160105"/>
                  <a:gd name="connsiteX3" fmla="*/ 91507 w 150895"/>
                  <a:gd name="connsiteY3" fmla="*/ 108233 h 160105"/>
                  <a:gd name="connsiteX4" fmla="*/ 79220 w 150895"/>
                  <a:gd name="connsiteY4" fmla="*/ 125063 h 160105"/>
                  <a:gd name="connsiteX5" fmla="*/ 44158 w 150895"/>
                  <a:gd name="connsiteY5" fmla="*/ 146352 h 160105"/>
                  <a:gd name="connsiteX6" fmla="*/ 4572 w 150895"/>
                  <a:gd name="connsiteY6" fmla="*/ 160106 h 160105"/>
                  <a:gd name="connsiteX7" fmla="*/ 0 w 150895"/>
                  <a:gd name="connsiteY7" fmla="*/ 155553 h 160105"/>
                  <a:gd name="connsiteX8" fmla="*/ 9115 w 150895"/>
                  <a:gd name="connsiteY8" fmla="*/ 129616 h 160105"/>
                  <a:gd name="connsiteX9" fmla="*/ 6048 w 150895"/>
                  <a:gd name="connsiteY9" fmla="*/ 114367 h 160105"/>
                  <a:gd name="connsiteX10" fmla="*/ 24365 w 150895"/>
                  <a:gd name="connsiteY10" fmla="*/ 102194 h 160105"/>
                  <a:gd name="connsiteX11" fmla="*/ 35062 w 150895"/>
                  <a:gd name="connsiteY11" fmla="*/ 88430 h 160105"/>
                  <a:gd name="connsiteX12" fmla="*/ 45749 w 150895"/>
                  <a:gd name="connsiteY12" fmla="*/ 15259 h 160105"/>
                  <a:gd name="connsiteX13" fmla="*/ 53378 w 150895"/>
                  <a:gd name="connsiteY13" fmla="*/ 9106 h 160105"/>
                  <a:gd name="connsiteX14" fmla="*/ 71599 w 150895"/>
                  <a:gd name="connsiteY14" fmla="*/ 13783 h 160105"/>
                  <a:gd name="connsiteX15" fmla="*/ 135655 w 150895"/>
                  <a:gd name="connsiteY15" fmla="*/ 0 h 160105"/>
                  <a:gd name="connsiteX16" fmla="*/ 135655 w 150895"/>
                  <a:gd name="connsiteY16" fmla="*/ 18326 h 160105"/>
                  <a:gd name="connsiteX17" fmla="*/ 150895 w 150895"/>
                  <a:gd name="connsiteY17" fmla="*/ 39614 h 160105"/>
                  <a:gd name="connsiteX18" fmla="*/ 149419 w 150895"/>
                  <a:gd name="connsiteY18" fmla="*/ 54855 h 160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50895" h="160105">
                    <a:moveTo>
                      <a:pt x="149419" y="54855"/>
                    </a:moveTo>
                    <a:lnTo>
                      <a:pt x="89906" y="125063"/>
                    </a:lnTo>
                    <a:lnTo>
                      <a:pt x="96050" y="114367"/>
                    </a:lnTo>
                    <a:lnTo>
                      <a:pt x="91507" y="108233"/>
                    </a:lnTo>
                    <a:lnTo>
                      <a:pt x="79220" y="125063"/>
                    </a:lnTo>
                    <a:lnTo>
                      <a:pt x="44158" y="146352"/>
                    </a:lnTo>
                    <a:lnTo>
                      <a:pt x="4572" y="160106"/>
                    </a:lnTo>
                    <a:lnTo>
                      <a:pt x="0" y="155553"/>
                    </a:lnTo>
                    <a:lnTo>
                      <a:pt x="9115" y="129616"/>
                    </a:lnTo>
                    <a:lnTo>
                      <a:pt x="6048" y="114367"/>
                    </a:lnTo>
                    <a:lnTo>
                      <a:pt x="24365" y="102194"/>
                    </a:lnTo>
                    <a:lnTo>
                      <a:pt x="35062" y="88430"/>
                    </a:lnTo>
                    <a:lnTo>
                      <a:pt x="45749" y="15259"/>
                    </a:lnTo>
                    <a:lnTo>
                      <a:pt x="53378" y="9106"/>
                    </a:lnTo>
                    <a:lnTo>
                      <a:pt x="71599" y="13783"/>
                    </a:lnTo>
                    <a:lnTo>
                      <a:pt x="135655" y="0"/>
                    </a:lnTo>
                    <a:lnTo>
                      <a:pt x="135655" y="18326"/>
                    </a:lnTo>
                    <a:lnTo>
                      <a:pt x="150895" y="39614"/>
                    </a:lnTo>
                    <a:lnTo>
                      <a:pt x="149419" y="54855"/>
                    </a:lnTo>
                    <a:close/>
                  </a:path>
                </a:pathLst>
              </a:custGeom>
              <a:solidFill>
                <a:schemeClr val="tx2"/>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7" name="Freeform: Shape 246">
                <a:extLst>
                  <a:ext uri="{FF2B5EF4-FFF2-40B4-BE49-F238E27FC236}">
                    <a16:creationId xmlns:a16="http://schemas.microsoft.com/office/drawing/2014/main" id="{4935634B-B89B-4AAF-93F7-9196D1DDB4FC}"/>
                  </a:ext>
                </a:extLst>
              </p:cNvPr>
              <p:cNvSpPr/>
              <p:nvPr/>
            </p:nvSpPr>
            <p:spPr>
              <a:xfrm>
                <a:off x="9044937" y="4838201"/>
                <a:ext cx="1271635" cy="824630"/>
              </a:xfrm>
              <a:custGeom>
                <a:avLst/>
                <a:gdLst>
                  <a:gd name="connsiteX0" fmla="*/ 940708 w 1271635"/>
                  <a:gd name="connsiteY0" fmla="*/ 296345 h 824630"/>
                  <a:gd name="connsiteX1" fmla="*/ 946843 w 1271635"/>
                  <a:gd name="connsiteY1" fmla="*/ 288725 h 824630"/>
                  <a:gd name="connsiteX2" fmla="*/ 914867 w 1271635"/>
                  <a:gd name="connsiteY2" fmla="*/ 276543 h 824630"/>
                  <a:gd name="connsiteX3" fmla="*/ 907237 w 1271635"/>
                  <a:gd name="connsiteY3" fmla="*/ 261303 h 824630"/>
                  <a:gd name="connsiteX4" fmla="*/ 899618 w 1271635"/>
                  <a:gd name="connsiteY4" fmla="*/ 261303 h 824630"/>
                  <a:gd name="connsiteX5" fmla="*/ 891988 w 1271635"/>
                  <a:gd name="connsiteY5" fmla="*/ 279619 h 824630"/>
                  <a:gd name="connsiteX6" fmla="*/ 878224 w 1271635"/>
                  <a:gd name="connsiteY6" fmla="*/ 285763 h 824630"/>
                  <a:gd name="connsiteX7" fmla="*/ 878224 w 1271635"/>
                  <a:gd name="connsiteY7" fmla="*/ 296345 h 824630"/>
                  <a:gd name="connsiteX8" fmla="*/ 864460 w 1271635"/>
                  <a:gd name="connsiteY8" fmla="*/ 299412 h 824630"/>
                  <a:gd name="connsiteX9" fmla="*/ 873681 w 1271635"/>
                  <a:gd name="connsiteY9" fmla="*/ 319215 h 824630"/>
                  <a:gd name="connsiteX10" fmla="*/ 888920 w 1271635"/>
                  <a:gd name="connsiteY10" fmla="*/ 326844 h 824630"/>
                  <a:gd name="connsiteX11" fmla="*/ 890416 w 1271635"/>
                  <a:gd name="connsiteY11" fmla="*/ 317739 h 824630"/>
                  <a:gd name="connsiteX12" fmla="*/ 896560 w 1271635"/>
                  <a:gd name="connsiteY12" fmla="*/ 317739 h 824630"/>
                  <a:gd name="connsiteX13" fmla="*/ 908723 w 1271635"/>
                  <a:gd name="connsiteY13" fmla="*/ 326844 h 824630"/>
                  <a:gd name="connsiteX14" fmla="*/ 917838 w 1271635"/>
                  <a:gd name="connsiteY14" fmla="*/ 316253 h 824630"/>
                  <a:gd name="connsiteX15" fmla="*/ 940708 w 1271635"/>
                  <a:gd name="connsiteY15" fmla="*/ 328435 h 824630"/>
                  <a:gd name="connsiteX16" fmla="*/ 948328 w 1271635"/>
                  <a:gd name="connsiteY16" fmla="*/ 342094 h 824630"/>
                  <a:gd name="connsiteX17" fmla="*/ 945366 w 1271635"/>
                  <a:gd name="connsiteY17" fmla="*/ 310119 h 824630"/>
                  <a:gd name="connsiteX18" fmla="*/ 937746 w 1271635"/>
                  <a:gd name="connsiteY18" fmla="*/ 301022 h 824630"/>
                  <a:gd name="connsiteX19" fmla="*/ 917838 w 1271635"/>
                  <a:gd name="connsiteY19" fmla="*/ 305575 h 824630"/>
                  <a:gd name="connsiteX20" fmla="*/ 914867 w 1271635"/>
                  <a:gd name="connsiteY20" fmla="*/ 291812 h 824630"/>
                  <a:gd name="connsiteX21" fmla="*/ 919420 w 1271635"/>
                  <a:gd name="connsiteY21" fmla="*/ 287258 h 824630"/>
                  <a:gd name="connsiteX22" fmla="*/ 940699 w 1271635"/>
                  <a:gd name="connsiteY22" fmla="*/ 296365 h 824630"/>
                  <a:gd name="connsiteX23" fmla="*/ 1010907 w 1271635"/>
                  <a:gd name="connsiteY23" fmla="*/ 179026 h 824630"/>
                  <a:gd name="connsiteX24" fmla="*/ 1024576 w 1271635"/>
                  <a:gd name="connsiteY24" fmla="*/ 169806 h 824630"/>
                  <a:gd name="connsiteX25" fmla="*/ 1007841 w 1271635"/>
                  <a:gd name="connsiteY25" fmla="*/ 168329 h 824630"/>
                  <a:gd name="connsiteX26" fmla="*/ 991105 w 1271635"/>
                  <a:gd name="connsiteY26" fmla="*/ 180502 h 824630"/>
                  <a:gd name="connsiteX27" fmla="*/ 1001697 w 1271635"/>
                  <a:gd name="connsiteY27" fmla="*/ 198828 h 824630"/>
                  <a:gd name="connsiteX28" fmla="*/ 1010907 w 1271635"/>
                  <a:gd name="connsiteY28" fmla="*/ 179026 h 824630"/>
                  <a:gd name="connsiteX29" fmla="*/ 1071896 w 1271635"/>
                  <a:gd name="connsiteY29" fmla="*/ 268923 h 824630"/>
                  <a:gd name="connsiteX30" fmla="*/ 1081002 w 1271635"/>
                  <a:gd name="connsiteY30" fmla="*/ 278143 h 824630"/>
                  <a:gd name="connsiteX31" fmla="*/ 1081002 w 1271635"/>
                  <a:gd name="connsiteY31" fmla="*/ 307042 h 824630"/>
                  <a:gd name="connsiteX32" fmla="*/ 1094766 w 1271635"/>
                  <a:gd name="connsiteY32" fmla="*/ 301013 h 824630"/>
                  <a:gd name="connsiteX33" fmla="*/ 1093175 w 1271635"/>
                  <a:gd name="connsiteY33" fmla="*/ 267447 h 824630"/>
                  <a:gd name="connsiteX34" fmla="*/ 1094766 w 1271635"/>
                  <a:gd name="connsiteY34" fmla="*/ 259817 h 824630"/>
                  <a:gd name="connsiteX35" fmla="*/ 1058123 w 1271635"/>
                  <a:gd name="connsiteY35" fmla="*/ 238433 h 824630"/>
                  <a:gd name="connsiteX36" fmla="*/ 1059714 w 1271635"/>
                  <a:gd name="connsiteY36" fmla="*/ 252188 h 824630"/>
                  <a:gd name="connsiteX37" fmla="*/ 1047436 w 1271635"/>
                  <a:gd name="connsiteY37" fmla="*/ 264370 h 824630"/>
                  <a:gd name="connsiteX38" fmla="*/ 1071887 w 1271635"/>
                  <a:gd name="connsiteY38" fmla="*/ 268923 h 824630"/>
                  <a:gd name="connsiteX39" fmla="*/ 1251804 w 1271635"/>
                  <a:gd name="connsiteY39" fmla="*/ 29503 h 824630"/>
                  <a:gd name="connsiteX40" fmla="*/ 1253281 w 1271635"/>
                  <a:gd name="connsiteY40" fmla="*/ 35637 h 824630"/>
                  <a:gd name="connsiteX41" fmla="*/ 1254242 w 1271635"/>
                  <a:gd name="connsiteY41" fmla="*/ 35037 h 824630"/>
                  <a:gd name="connsiteX42" fmla="*/ 1252109 w 1271635"/>
                  <a:gd name="connsiteY42" fmla="*/ 24292 h 824630"/>
                  <a:gd name="connsiteX43" fmla="*/ 1251804 w 1271635"/>
                  <a:gd name="connsiteY43" fmla="*/ 24949 h 824630"/>
                  <a:gd name="connsiteX44" fmla="*/ 1232002 w 1271635"/>
                  <a:gd name="connsiteY44" fmla="*/ 28017 h 824630"/>
                  <a:gd name="connsiteX45" fmla="*/ 1235078 w 1271635"/>
                  <a:gd name="connsiteY45" fmla="*/ 35637 h 824630"/>
                  <a:gd name="connsiteX46" fmla="*/ 1251804 w 1271635"/>
                  <a:gd name="connsiteY46" fmla="*/ 29503 h 824630"/>
                  <a:gd name="connsiteX47" fmla="*/ 1267054 w 1271635"/>
                  <a:gd name="connsiteY47" fmla="*/ 271990 h 824630"/>
                  <a:gd name="connsiteX48" fmla="*/ 1244184 w 1271635"/>
                  <a:gd name="connsiteY48" fmla="*/ 273466 h 824630"/>
                  <a:gd name="connsiteX49" fmla="*/ 1236555 w 1271635"/>
                  <a:gd name="connsiteY49" fmla="*/ 265846 h 824630"/>
                  <a:gd name="connsiteX50" fmla="*/ 1215171 w 1271635"/>
                  <a:gd name="connsiteY50" fmla="*/ 273466 h 824630"/>
                  <a:gd name="connsiteX51" fmla="*/ 1227449 w 1271635"/>
                  <a:gd name="connsiteY51" fmla="*/ 291792 h 824630"/>
                  <a:gd name="connsiteX52" fmla="*/ 1224382 w 1271635"/>
                  <a:gd name="connsiteY52" fmla="*/ 297946 h 824630"/>
                  <a:gd name="connsiteX53" fmla="*/ 1210618 w 1271635"/>
                  <a:gd name="connsiteY53" fmla="*/ 293383 h 824630"/>
                  <a:gd name="connsiteX54" fmla="*/ 1206065 w 1271635"/>
                  <a:gd name="connsiteY54" fmla="*/ 278143 h 824630"/>
                  <a:gd name="connsiteX55" fmla="*/ 1195378 w 1271635"/>
                  <a:gd name="connsiteY55" fmla="*/ 281105 h 824630"/>
                  <a:gd name="connsiteX56" fmla="*/ 1189330 w 1271635"/>
                  <a:gd name="connsiteY56" fmla="*/ 287249 h 824630"/>
                  <a:gd name="connsiteX57" fmla="*/ 1192292 w 1271635"/>
                  <a:gd name="connsiteY57" fmla="*/ 308642 h 824630"/>
                  <a:gd name="connsiteX58" fmla="*/ 1164869 w 1271635"/>
                  <a:gd name="connsiteY58" fmla="*/ 310119 h 824630"/>
                  <a:gd name="connsiteX59" fmla="*/ 1142000 w 1271635"/>
                  <a:gd name="connsiteY59" fmla="*/ 336065 h 824630"/>
                  <a:gd name="connsiteX60" fmla="*/ 1123684 w 1271635"/>
                  <a:gd name="connsiteY60" fmla="*/ 337541 h 824630"/>
                  <a:gd name="connsiteX61" fmla="*/ 1132894 w 1271635"/>
                  <a:gd name="connsiteY61" fmla="*/ 351314 h 824630"/>
                  <a:gd name="connsiteX62" fmla="*/ 1129827 w 1271635"/>
                  <a:gd name="connsiteY62" fmla="*/ 354381 h 824630"/>
                  <a:gd name="connsiteX63" fmla="*/ 1119130 w 1271635"/>
                  <a:gd name="connsiteY63" fmla="*/ 358934 h 824630"/>
                  <a:gd name="connsiteX64" fmla="*/ 1114578 w 1271635"/>
                  <a:gd name="connsiteY64" fmla="*/ 345180 h 824630"/>
                  <a:gd name="connsiteX65" fmla="*/ 1085564 w 1271635"/>
                  <a:gd name="connsiteY65" fmla="*/ 369631 h 824630"/>
                  <a:gd name="connsiteX66" fmla="*/ 1059723 w 1271635"/>
                  <a:gd name="connsiteY66" fmla="*/ 343685 h 824630"/>
                  <a:gd name="connsiteX67" fmla="*/ 1047445 w 1271635"/>
                  <a:gd name="connsiteY67" fmla="*/ 342094 h 824630"/>
                  <a:gd name="connsiteX68" fmla="*/ 1055066 w 1271635"/>
                  <a:gd name="connsiteY68" fmla="*/ 323882 h 824630"/>
                  <a:gd name="connsiteX69" fmla="*/ 1038330 w 1271635"/>
                  <a:gd name="connsiteY69" fmla="*/ 311604 h 824630"/>
                  <a:gd name="connsiteX70" fmla="*/ 1029224 w 1271635"/>
                  <a:gd name="connsiteY70" fmla="*/ 313186 h 824630"/>
                  <a:gd name="connsiteX71" fmla="*/ 1021604 w 1271635"/>
                  <a:gd name="connsiteY71" fmla="*/ 323882 h 824630"/>
                  <a:gd name="connsiteX72" fmla="*/ 1020023 w 1271635"/>
                  <a:gd name="connsiteY72" fmla="*/ 364973 h 824630"/>
                  <a:gd name="connsiteX73" fmla="*/ 1003287 w 1271635"/>
                  <a:gd name="connsiteY73" fmla="*/ 339122 h 824630"/>
                  <a:gd name="connsiteX74" fmla="*/ 1010907 w 1271635"/>
                  <a:gd name="connsiteY74" fmla="*/ 332979 h 824630"/>
                  <a:gd name="connsiteX75" fmla="*/ 968235 w 1271635"/>
                  <a:gd name="connsiteY75" fmla="*/ 322291 h 824630"/>
                  <a:gd name="connsiteX76" fmla="*/ 963587 w 1271635"/>
                  <a:gd name="connsiteY76" fmla="*/ 326844 h 824630"/>
                  <a:gd name="connsiteX77" fmla="*/ 972798 w 1271635"/>
                  <a:gd name="connsiteY77" fmla="*/ 329912 h 824630"/>
                  <a:gd name="connsiteX78" fmla="*/ 974274 w 1271635"/>
                  <a:gd name="connsiteY78" fmla="*/ 336055 h 824630"/>
                  <a:gd name="connsiteX79" fmla="*/ 971207 w 1271635"/>
                  <a:gd name="connsiteY79" fmla="*/ 351314 h 824630"/>
                  <a:gd name="connsiteX80" fmla="*/ 922506 w 1271635"/>
                  <a:gd name="connsiteY80" fmla="*/ 375670 h 824630"/>
                  <a:gd name="connsiteX81" fmla="*/ 919439 w 1271635"/>
                  <a:gd name="connsiteY81" fmla="*/ 364982 h 824630"/>
                  <a:gd name="connsiteX82" fmla="*/ 927059 w 1271635"/>
                  <a:gd name="connsiteY82" fmla="*/ 363487 h 824630"/>
                  <a:gd name="connsiteX83" fmla="*/ 930126 w 1271635"/>
                  <a:gd name="connsiteY83" fmla="*/ 357343 h 824630"/>
                  <a:gd name="connsiteX84" fmla="*/ 920915 w 1271635"/>
                  <a:gd name="connsiteY84" fmla="*/ 336065 h 824630"/>
                  <a:gd name="connsiteX85" fmla="*/ 914876 w 1271635"/>
                  <a:gd name="connsiteY85" fmla="*/ 332997 h 824630"/>
                  <a:gd name="connsiteX86" fmla="*/ 901113 w 1271635"/>
                  <a:gd name="connsiteY86" fmla="*/ 339141 h 824630"/>
                  <a:gd name="connsiteX87" fmla="*/ 914876 w 1271635"/>
                  <a:gd name="connsiteY87" fmla="*/ 358944 h 824630"/>
                  <a:gd name="connsiteX88" fmla="*/ 907247 w 1271635"/>
                  <a:gd name="connsiteY88" fmla="*/ 375679 h 824630"/>
                  <a:gd name="connsiteX89" fmla="*/ 879720 w 1271635"/>
                  <a:gd name="connsiteY89" fmla="*/ 377260 h 824630"/>
                  <a:gd name="connsiteX90" fmla="*/ 873681 w 1271635"/>
                  <a:gd name="connsiteY90" fmla="*/ 360420 h 824630"/>
                  <a:gd name="connsiteX91" fmla="*/ 872090 w 1271635"/>
                  <a:gd name="connsiteY91" fmla="*/ 387852 h 824630"/>
                  <a:gd name="connsiteX92" fmla="*/ 855355 w 1271635"/>
                  <a:gd name="connsiteY92" fmla="*/ 425971 h 824630"/>
                  <a:gd name="connsiteX93" fmla="*/ 843181 w 1271635"/>
                  <a:gd name="connsiteY93" fmla="*/ 438259 h 824630"/>
                  <a:gd name="connsiteX94" fmla="*/ 837038 w 1271635"/>
                  <a:gd name="connsiteY94" fmla="*/ 432124 h 824630"/>
                  <a:gd name="connsiteX95" fmla="*/ 826351 w 1271635"/>
                  <a:gd name="connsiteY95" fmla="*/ 430638 h 824630"/>
                  <a:gd name="connsiteX96" fmla="*/ 818712 w 1271635"/>
                  <a:gd name="connsiteY96" fmla="*/ 451927 h 824630"/>
                  <a:gd name="connsiteX97" fmla="*/ 829418 w 1271635"/>
                  <a:gd name="connsiteY97" fmla="*/ 450441 h 824630"/>
                  <a:gd name="connsiteX98" fmla="*/ 830999 w 1271635"/>
                  <a:gd name="connsiteY98" fmla="*/ 456480 h 824630"/>
                  <a:gd name="connsiteX99" fmla="*/ 823379 w 1271635"/>
                  <a:gd name="connsiteY99" fmla="*/ 470234 h 824630"/>
                  <a:gd name="connsiteX100" fmla="*/ 812683 w 1271635"/>
                  <a:gd name="connsiteY100" fmla="*/ 470234 h 824630"/>
                  <a:gd name="connsiteX101" fmla="*/ 777621 w 1271635"/>
                  <a:gd name="connsiteY101" fmla="*/ 488560 h 824630"/>
                  <a:gd name="connsiteX102" fmla="*/ 730291 w 1271635"/>
                  <a:gd name="connsiteY102" fmla="*/ 470234 h 824630"/>
                  <a:gd name="connsiteX103" fmla="*/ 724253 w 1271635"/>
                  <a:gd name="connsiteY103" fmla="*/ 480930 h 824630"/>
                  <a:gd name="connsiteX104" fmla="*/ 696716 w 1271635"/>
                  <a:gd name="connsiteY104" fmla="*/ 474787 h 824630"/>
                  <a:gd name="connsiteX105" fmla="*/ 686133 w 1271635"/>
                  <a:gd name="connsiteY105" fmla="*/ 480930 h 824630"/>
                  <a:gd name="connsiteX106" fmla="*/ 684543 w 1271635"/>
                  <a:gd name="connsiteY106" fmla="*/ 459547 h 824630"/>
                  <a:gd name="connsiteX107" fmla="*/ 707412 w 1271635"/>
                  <a:gd name="connsiteY107" fmla="*/ 456480 h 824630"/>
                  <a:gd name="connsiteX108" fmla="*/ 724253 w 1271635"/>
                  <a:gd name="connsiteY108" fmla="*/ 445888 h 824630"/>
                  <a:gd name="connsiteX109" fmla="*/ 751675 w 1271635"/>
                  <a:gd name="connsiteY109" fmla="*/ 403111 h 824630"/>
                  <a:gd name="connsiteX110" fmla="*/ 777621 w 1271635"/>
                  <a:gd name="connsiteY110" fmla="*/ 387862 h 824630"/>
                  <a:gd name="connsiteX111" fmla="*/ 795842 w 1271635"/>
                  <a:gd name="connsiteY111" fmla="*/ 386385 h 824630"/>
                  <a:gd name="connsiteX112" fmla="*/ 798900 w 1271635"/>
                  <a:gd name="connsiteY112" fmla="*/ 363506 h 824630"/>
                  <a:gd name="connsiteX113" fmla="*/ 811082 w 1271635"/>
                  <a:gd name="connsiteY113" fmla="*/ 381832 h 824630"/>
                  <a:gd name="connsiteX114" fmla="*/ 823370 w 1271635"/>
                  <a:gd name="connsiteY114" fmla="*/ 384909 h 824630"/>
                  <a:gd name="connsiteX115" fmla="*/ 811082 w 1271635"/>
                  <a:gd name="connsiteY115" fmla="*/ 352819 h 824630"/>
                  <a:gd name="connsiteX116" fmla="*/ 829408 w 1271635"/>
                  <a:gd name="connsiteY116" fmla="*/ 337570 h 824630"/>
                  <a:gd name="connsiteX117" fmla="*/ 843163 w 1271635"/>
                  <a:gd name="connsiteY117" fmla="*/ 343713 h 824630"/>
                  <a:gd name="connsiteX118" fmla="*/ 856821 w 1271635"/>
                  <a:gd name="connsiteY118" fmla="*/ 342123 h 824630"/>
                  <a:gd name="connsiteX119" fmla="*/ 859889 w 1271635"/>
                  <a:gd name="connsiteY119" fmla="*/ 328464 h 824630"/>
                  <a:gd name="connsiteX120" fmla="*/ 833942 w 1271635"/>
                  <a:gd name="connsiteY120" fmla="*/ 319243 h 824630"/>
                  <a:gd name="connsiteX121" fmla="*/ 832466 w 1271635"/>
                  <a:gd name="connsiteY121" fmla="*/ 311624 h 824630"/>
                  <a:gd name="connsiteX122" fmla="*/ 847715 w 1271635"/>
                  <a:gd name="connsiteY122" fmla="*/ 296365 h 824630"/>
                  <a:gd name="connsiteX123" fmla="*/ 862965 w 1271635"/>
                  <a:gd name="connsiteY123" fmla="*/ 291812 h 824630"/>
                  <a:gd name="connsiteX124" fmla="*/ 861479 w 1271635"/>
                  <a:gd name="connsiteY124" fmla="*/ 282706 h 824630"/>
                  <a:gd name="connsiteX125" fmla="*/ 894950 w 1271635"/>
                  <a:gd name="connsiteY125" fmla="*/ 247654 h 824630"/>
                  <a:gd name="connsiteX126" fmla="*/ 899608 w 1271635"/>
                  <a:gd name="connsiteY126" fmla="*/ 235376 h 824630"/>
                  <a:gd name="connsiteX127" fmla="*/ 949900 w 1271635"/>
                  <a:gd name="connsiteY127" fmla="*/ 224784 h 824630"/>
                  <a:gd name="connsiteX128" fmla="*/ 928506 w 1271635"/>
                  <a:gd name="connsiteY128" fmla="*/ 252206 h 824630"/>
                  <a:gd name="connsiteX129" fmla="*/ 951376 w 1271635"/>
                  <a:gd name="connsiteY129" fmla="*/ 235376 h 824630"/>
                  <a:gd name="connsiteX130" fmla="*/ 968216 w 1271635"/>
                  <a:gd name="connsiteY130" fmla="*/ 203391 h 824630"/>
                  <a:gd name="connsiteX131" fmla="*/ 948309 w 1271635"/>
                  <a:gd name="connsiteY131" fmla="*/ 206458 h 824630"/>
                  <a:gd name="connsiteX132" fmla="*/ 940689 w 1271635"/>
                  <a:gd name="connsiteY132" fmla="*/ 200314 h 824630"/>
                  <a:gd name="connsiteX133" fmla="*/ 902560 w 1271635"/>
                  <a:gd name="connsiteY133" fmla="*/ 223184 h 824630"/>
                  <a:gd name="connsiteX134" fmla="*/ 888892 w 1271635"/>
                  <a:gd name="connsiteY134" fmla="*/ 223184 h 824630"/>
                  <a:gd name="connsiteX135" fmla="*/ 850783 w 1271635"/>
                  <a:gd name="connsiteY135" fmla="*/ 271999 h 824630"/>
                  <a:gd name="connsiteX136" fmla="*/ 812664 w 1271635"/>
                  <a:gd name="connsiteY136" fmla="*/ 285763 h 824630"/>
                  <a:gd name="connsiteX137" fmla="*/ 795823 w 1271635"/>
                  <a:gd name="connsiteY137" fmla="*/ 314672 h 824630"/>
                  <a:gd name="connsiteX138" fmla="*/ 757695 w 1271635"/>
                  <a:gd name="connsiteY138" fmla="*/ 337532 h 824630"/>
                  <a:gd name="connsiteX139" fmla="*/ 704327 w 1271635"/>
                  <a:gd name="connsiteY139" fmla="*/ 389424 h 824630"/>
                  <a:gd name="connsiteX140" fmla="*/ 676904 w 1271635"/>
                  <a:gd name="connsiteY140" fmla="*/ 403082 h 824630"/>
                  <a:gd name="connsiteX141" fmla="*/ 620458 w 1271635"/>
                  <a:gd name="connsiteY141" fmla="*/ 407750 h 824630"/>
                  <a:gd name="connsiteX142" fmla="*/ 568681 w 1271635"/>
                  <a:gd name="connsiteY142" fmla="*/ 425952 h 824630"/>
                  <a:gd name="connsiteX143" fmla="*/ 516789 w 1271635"/>
                  <a:gd name="connsiteY143" fmla="*/ 424466 h 824630"/>
                  <a:gd name="connsiteX144" fmla="*/ 449761 w 1271635"/>
                  <a:gd name="connsiteY144" fmla="*/ 436649 h 824630"/>
                  <a:gd name="connsiteX145" fmla="*/ 358283 w 1271635"/>
                  <a:gd name="connsiteY145" fmla="*/ 436649 h 824630"/>
                  <a:gd name="connsiteX146" fmla="*/ 364322 w 1271635"/>
                  <a:gd name="connsiteY146" fmla="*/ 445859 h 824630"/>
                  <a:gd name="connsiteX147" fmla="*/ 324717 w 1271635"/>
                  <a:gd name="connsiteY147" fmla="*/ 430610 h 824630"/>
                  <a:gd name="connsiteX148" fmla="*/ 315506 w 1271635"/>
                  <a:gd name="connsiteY148" fmla="*/ 432096 h 824630"/>
                  <a:gd name="connsiteX149" fmla="*/ 324717 w 1271635"/>
                  <a:gd name="connsiteY149" fmla="*/ 436639 h 824630"/>
                  <a:gd name="connsiteX150" fmla="*/ 332346 w 1271635"/>
                  <a:gd name="connsiteY150" fmla="*/ 451898 h 824630"/>
                  <a:gd name="connsiteX151" fmla="*/ 312544 w 1271635"/>
                  <a:gd name="connsiteY151" fmla="*/ 447336 h 824630"/>
                  <a:gd name="connsiteX152" fmla="*/ 307886 w 1271635"/>
                  <a:gd name="connsiteY152" fmla="*/ 459518 h 824630"/>
                  <a:gd name="connsiteX153" fmla="*/ 306400 w 1271635"/>
                  <a:gd name="connsiteY153" fmla="*/ 444259 h 824630"/>
                  <a:gd name="connsiteX154" fmla="*/ 288084 w 1271635"/>
                  <a:gd name="connsiteY154" fmla="*/ 445850 h 824630"/>
                  <a:gd name="connsiteX155" fmla="*/ 289674 w 1271635"/>
                  <a:gd name="connsiteY155" fmla="*/ 438230 h 824630"/>
                  <a:gd name="connsiteX156" fmla="*/ 303334 w 1271635"/>
                  <a:gd name="connsiteY156" fmla="*/ 436639 h 824630"/>
                  <a:gd name="connsiteX157" fmla="*/ 294237 w 1271635"/>
                  <a:gd name="connsiteY157" fmla="*/ 429019 h 824630"/>
                  <a:gd name="connsiteX158" fmla="*/ 280464 w 1271635"/>
                  <a:gd name="connsiteY158" fmla="*/ 438230 h 824630"/>
                  <a:gd name="connsiteX159" fmla="*/ 262147 w 1271635"/>
                  <a:gd name="connsiteY159" fmla="*/ 438230 h 824630"/>
                  <a:gd name="connsiteX160" fmla="*/ 272844 w 1271635"/>
                  <a:gd name="connsiteY160" fmla="*/ 458032 h 824630"/>
                  <a:gd name="connsiteX161" fmla="*/ 272844 w 1271635"/>
                  <a:gd name="connsiteY161" fmla="*/ 476349 h 824630"/>
                  <a:gd name="connsiteX162" fmla="*/ 256109 w 1271635"/>
                  <a:gd name="connsiteY162" fmla="*/ 514354 h 824630"/>
                  <a:gd name="connsiteX163" fmla="*/ 246897 w 1271635"/>
                  <a:gd name="connsiteY163" fmla="*/ 505257 h 824630"/>
                  <a:gd name="connsiteX164" fmla="*/ 248488 w 1271635"/>
                  <a:gd name="connsiteY164" fmla="*/ 494561 h 824630"/>
                  <a:gd name="connsiteX165" fmla="*/ 263738 w 1271635"/>
                  <a:gd name="connsiteY165" fmla="*/ 488522 h 824630"/>
                  <a:gd name="connsiteX166" fmla="*/ 265214 w 1271635"/>
                  <a:gd name="connsiteY166" fmla="*/ 479311 h 824630"/>
                  <a:gd name="connsiteX167" fmla="*/ 216399 w 1271635"/>
                  <a:gd name="connsiteY167" fmla="*/ 503762 h 824630"/>
                  <a:gd name="connsiteX168" fmla="*/ 239268 w 1271635"/>
                  <a:gd name="connsiteY168" fmla="*/ 523564 h 824630"/>
                  <a:gd name="connsiteX169" fmla="*/ 236296 w 1271635"/>
                  <a:gd name="connsiteY169" fmla="*/ 531184 h 824630"/>
                  <a:gd name="connsiteX170" fmla="*/ 221057 w 1271635"/>
                  <a:gd name="connsiteY170" fmla="*/ 517430 h 824630"/>
                  <a:gd name="connsiteX171" fmla="*/ 210369 w 1271635"/>
                  <a:gd name="connsiteY171" fmla="*/ 515954 h 824630"/>
                  <a:gd name="connsiteX172" fmla="*/ 207302 w 1271635"/>
                  <a:gd name="connsiteY172" fmla="*/ 505257 h 824630"/>
                  <a:gd name="connsiteX173" fmla="*/ 167697 w 1271635"/>
                  <a:gd name="connsiteY173" fmla="*/ 494561 h 824630"/>
                  <a:gd name="connsiteX174" fmla="*/ 132540 w 1271635"/>
                  <a:gd name="connsiteY174" fmla="*/ 483969 h 824630"/>
                  <a:gd name="connsiteX175" fmla="*/ 117301 w 1271635"/>
                  <a:gd name="connsiteY175" fmla="*/ 490008 h 824630"/>
                  <a:gd name="connsiteX176" fmla="*/ 77696 w 1271635"/>
                  <a:gd name="connsiteY176" fmla="*/ 459518 h 824630"/>
                  <a:gd name="connsiteX177" fmla="*/ 73152 w 1271635"/>
                  <a:gd name="connsiteY177" fmla="*/ 461099 h 824630"/>
                  <a:gd name="connsiteX178" fmla="*/ 70076 w 1271635"/>
                  <a:gd name="connsiteY178" fmla="*/ 496161 h 824630"/>
                  <a:gd name="connsiteX179" fmla="*/ 83839 w 1271635"/>
                  <a:gd name="connsiteY179" fmla="*/ 493094 h 824630"/>
                  <a:gd name="connsiteX180" fmla="*/ 89869 w 1271635"/>
                  <a:gd name="connsiteY180" fmla="*/ 482397 h 824630"/>
                  <a:gd name="connsiteX181" fmla="*/ 106718 w 1271635"/>
                  <a:gd name="connsiteY181" fmla="*/ 490017 h 824630"/>
                  <a:gd name="connsiteX182" fmla="*/ 112747 w 1271635"/>
                  <a:gd name="connsiteY182" fmla="*/ 520516 h 824630"/>
                  <a:gd name="connsiteX183" fmla="*/ 108204 w 1271635"/>
                  <a:gd name="connsiteY183" fmla="*/ 528136 h 824630"/>
                  <a:gd name="connsiteX184" fmla="*/ 103651 w 1271635"/>
                  <a:gd name="connsiteY184" fmla="*/ 512887 h 824630"/>
                  <a:gd name="connsiteX185" fmla="*/ 96022 w 1271635"/>
                  <a:gd name="connsiteY185" fmla="*/ 509820 h 824630"/>
                  <a:gd name="connsiteX186" fmla="*/ 92945 w 1271635"/>
                  <a:gd name="connsiteY186" fmla="*/ 517449 h 824630"/>
                  <a:gd name="connsiteX187" fmla="*/ 79191 w 1271635"/>
                  <a:gd name="connsiteY187" fmla="*/ 508343 h 824630"/>
                  <a:gd name="connsiteX188" fmla="*/ 57912 w 1271635"/>
                  <a:gd name="connsiteY188" fmla="*/ 517449 h 824630"/>
                  <a:gd name="connsiteX189" fmla="*/ 65532 w 1271635"/>
                  <a:gd name="connsiteY189" fmla="*/ 522002 h 824630"/>
                  <a:gd name="connsiteX190" fmla="*/ 59398 w 1271635"/>
                  <a:gd name="connsiteY190" fmla="*/ 532699 h 824630"/>
                  <a:gd name="connsiteX191" fmla="*/ 44149 w 1271635"/>
                  <a:gd name="connsiteY191" fmla="*/ 509829 h 824630"/>
                  <a:gd name="connsiteX192" fmla="*/ 35042 w 1271635"/>
                  <a:gd name="connsiteY192" fmla="*/ 506762 h 824630"/>
                  <a:gd name="connsiteX193" fmla="*/ 53369 w 1271635"/>
                  <a:gd name="connsiteY193" fmla="*/ 493103 h 824630"/>
                  <a:gd name="connsiteX194" fmla="*/ 48701 w 1271635"/>
                  <a:gd name="connsiteY194" fmla="*/ 485474 h 824630"/>
                  <a:gd name="connsiteX195" fmla="*/ 6030 w 1271635"/>
                  <a:gd name="connsiteY195" fmla="*/ 473301 h 824630"/>
                  <a:gd name="connsiteX196" fmla="*/ 0 w 1271635"/>
                  <a:gd name="connsiteY196" fmla="*/ 497656 h 824630"/>
                  <a:gd name="connsiteX197" fmla="*/ 19803 w 1271635"/>
                  <a:gd name="connsiteY197" fmla="*/ 528146 h 824630"/>
                  <a:gd name="connsiteX198" fmla="*/ 18421 w 1271635"/>
                  <a:gd name="connsiteY198" fmla="*/ 543938 h 824630"/>
                  <a:gd name="connsiteX199" fmla="*/ 20060 w 1271635"/>
                  <a:gd name="connsiteY199" fmla="*/ 545558 h 824630"/>
                  <a:gd name="connsiteX200" fmla="*/ 30642 w 1271635"/>
                  <a:gd name="connsiteY200" fmla="*/ 553187 h 824630"/>
                  <a:gd name="connsiteX201" fmla="*/ 30642 w 1271635"/>
                  <a:gd name="connsiteY201" fmla="*/ 560816 h 824630"/>
                  <a:gd name="connsiteX202" fmla="*/ 35290 w 1271635"/>
                  <a:gd name="connsiteY202" fmla="*/ 571504 h 824630"/>
                  <a:gd name="connsiteX203" fmla="*/ 36786 w 1271635"/>
                  <a:gd name="connsiteY203" fmla="*/ 577647 h 824630"/>
                  <a:gd name="connsiteX204" fmla="*/ 41338 w 1271635"/>
                  <a:gd name="connsiteY204" fmla="*/ 603479 h 824630"/>
                  <a:gd name="connsiteX205" fmla="*/ 47473 w 1271635"/>
                  <a:gd name="connsiteY205" fmla="*/ 635559 h 824630"/>
                  <a:gd name="connsiteX206" fmla="*/ 58169 w 1271635"/>
                  <a:gd name="connsiteY206" fmla="*/ 699624 h 824630"/>
                  <a:gd name="connsiteX207" fmla="*/ 67275 w 1271635"/>
                  <a:gd name="connsiteY207" fmla="*/ 746859 h 824630"/>
                  <a:gd name="connsiteX208" fmla="*/ 68751 w 1271635"/>
                  <a:gd name="connsiteY208" fmla="*/ 766652 h 824630"/>
                  <a:gd name="connsiteX209" fmla="*/ 68837 w 1271635"/>
                  <a:gd name="connsiteY209" fmla="*/ 767804 h 824630"/>
                  <a:gd name="connsiteX210" fmla="*/ 73162 w 1271635"/>
                  <a:gd name="connsiteY210" fmla="*/ 765975 h 824630"/>
                  <a:gd name="connsiteX211" fmla="*/ 109680 w 1271635"/>
                  <a:gd name="connsiteY211" fmla="*/ 763013 h 824630"/>
                  <a:gd name="connsiteX212" fmla="*/ 138703 w 1271635"/>
                  <a:gd name="connsiteY212" fmla="*/ 750726 h 824630"/>
                  <a:gd name="connsiteX213" fmla="*/ 147809 w 1271635"/>
                  <a:gd name="connsiteY213" fmla="*/ 738553 h 824630"/>
                  <a:gd name="connsiteX214" fmla="*/ 167716 w 1271635"/>
                  <a:gd name="connsiteY214" fmla="*/ 734000 h 824630"/>
                  <a:gd name="connsiteX215" fmla="*/ 190586 w 1271635"/>
                  <a:gd name="connsiteY215" fmla="*/ 729447 h 824630"/>
                  <a:gd name="connsiteX216" fmla="*/ 221075 w 1271635"/>
                  <a:gd name="connsiteY216" fmla="*/ 695881 h 824630"/>
                  <a:gd name="connsiteX217" fmla="*/ 227114 w 1271635"/>
                  <a:gd name="connsiteY217" fmla="*/ 695881 h 824630"/>
                  <a:gd name="connsiteX218" fmla="*/ 228705 w 1271635"/>
                  <a:gd name="connsiteY218" fmla="*/ 706568 h 824630"/>
                  <a:gd name="connsiteX219" fmla="*/ 245431 w 1271635"/>
                  <a:gd name="connsiteY219" fmla="*/ 704977 h 824630"/>
                  <a:gd name="connsiteX220" fmla="*/ 274453 w 1271635"/>
                  <a:gd name="connsiteY220" fmla="*/ 715674 h 824630"/>
                  <a:gd name="connsiteX221" fmla="*/ 286617 w 1271635"/>
                  <a:gd name="connsiteY221" fmla="*/ 712607 h 824630"/>
                  <a:gd name="connsiteX222" fmla="*/ 292665 w 1271635"/>
                  <a:gd name="connsiteY222" fmla="*/ 694395 h 824630"/>
                  <a:gd name="connsiteX223" fmla="*/ 282073 w 1271635"/>
                  <a:gd name="connsiteY223" fmla="*/ 685175 h 824630"/>
                  <a:gd name="connsiteX224" fmla="*/ 280483 w 1271635"/>
                  <a:gd name="connsiteY224" fmla="*/ 676079 h 824630"/>
                  <a:gd name="connsiteX225" fmla="*/ 326232 w 1271635"/>
                  <a:gd name="connsiteY225" fmla="*/ 694395 h 824630"/>
                  <a:gd name="connsiteX226" fmla="*/ 375056 w 1271635"/>
                  <a:gd name="connsiteY226" fmla="*/ 679146 h 824630"/>
                  <a:gd name="connsiteX227" fmla="*/ 388811 w 1271635"/>
                  <a:gd name="connsiteY227" fmla="*/ 660820 h 824630"/>
                  <a:gd name="connsiteX228" fmla="*/ 419310 w 1271635"/>
                  <a:gd name="connsiteY228" fmla="*/ 656266 h 824630"/>
                  <a:gd name="connsiteX229" fmla="*/ 449799 w 1271635"/>
                  <a:gd name="connsiteY229" fmla="*/ 663896 h 824630"/>
                  <a:gd name="connsiteX230" fmla="*/ 458905 w 1271635"/>
                  <a:gd name="connsiteY230" fmla="*/ 645580 h 824630"/>
                  <a:gd name="connsiteX231" fmla="*/ 477222 w 1271635"/>
                  <a:gd name="connsiteY231" fmla="*/ 645580 h 824630"/>
                  <a:gd name="connsiteX232" fmla="*/ 480288 w 1271635"/>
                  <a:gd name="connsiteY232" fmla="*/ 633397 h 824630"/>
                  <a:gd name="connsiteX233" fmla="*/ 497024 w 1271635"/>
                  <a:gd name="connsiteY233" fmla="*/ 662296 h 824630"/>
                  <a:gd name="connsiteX234" fmla="*/ 541287 w 1271635"/>
                  <a:gd name="connsiteY234" fmla="*/ 641017 h 824630"/>
                  <a:gd name="connsiteX235" fmla="*/ 544249 w 1271635"/>
                  <a:gd name="connsiteY235" fmla="*/ 634883 h 824630"/>
                  <a:gd name="connsiteX236" fmla="*/ 527523 w 1271635"/>
                  <a:gd name="connsiteY236" fmla="*/ 605879 h 824630"/>
                  <a:gd name="connsiteX237" fmla="*/ 548916 w 1271635"/>
                  <a:gd name="connsiteY237" fmla="*/ 618148 h 824630"/>
                  <a:gd name="connsiteX238" fmla="*/ 576339 w 1271635"/>
                  <a:gd name="connsiteY238" fmla="*/ 615081 h 824630"/>
                  <a:gd name="connsiteX239" fmla="*/ 582378 w 1271635"/>
                  <a:gd name="connsiteY239" fmla="*/ 605879 h 824630"/>
                  <a:gd name="connsiteX240" fmla="*/ 594665 w 1271635"/>
                  <a:gd name="connsiteY240" fmla="*/ 612013 h 824630"/>
                  <a:gd name="connsiteX241" fmla="*/ 590007 w 1271635"/>
                  <a:gd name="connsiteY241" fmla="*/ 596764 h 824630"/>
                  <a:gd name="connsiteX242" fmla="*/ 602285 w 1271635"/>
                  <a:gd name="connsiteY242" fmla="*/ 598240 h 824630"/>
                  <a:gd name="connsiteX243" fmla="*/ 612877 w 1271635"/>
                  <a:gd name="connsiteY243" fmla="*/ 581514 h 824630"/>
                  <a:gd name="connsiteX244" fmla="*/ 617525 w 1271635"/>
                  <a:gd name="connsiteY244" fmla="*/ 593687 h 824630"/>
                  <a:gd name="connsiteX245" fmla="*/ 625155 w 1271635"/>
                  <a:gd name="connsiteY245" fmla="*/ 598240 h 824630"/>
                  <a:gd name="connsiteX246" fmla="*/ 638823 w 1271635"/>
                  <a:gd name="connsiteY246" fmla="*/ 596764 h 824630"/>
                  <a:gd name="connsiteX247" fmla="*/ 637337 w 1271635"/>
                  <a:gd name="connsiteY247" fmla="*/ 589144 h 824630"/>
                  <a:gd name="connsiteX248" fmla="*/ 644966 w 1271635"/>
                  <a:gd name="connsiteY248" fmla="*/ 595288 h 824630"/>
                  <a:gd name="connsiteX249" fmla="*/ 655663 w 1271635"/>
                  <a:gd name="connsiteY249" fmla="*/ 587658 h 824630"/>
                  <a:gd name="connsiteX250" fmla="*/ 680019 w 1271635"/>
                  <a:gd name="connsiteY250" fmla="*/ 587658 h 824630"/>
                  <a:gd name="connsiteX251" fmla="*/ 680019 w 1271635"/>
                  <a:gd name="connsiteY251" fmla="*/ 595288 h 824630"/>
                  <a:gd name="connsiteX252" fmla="*/ 608324 w 1271635"/>
                  <a:gd name="connsiteY252" fmla="*/ 619643 h 824630"/>
                  <a:gd name="connsiteX253" fmla="*/ 596160 w 1271635"/>
                  <a:gd name="connsiteY253" fmla="*/ 631816 h 824630"/>
                  <a:gd name="connsiteX254" fmla="*/ 649529 w 1271635"/>
                  <a:gd name="connsiteY254" fmla="*/ 615081 h 824630"/>
                  <a:gd name="connsiteX255" fmla="*/ 792909 w 1271635"/>
                  <a:gd name="connsiteY255" fmla="*/ 551015 h 824630"/>
                  <a:gd name="connsiteX256" fmla="*/ 798938 w 1271635"/>
                  <a:gd name="connsiteY256" fmla="*/ 537261 h 824630"/>
                  <a:gd name="connsiteX257" fmla="*/ 751713 w 1271635"/>
                  <a:gd name="connsiteY257" fmla="*/ 564789 h 824630"/>
                  <a:gd name="connsiteX258" fmla="*/ 722710 w 1271635"/>
                  <a:gd name="connsiteY258" fmla="*/ 575371 h 824630"/>
                  <a:gd name="connsiteX259" fmla="*/ 715071 w 1271635"/>
                  <a:gd name="connsiteY259" fmla="*/ 570827 h 824630"/>
                  <a:gd name="connsiteX260" fmla="*/ 728844 w 1271635"/>
                  <a:gd name="connsiteY260" fmla="*/ 543405 h 824630"/>
                  <a:gd name="connsiteX261" fmla="*/ 739540 w 1271635"/>
                  <a:gd name="connsiteY261" fmla="*/ 547958 h 824630"/>
                  <a:gd name="connsiteX262" fmla="*/ 739540 w 1271635"/>
                  <a:gd name="connsiteY262" fmla="*/ 538861 h 824630"/>
                  <a:gd name="connsiteX263" fmla="*/ 750123 w 1271635"/>
                  <a:gd name="connsiteY263" fmla="*/ 523612 h 824630"/>
                  <a:gd name="connsiteX264" fmla="*/ 759333 w 1271635"/>
                  <a:gd name="connsiteY264" fmla="*/ 529651 h 824630"/>
                  <a:gd name="connsiteX265" fmla="*/ 756266 w 1271635"/>
                  <a:gd name="connsiteY265" fmla="*/ 540347 h 824630"/>
                  <a:gd name="connsiteX266" fmla="*/ 763896 w 1271635"/>
                  <a:gd name="connsiteY266" fmla="*/ 541938 h 824630"/>
                  <a:gd name="connsiteX267" fmla="*/ 763896 w 1271635"/>
                  <a:gd name="connsiteY267" fmla="*/ 529651 h 824630"/>
                  <a:gd name="connsiteX268" fmla="*/ 779145 w 1271635"/>
                  <a:gd name="connsiteY268" fmla="*/ 537280 h 824630"/>
                  <a:gd name="connsiteX269" fmla="*/ 789842 w 1271635"/>
                  <a:gd name="connsiteY269" fmla="*/ 512915 h 824630"/>
                  <a:gd name="connsiteX270" fmla="*/ 785298 w 1271635"/>
                  <a:gd name="connsiteY270" fmla="*/ 505295 h 824630"/>
                  <a:gd name="connsiteX271" fmla="*/ 826380 w 1271635"/>
                  <a:gd name="connsiteY271" fmla="*/ 503809 h 824630"/>
                  <a:gd name="connsiteX272" fmla="*/ 832513 w 1271635"/>
                  <a:gd name="connsiteY272" fmla="*/ 517478 h 824630"/>
                  <a:gd name="connsiteX273" fmla="*/ 840134 w 1271635"/>
                  <a:gd name="connsiteY273" fmla="*/ 512915 h 824630"/>
                  <a:gd name="connsiteX274" fmla="*/ 840134 w 1271635"/>
                  <a:gd name="connsiteY274" fmla="*/ 503809 h 824630"/>
                  <a:gd name="connsiteX275" fmla="*/ 847763 w 1271635"/>
                  <a:gd name="connsiteY275" fmla="*/ 505295 h 824630"/>
                  <a:gd name="connsiteX276" fmla="*/ 849230 w 1271635"/>
                  <a:gd name="connsiteY276" fmla="*/ 514392 h 824630"/>
                  <a:gd name="connsiteX277" fmla="*/ 809644 w 1271635"/>
                  <a:gd name="connsiteY277" fmla="*/ 535794 h 824630"/>
                  <a:gd name="connsiteX278" fmla="*/ 812711 w 1271635"/>
                  <a:gd name="connsiteY278" fmla="*/ 541938 h 824630"/>
                  <a:gd name="connsiteX279" fmla="*/ 1216791 w 1271635"/>
                  <a:gd name="connsiteY279" fmla="*/ 317767 h 824630"/>
                  <a:gd name="connsiteX280" fmla="*/ 1239650 w 1271635"/>
                  <a:gd name="connsiteY280" fmla="*/ 313205 h 824630"/>
                  <a:gd name="connsiteX281" fmla="*/ 1265596 w 1271635"/>
                  <a:gd name="connsiteY281" fmla="*/ 293402 h 824630"/>
                  <a:gd name="connsiteX282" fmla="*/ 1271636 w 1271635"/>
                  <a:gd name="connsiteY282" fmla="*/ 281124 h 824630"/>
                  <a:gd name="connsiteX283" fmla="*/ 1267082 w 1271635"/>
                  <a:gd name="connsiteY283" fmla="*/ 272019 h 824630"/>
                  <a:gd name="connsiteX284" fmla="*/ 792880 w 1271635"/>
                  <a:gd name="connsiteY284" fmla="*/ 398530 h 824630"/>
                  <a:gd name="connsiteX285" fmla="*/ 812683 w 1271635"/>
                  <a:gd name="connsiteY285" fmla="*/ 415360 h 824630"/>
                  <a:gd name="connsiteX286" fmla="*/ 808129 w 1271635"/>
                  <a:gd name="connsiteY286" fmla="*/ 398530 h 824630"/>
                  <a:gd name="connsiteX287" fmla="*/ 792880 w 1271635"/>
                  <a:gd name="connsiteY287" fmla="*/ 398530 h 824630"/>
                  <a:gd name="connsiteX288" fmla="*/ 1249271 w 1271635"/>
                  <a:gd name="connsiteY288" fmla="*/ 9643 h 824630"/>
                  <a:gd name="connsiteX289" fmla="*/ 1247642 w 1271635"/>
                  <a:gd name="connsiteY289" fmla="*/ 99 h 824630"/>
                  <a:gd name="connsiteX290" fmla="*/ 1241955 w 1271635"/>
                  <a:gd name="connsiteY290" fmla="*/ 1270 h 824630"/>
                  <a:gd name="connsiteX291" fmla="*/ 1247252 w 1271635"/>
                  <a:gd name="connsiteY291" fmla="*/ 3671 h 824630"/>
                  <a:gd name="connsiteX292" fmla="*/ 1249271 w 1271635"/>
                  <a:gd name="connsiteY292" fmla="*/ 9643 h 824630"/>
                  <a:gd name="connsiteX293" fmla="*/ 1140714 w 1271635"/>
                  <a:gd name="connsiteY293" fmla="*/ 35103 h 824630"/>
                  <a:gd name="connsiteX294" fmla="*/ 1140314 w 1271635"/>
                  <a:gd name="connsiteY294" fmla="*/ 35255 h 824630"/>
                  <a:gd name="connsiteX295" fmla="*/ 1140514 w 1271635"/>
                  <a:gd name="connsiteY295" fmla="*/ 35646 h 824630"/>
                  <a:gd name="connsiteX296" fmla="*/ 1140705 w 1271635"/>
                  <a:gd name="connsiteY296" fmla="*/ 35103 h 824630"/>
                  <a:gd name="connsiteX297" fmla="*/ 1143590 w 1271635"/>
                  <a:gd name="connsiteY297" fmla="*/ 85948 h 824630"/>
                  <a:gd name="connsiteX298" fmla="*/ 1151220 w 1271635"/>
                  <a:gd name="connsiteY298" fmla="*/ 92082 h 824630"/>
                  <a:gd name="connsiteX299" fmla="*/ 1167946 w 1271635"/>
                  <a:gd name="connsiteY299" fmla="*/ 73765 h 824630"/>
                  <a:gd name="connsiteX300" fmla="*/ 1196969 w 1271635"/>
                  <a:gd name="connsiteY300" fmla="*/ 61583 h 824630"/>
                  <a:gd name="connsiteX301" fmla="*/ 1204589 w 1271635"/>
                  <a:gd name="connsiteY301" fmla="*/ 52372 h 824630"/>
                  <a:gd name="connsiteX302" fmla="*/ 1196969 w 1271635"/>
                  <a:gd name="connsiteY302" fmla="*/ 49400 h 824630"/>
                  <a:gd name="connsiteX303" fmla="*/ 1152706 w 1271635"/>
                  <a:gd name="connsiteY303" fmla="*/ 61573 h 824630"/>
                  <a:gd name="connsiteX304" fmla="*/ 1138942 w 1271635"/>
                  <a:gd name="connsiteY304" fmla="*/ 75232 h 824630"/>
                  <a:gd name="connsiteX305" fmla="*/ 1129837 w 1271635"/>
                  <a:gd name="connsiteY305" fmla="*/ 69193 h 824630"/>
                  <a:gd name="connsiteX306" fmla="*/ 1119140 w 1271635"/>
                  <a:gd name="connsiteY306" fmla="*/ 92063 h 824630"/>
                  <a:gd name="connsiteX307" fmla="*/ 1122207 w 1271635"/>
                  <a:gd name="connsiteY307" fmla="*/ 95130 h 824630"/>
                  <a:gd name="connsiteX308" fmla="*/ 1143600 w 1271635"/>
                  <a:gd name="connsiteY308" fmla="*/ 85919 h 824630"/>
                  <a:gd name="connsiteX309" fmla="*/ 527523 w 1271635"/>
                  <a:gd name="connsiteY309" fmla="*/ 660810 h 824630"/>
                  <a:gd name="connsiteX310" fmla="*/ 416224 w 1271635"/>
                  <a:gd name="connsiteY310" fmla="*/ 709635 h 824630"/>
                  <a:gd name="connsiteX311" fmla="*/ 384143 w 1271635"/>
                  <a:gd name="connsiteY311" fmla="*/ 732505 h 824630"/>
                  <a:gd name="connsiteX312" fmla="*/ 227114 w 1271635"/>
                  <a:gd name="connsiteY312" fmla="*/ 790417 h 824630"/>
                  <a:gd name="connsiteX313" fmla="*/ 170679 w 1271635"/>
                  <a:gd name="connsiteY313" fmla="*/ 796465 h 824630"/>
                  <a:gd name="connsiteX314" fmla="*/ 167716 w 1271635"/>
                  <a:gd name="connsiteY314" fmla="*/ 801113 h 824630"/>
                  <a:gd name="connsiteX315" fmla="*/ 166126 w 1271635"/>
                  <a:gd name="connsiteY315" fmla="*/ 807152 h 824630"/>
                  <a:gd name="connsiteX316" fmla="*/ 167716 w 1271635"/>
                  <a:gd name="connsiteY316" fmla="*/ 807152 h 824630"/>
                  <a:gd name="connsiteX317" fmla="*/ 176813 w 1271635"/>
                  <a:gd name="connsiteY317" fmla="*/ 810219 h 824630"/>
                  <a:gd name="connsiteX318" fmla="*/ 202759 w 1271635"/>
                  <a:gd name="connsiteY318" fmla="*/ 805666 h 824630"/>
                  <a:gd name="connsiteX319" fmla="*/ 373561 w 1271635"/>
                  <a:gd name="connsiteY319" fmla="*/ 747745 h 824630"/>
                  <a:gd name="connsiteX320" fmla="*/ 588521 w 1271635"/>
                  <a:gd name="connsiteY320" fmla="*/ 634864 h 824630"/>
                  <a:gd name="connsiteX321" fmla="*/ 564157 w 1271635"/>
                  <a:gd name="connsiteY321" fmla="*/ 636350 h 824630"/>
                  <a:gd name="connsiteX322" fmla="*/ 527523 w 1271635"/>
                  <a:gd name="connsiteY322" fmla="*/ 660800 h 824630"/>
                  <a:gd name="connsiteX323" fmla="*/ 205835 w 1271635"/>
                  <a:gd name="connsiteY323" fmla="*/ 785873 h 824630"/>
                  <a:gd name="connsiteX324" fmla="*/ 216418 w 1271635"/>
                  <a:gd name="connsiteY324" fmla="*/ 767547 h 824630"/>
                  <a:gd name="connsiteX325" fmla="*/ 214941 w 1271635"/>
                  <a:gd name="connsiteY325" fmla="*/ 762994 h 824630"/>
                  <a:gd name="connsiteX326" fmla="*/ 193548 w 1271635"/>
                  <a:gd name="connsiteY326" fmla="*/ 764471 h 824630"/>
                  <a:gd name="connsiteX327" fmla="*/ 182966 w 1271635"/>
                  <a:gd name="connsiteY327" fmla="*/ 773586 h 824630"/>
                  <a:gd name="connsiteX328" fmla="*/ 167716 w 1271635"/>
                  <a:gd name="connsiteY328" fmla="*/ 775167 h 824630"/>
                  <a:gd name="connsiteX329" fmla="*/ 153953 w 1271635"/>
                  <a:gd name="connsiteY329" fmla="*/ 778234 h 824630"/>
                  <a:gd name="connsiteX330" fmla="*/ 72009 w 1271635"/>
                  <a:gd name="connsiteY330" fmla="*/ 810933 h 824630"/>
                  <a:gd name="connsiteX331" fmla="*/ 73409 w 1271635"/>
                  <a:gd name="connsiteY331" fmla="*/ 823068 h 824630"/>
                  <a:gd name="connsiteX332" fmla="*/ 73867 w 1271635"/>
                  <a:gd name="connsiteY332" fmla="*/ 824631 h 824630"/>
                  <a:gd name="connsiteX333" fmla="*/ 100584 w 1271635"/>
                  <a:gd name="connsiteY333" fmla="*/ 816363 h 824630"/>
                  <a:gd name="connsiteX334" fmla="*/ 129588 w 1271635"/>
                  <a:gd name="connsiteY334" fmla="*/ 799532 h 824630"/>
                  <a:gd name="connsiteX335" fmla="*/ 167716 w 1271635"/>
                  <a:gd name="connsiteY335" fmla="*/ 793493 h 824630"/>
                  <a:gd name="connsiteX336" fmla="*/ 205835 w 1271635"/>
                  <a:gd name="connsiteY336" fmla="*/ 785864 h 824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Lst>
                <a:rect l="l" t="t" r="r" b="b"/>
                <a:pathLst>
                  <a:path w="1271635" h="824630">
                    <a:moveTo>
                      <a:pt x="940708" y="296345"/>
                    </a:moveTo>
                    <a:lnTo>
                      <a:pt x="946843" y="288725"/>
                    </a:lnTo>
                    <a:lnTo>
                      <a:pt x="914867" y="276543"/>
                    </a:lnTo>
                    <a:lnTo>
                      <a:pt x="907237" y="261303"/>
                    </a:lnTo>
                    <a:lnTo>
                      <a:pt x="899618" y="261303"/>
                    </a:lnTo>
                    <a:lnTo>
                      <a:pt x="891988" y="279619"/>
                    </a:lnTo>
                    <a:lnTo>
                      <a:pt x="878224" y="285763"/>
                    </a:lnTo>
                    <a:lnTo>
                      <a:pt x="878224" y="296345"/>
                    </a:lnTo>
                    <a:lnTo>
                      <a:pt x="864460" y="299412"/>
                    </a:lnTo>
                    <a:lnTo>
                      <a:pt x="873681" y="319215"/>
                    </a:lnTo>
                    <a:lnTo>
                      <a:pt x="888920" y="326844"/>
                    </a:lnTo>
                    <a:lnTo>
                      <a:pt x="890416" y="317739"/>
                    </a:lnTo>
                    <a:lnTo>
                      <a:pt x="896560" y="317739"/>
                    </a:lnTo>
                    <a:lnTo>
                      <a:pt x="908723" y="326844"/>
                    </a:lnTo>
                    <a:lnTo>
                      <a:pt x="917838" y="316253"/>
                    </a:lnTo>
                    <a:lnTo>
                      <a:pt x="940708" y="328435"/>
                    </a:lnTo>
                    <a:lnTo>
                      <a:pt x="948328" y="342094"/>
                    </a:lnTo>
                    <a:lnTo>
                      <a:pt x="945366" y="310119"/>
                    </a:lnTo>
                    <a:lnTo>
                      <a:pt x="937746" y="301022"/>
                    </a:lnTo>
                    <a:lnTo>
                      <a:pt x="917838" y="305575"/>
                    </a:lnTo>
                    <a:lnTo>
                      <a:pt x="914867" y="291812"/>
                    </a:lnTo>
                    <a:lnTo>
                      <a:pt x="919420" y="287258"/>
                    </a:lnTo>
                    <a:lnTo>
                      <a:pt x="940699" y="296365"/>
                    </a:lnTo>
                    <a:close/>
                    <a:moveTo>
                      <a:pt x="1010907" y="179026"/>
                    </a:moveTo>
                    <a:lnTo>
                      <a:pt x="1024576" y="169806"/>
                    </a:lnTo>
                    <a:lnTo>
                      <a:pt x="1007841" y="168329"/>
                    </a:lnTo>
                    <a:lnTo>
                      <a:pt x="991105" y="180502"/>
                    </a:lnTo>
                    <a:lnTo>
                      <a:pt x="1001697" y="198828"/>
                    </a:lnTo>
                    <a:lnTo>
                      <a:pt x="1010907" y="179026"/>
                    </a:lnTo>
                    <a:close/>
                    <a:moveTo>
                      <a:pt x="1071896" y="268923"/>
                    </a:moveTo>
                    <a:lnTo>
                      <a:pt x="1081002" y="278143"/>
                    </a:lnTo>
                    <a:lnTo>
                      <a:pt x="1081002" y="307042"/>
                    </a:lnTo>
                    <a:lnTo>
                      <a:pt x="1094766" y="301013"/>
                    </a:lnTo>
                    <a:lnTo>
                      <a:pt x="1093175" y="267447"/>
                    </a:lnTo>
                    <a:lnTo>
                      <a:pt x="1094766" y="259817"/>
                    </a:lnTo>
                    <a:lnTo>
                      <a:pt x="1058123" y="238433"/>
                    </a:lnTo>
                    <a:lnTo>
                      <a:pt x="1059714" y="252188"/>
                    </a:lnTo>
                    <a:lnTo>
                      <a:pt x="1047436" y="264370"/>
                    </a:lnTo>
                    <a:lnTo>
                      <a:pt x="1071887" y="268923"/>
                    </a:lnTo>
                    <a:close/>
                    <a:moveTo>
                      <a:pt x="1251804" y="29503"/>
                    </a:moveTo>
                    <a:lnTo>
                      <a:pt x="1253281" y="35637"/>
                    </a:lnTo>
                    <a:lnTo>
                      <a:pt x="1254242" y="35037"/>
                    </a:lnTo>
                    <a:cubicBezTo>
                      <a:pt x="1253471" y="31188"/>
                      <a:pt x="1252766" y="27626"/>
                      <a:pt x="1252109" y="24292"/>
                    </a:cubicBezTo>
                    <a:lnTo>
                      <a:pt x="1251804" y="24949"/>
                    </a:lnTo>
                    <a:lnTo>
                      <a:pt x="1232002" y="28017"/>
                    </a:lnTo>
                    <a:lnTo>
                      <a:pt x="1235078" y="35637"/>
                    </a:lnTo>
                    <a:lnTo>
                      <a:pt x="1251804" y="29503"/>
                    </a:lnTo>
                    <a:close/>
                    <a:moveTo>
                      <a:pt x="1267054" y="271990"/>
                    </a:moveTo>
                    <a:lnTo>
                      <a:pt x="1244184" y="273466"/>
                    </a:lnTo>
                    <a:lnTo>
                      <a:pt x="1236555" y="265846"/>
                    </a:lnTo>
                    <a:lnTo>
                      <a:pt x="1215171" y="273466"/>
                    </a:lnTo>
                    <a:lnTo>
                      <a:pt x="1227449" y="291792"/>
                    </a:lnTo>
                    <a:lnTo>
                      <a:pt x="1224382" y="297946"/>
                    </a:lnTo>
                    <a:lnTo>
                      <a:pt x="1210618" y="293383"/>
                    </a:lnTo>
                    <a:lnTo>
                      <a:pt x="1206065" y="278143"/>
                    </a:lnTo>
                    <a:lnTo>
                      <a:pt x="1195378" y="281105"/>
                    </a:lnTo>
                    <a:lnTo>
                      <a:pt x="1189330" y="287249"/>
                    </a:lnTo>
                    <a:lnTo>
                      <a:pt x="1192292" y="308642"/>
                    </a:lnTo>
                    <a:lnTo>
                      <a:pt x="1164869" y="310119"/>
                    </a:lnTo>
                    <a:lnTo>
                      <a:pt x="1142000" y="336065"/>
                    </a:lnTo>
                    <a:lnTo>
                      <a:pt x="1123684" y="337541"/>
                    </a:lnTo>
                    <a:lnTo>
                      <a:pt x="1132894" y="351314"/>
                    </a:lnTo>
                    <a:lnTo>
                      <a:pt x="1129827" y="354381"/>
                    </a:lnTo>
                    <a:lnTo>
                      <a:pt x="1119130" y="358934"/>
                    </a:lnTo>
                    <a:lnTo>
                      <a:pt x="1114578" y="345180"/>
                    </a:lnTo>
                    <a:lnTo>
                      <a:pt x="1085564" y="369631"/>
                    </a:lnTo>
                    <a:lnTo>
                      <a:pt x="1059723" y="343685"/>
                    </a:lnTo>
                    <a:lnTo>
                      <a:pt x="1047445" y="342094"/>
                    </a:lnTo>
                    <a:lnTo>
                      <a:pt x="1055066" y="323882"/>
                    </a:lnTo>
                    <a:lnTo>
                      <a:pt x="1038330" y="311604"/>
                    </a:lnTo>
                    <a:lnTo>
                      <a:pt x="1029224" y="313186"/>
                    </a:lnTo>
                    <a:lnTo>
                      <a:pt x="1021604" y="323882"/>
                    </a:lnTo>
                    <a:lnTo>
                      <a:pt x="1020023" y="364973"/>
                    </a:lnTo>
                    <a:lnTo>
                      <a:pt x="1003287" y="339122"/>
                    </a:lnTo>
                    <a:lnTo>
                      <a:pt x="1010907" y="332979"/>
                    </a:lnTo>
                    <a:lnTo>
                      <a:pt x="968235" y="322291"/>
                    </a:lnTo>
                    <a:lnTo>
                      <a:pt x="963587" y="326844"/>
                    </a:lnTo>
                    <a:lnTo>
                      <a:pt x="972798" y="329912"/>
                    </a:lnTo>
                    <a:lnTo>
                      <a:pt x="974274" y="336055"/>
                    </a:lnTo>
                    <a:lnTo>
                      <a:pt x="971207" y="351314"/>
                    </a:lnTo>
                    <a:lnTo>
                      <a:pt x="922506" y="375670"/>
                    </a:lnTo>
                    <a:lnTo>
                      <a:pt x="919439" y="364982"/>
                    </a:lnTo>
                    <a:lnTo>
                      <a:pt x="927059" y="363487"/>
                    </a:lnTo>
                    <a:lnTo>
                      <a:pt x="930126" y="357343"/>
                    </a:lnTo>
                    <a:lnTo>
                      <a:pt x="920915" y="336065"/>
                    </a:lnTo>
                    <a:lnTo>
                      <a:pt x="914876" y="332997"/>
                    </a:lnTo>
                    <a:lnTo>
                      <a:pt x="901113" y="339141"/>
                    </a:lnTo>
                    <a:lnTo>
                      <a:pt x="914876" y="358944"/>
                    </a:lnTo>
                    <a:lnTo>
                      <a:pt x="907247" y="375679"/>
                    </a:lnTo>
                    <a:lnTo>
                      <a:pt x="879720" y="377260"/>
                    </a:lnTo>
                    <a:lnTo>
                      <a:pt x="873681" y="360420"/>
                    </a:lnTo>
                    <a:lnTo>
                      <a:pt x="872090" y="387852"/>
                    </a:lnTo>
                    <a:lnTo>
                      <a:pt x="855355" y="425971"/>
                    </a:lnTo>
                    <a:lnTo>
                      <a:pt x="843181" y="438259"/>
                    </a:lnTo>
                    <a:lnTo>
                      <a:pt x="837038" y="432124"/>
                    </a:lnTo>
                    <a:lnTo>
                      <a:pt x="826351" y="430638"/>
                    </a:lnTo>
                    <a:lnTo>
                      <a:pt x="818712" y="451927"/>
                    </a:lnTo>
                    <a:lnTo>
                      <a:pt x="829418" y="450441"/>
                    </a:lnTo>
                    <a:lnTo>
                      <a:pt x="830999" y="456480"/>
                    </a:lnTo>
                    <a:lnTo>
                      <a:pt x="823379" y="470234"/>
                    </a:lnTo>
                    <a:lnTo>
                      <a:pt x="812683" y="470234"/>
                    </a:lnTo>
                    <a:lnTo>
                      <a:pt x="777621" y="488560"/>
                    </a:lnTo>
                    <a:lnTo>
                      <a:pt x="730291" y="470234"/>
                    </a:lnTo>
                    <a:lnTo>
                      <a:pt x="724253" y="480930"/>
                    </a:lnTo>
                    <a:lnTo>
                      <a:pt x="696716" y="474787"/>
                    </a:lnTo>
                    <a:lnTo>
                      <a:pt x="686133" y="480930"/>
                    </a:lnTo>
                    <a:lnTo>
                      <a:pt x="684543" y="459547"/>
                    </a:lnTo>
                    <a:lnTo>
                      <a:pt x="707412" y="456480"/>
                    </a:lnTo>
                    <a:lnTo>
                      <a:pt x="724253" y="445888"/>
                    </a:lnTo>
                    <a:lnTo>
                      <a:pt x="751675" y="403111"/>
                    </a:lnTo>
                    <a:lnTo>
                      <a:pt x="777621" y="387862"/>
                    </a:lnTo>
                    <a:lnTo>
                      <a:pt x="795842" y="386385"/>
                    </a:lnTo>
                    <a:lnTo>
                      <a:pt x="798900" y="363506"/>
                    </a:lnTo>
                    <a:lnTo>
                      <a:pt x="811082" y="381832"/>
                    </a:lnTo>
                    <a:lnTo>
                      <a:pt x="823370" y="384909"/>
                    </a:lnTo>
                    <a:lnTo>
                      <a:pt x="811082" y="352819"/>
                    </a:lnTo>
                    <a:lnTo>
                      <a:pt x="829408" y="337570"/>
                    </a:lnTo>
                    <a:lnTo>
                      <a:pt x="843163" y="343713"/>
                    </a:lnTo>
                    <a:lnTo>
                      <a:pt x="856821" y="342123"/>
                    </a:lnTo>
                    <a:lnTo>
                      <a:pt x="859889" y="328464"/>
                    </a:lnTo>
                    <a:lnTo>
                      <a:pt x="833942" y="319243"/>
                    </a:lnTo>
                    <a:lnTo>
                      <a:pt x="832466" y="311624"/>
                    </a:lnTo>
                    <a:lnTo>
                      <a:pt x="847715" y="296365"/>
                    </a:lnTo>
                    <a:lnTo>
                      <a:pt x="862965" y="291812"/>
                    </a:lnTo>
                    <a:lnTo>
                      <a:pt x="861479" y="282706"/>
                    </a:lnTo>
                    <a:lnTo>
                      <a:pt x="894950" y="247654"/>
                    </a:lnTo>
                    <a:lnTo>
                      <a:pt x="899608" y="235376"/>
                    </a:lnTo>
                    <a:lnTo>
                      <a:pt x="949900" y="224784"/>
                    </a:lnTo>
                    <a:lnTo>
                      <a:pt x="928506" y="252206"/>
                    </a:lnTo>
                    <a:lnTo>
                      <a:pt x="951376" y="235376"/>
                    </a:lnTo>
                    <a:lnTo>
                      <a:pt x="968216" y="203391"/>
                    </a:lnTo>
                    <a:lnTo>
                      <a:pt x="948309" y="206458"/>
                    </a:lnTo>
                    <a:lnTo>
                      <a:pt x="940689" y="200314"/>
                    </a:lnTo>
                    <a:lnTo>
                      <a:pt x="902560" y="223184"/>
                    </a:lnTo>
                    <a:lnTo>
                      <a:pt x="888892" y="223184"/>
                    </a:lnTo>
                    <a:lnTo>
                      <a:pt x="850783" y="271999"/>
                    </a:lnTo>
                    <a:lnTo>
                      <a:pt x="812664" y="285763"/>
                    </a:lnTo>
                    <a:lnTo>
                      <a:pt x="795823" y="314672"/>
                    </a:lnTo>
                    <a:lnTo>
                      <a:pt x="757695" y="337532"/>
                    </a:lnTo>
                    <a:lnTo>
                      <a:pt x="704327" y="389424"/>
                    </a:lnTo>
                    <a:lnTo>
                      <a:pt x="676904" y="403082"/>
                    </a:lnTo>
                    <a:lnTo>
                      <a:pt x="620458" y="407750"/>
                    </a:lnTo>
                    <a:lnTo>
                      <a:pt x="568681" y="425952"/>
                    </a:lnTo>
                    <a:lnTo>
                      <a:pt x="516789" y="424466"/>
                    </a:lnTo>
                    <a:lnTo>
                      <a:pt x="449761" y="436649"/>
                    </a:lnTo>
                    <a:lnTo>
                      <a:pt x="358283" y="436649"/>
                    </a:lnTo>
                    <a:lnTo>
                      <a:pt x="364322" y="445859"/>
                    </a:lnTo>
                    <a:lnTo>
                      <a:pt x="324717" y="430610"/>
                    </a:lnTo>
                    <a:lnTo>
                      <a:pt x="315506" y="432096"/>
                    </a:lnTo>
                    <a:lnTo>
                      <a:pt x="324717" y="436639"/>
                    </a:lnTo>
                    <a:lnTo>
                      <a:pt x="332346" y="451898"/>
                    </a:lnTo>
                    <a:lnTo>
                      <a:pt x="312544" y="447336"/>
                    </a:lnTo>
                    <a:lnTo>
                      <a:pt x="307886" y="459518"/>
                    </a:lnTo>
                    <a:lnTo>
                      <a:pt x="306400" y="444259"/>
                    </a:lnTo>
                    <a:lnTo>
                      <a:pt x="288084" y="445850"/>
                    </a:lnTo>
                    <a:lnTo>
                      <a:pt x="289674" y="438230"/>
                    </a:lnTo>
                    <a:lnTo>
                      <a:pt x="303334" y="436639"/>
                    </a:lnTo>
                    <a:lnTo>
                      <a:pt x="294237" y="429019"/>
                    </a:lnTo>
                    <a:lnTo>
                      <a:pt x="280464" y="438230"/>
                    </a:lnTo>
                    <a:lnTo>
                      <a:pt x="262147" y="438230"/>
                    </a:lnTo>
                    <a:lnTo>
                      <a:pt x="272844" y="458032"/>
                    </a:lnTo>
                    <a:lnTo>
                      <a:pt x="272844" y="476349"/>
                    </a:lnTo>
                    <a:lnTo>
                      <a:pt x="256109" y="514354"/>
                    </a:lnTo>
                    <a:lnTo>
                      <a:pt x="246897" y="505257"/>
                    </a:lnTo>
                    <a:lnTo>
                      <a:pt x="248488" y="494561"/>
                    </a:lnTo>
                    <a:lnTo>
                      <a:pt x="263738" y="488522"/>
                    </a:lnTo>
                    <a:lnTo>
                      <a:pt x="265214" y="479311"/>
                    </a:lnTo>
                    <a:lnTo>
                      <a:pt x="216399" y="503762"/>
                    </a:lnTo>
                    <a:lnTo>
                      <a:pt x="239268" y="523564"/>
                    </a:lnTo>
                    <a:lnTo>
                      <a:pt x="236296" y="531184"/>
                    </a:lnTo>
                    <a:lnTo>
                      <a:pt x="221057" y="517430"/>
                    </a:lnTo>
                    <a:lnTo>
                      <a:pt x="210369" y="515954"/>
                    </a:lnTo>
                    <a:lnTo>
                      <a:pt x="207302" y="505257"/>
                    </a:lnTo>
                    <a:lnTo>
                      <a:pt x="167697" y="494561"/>
                    </a:lnTo>
                    <a:lnTo>
                      <a:pt x="132540" y="483969"/>
                    </a:lnTo>
                    <a:lnTo>
                      <a:pt x="117301" y="490008"/>
                    </a:lnTo>
                    <a:lnTo>
                      <a:pt x="77696" y="459518"/>
                    </a:lnTo>
                    <a:lnTo>
                      <a:pt x="73152" y="461099"/>
                    </a:lnTo>
                    <a:lnTo>
                      <a:pt x="70076" y="496161"/>
                    </a:lnTo>
                    <a:lnTo>
                      <a:pt x="83839" y="493094"/>
                    </a:lnTo>
                    <a:lnTo>
                      <a:pt x="89869" y="482397"/>
                    </a:lnTo>
                    <a:lnTo>
                      <a:pt x="106718" y="490017"/>
                    </a:lnTo>
                    <a:lnTo>
                      <a:pt x="112747" y="520516"/>
                    </a:lnTo>
                    <a:lnTo>
                      <a:pt x="108204" y="528136"/>
                    </a:lnTo>
                    <a:lnTo>
                      <a:pt x="103651" y="512887"/>
                    </a:lnTo>
                    <a:lnTo>
                      <a:pt x="96022" y="509820"/>
                    </a:lnTo>
                    <a:lnTo>
                      <a:pt x="92945" y="517449"/>
                    </a:lnTo>
                    <a:lnTo>
                      <a:pt x="79191" y="508343"/>
                    </a:lnTo>
                    <a:lnTo>
                      <a:pt x="57912" y="517449"/>
                    </a:lnTo>
                    <a:lnTo>
                      <a:pt x="65532" y="522002"/>
                    </a:lnTo>
                    <a:lnTo>
                      <a:pt x="59398" y="532699"/>
                    </a:lnTo>
                    <a:lnTo>
                      <a:pt x="44149" y="509829"/>
                    </a:lnTo>
                    <a:lnTo>
                      <a:pt x="35042" y="506762"/>
                    </a:lnTo>
                    <a:lnTo>
                      <a:pt x="53369" y="493103"/>
                    </a:lnTo>
                    <a:lnTo>
                      <a:pt x="48701" y="485474"/>
                    </a:lnTo>
                    <a:lnTo>
                      <a:pt x="6030" y="473301"/>
                    </a:lnTo>
                    <a:lnTo>
                      <a:pt x="0" y="497656"/>
                    </a:lnTo>
                    <a:lnTo>
                      <a:pt x="19803" y="528146"/>
                    </a:lnTo>
                    <a:lnTo>
                      <a:pt x="18421" y="543938"/>
                    </a:lnTo>
                    <a:lnTo>
                      <a:pt x="20060" y="545558"/>
                    </a:lnTo>
                    <a:lnTo>
                      <a:pt x="30642" y="553187"/>
                    </a:lnTo>
                    <a:lnTo>
                      <a:pt x="30642" y="560816"/>
                    </a:lnTo>
                    <a:lnTo>
                      <a:pt x="35290" y="571504"/>
                    </a:lnTo>
                    <a:lnTo>
                      <a:pt x="36786" y="577647"/>
                    </a:lnTo>
                    <a:lnTo>
                      <a:pt x="41338" y="603479"/>
                    </a:lnTo>
                    <a:lnTo>
                      <a:pt x="47473" y="635559"/>
                    </a:lnTo>
                    <a:lnTo>
                      <a:pt x="58169" y="699624"/>
                    </a:lnTo>
                    <a:lnTo>
                      <a:pt x="67275" y="746859"/>
                    </a:lnTo>
                    <a:lnTo>
                      <a:pt x="68751" y="766652"/>
                    </a:lnTo>
                    <a:lnTo>
                      <a:pt x="68837" y="767804"/>
                    </a:lnTo>
                    <a:lnTo>
                      <a:pt x="73162" y="765975"/>
                    </a:lnTo>
                    <a:lnTo>
                      <a:pt x="109680" y="763013"/>
                    </a:lnTo>
                    <a:lnTo>
                      <a:pt x="138703" y="750726"/>
                    </a:lnTo>
                    <a:lnTo>
                      <a:pt x="147809" y="738553"/>
                    </a:lnTo>
                    <a:lnTo>
                      <a:pt x="167716" y="734000"/>
                    </a:lnTo>
                    <a:lnTo>
                      <a:pt x="190586" y="729447"/>
                    </a:lnTo>
                    <a:lnTo>
                      <a:pt x="221075" y="695881"/>
                    </a:lnTo>
                    <a:lnTo>
                      <a:pt x="227114" y="695881"/>
                    </a:lnTo>
                    <a:lnTo>
                      <a:pt x="228705" y="706568"/>
                    </a:lnTo>
                    <a:lnTo>
                      <a:pt x="245431" y="704977"/>
                    </a:lnTo>
                    <a:lnTo>
                      <a:pt x="274453" y="715674"/>
                    </a:lnTo>
                    <a:lnTo>
                      <a:pt x="286617" y="712607"/>
                    </a:lnTo>
                    <a:lnTo>
                      <a:pt x="292665" y="694395"/>
                    </a:lnTo>
                    <a:lnTo>
                      <a:pt x="282073" y="685175"/>
                    </a:lnTo>
                    <a:lnTo>
                      <a:pt x="280483" y="676079"/>
                    </a:lnTo>
                    <a:lnTo>
                      <a:pt x="326232" y="694395"/>
                    </a:lnTo>
                    <a:lnTo>
                      <a:pt x="375056" y="679146"/>
                    </a:lnTo>
                    <a:lnTo>
                      <a:pt x="388811" y="660820"/>
                    </a:lnTo>
                    <a:lnTo>
                      <a:pt x="419310" y="656266"/>
                    </a:lnTo>
                    <a:lnTo>
                      <a:pt x="449799" y="663896"/>
                    </a:lnTo>
                    <a:lnTo>
                      <a:pt x="458905" y="645580"/>
                    </a:lnTo>
                    <a:lnTo>
                      <a:pt x="477222" y="645580"/>
                    </a:lnTo>
                    <a:lnTo>
                      <a:pt x="480288" y="633397"/>
                    </a:lnTo>
                    <a:lnTo>
                      <a:pt x="497024" y="662296"/>
                    </a:lnTo>
                    <a:lnTo>
                      <a:pt x="541287" y="641017"/>
                    </a:lnTo>
                    <a:lnTo>
                      <a:pt x="544249" y="634883"/>
                    </a:lnTo>
                    <a:lnTo>
                      <a:pt x="527523" y="605879"/>
                    </a:lnTo>
                    <a:lnTo>
                      <a:pt x="548916" y="618148"/>
                    </a:lnTo>
                    <a:lnTo>
                      <a:pt x="576339" y="615081"/>
                    </a:lnTo>
                    <a:lnTo>
                      <a:pt x="582378" y="605879"/>
                    </a:lnTo>
                    <a:lnTo>
                      <a:pt x="594665" y="612013"/>
                    </a:lnTo>
                    <a:lnTo>
                      <a:pt x="590007" y="596764"/>
                    </a:lnTo>
                    <a:lnTo>
                      <a:pt x="602285" y="598240"/>
                    </a:lnTo>
                    <a:lnTo>
                      <a:pt x="612877" y="581514"/>
                    </a:lnTo>
                    <a:lnTo>
                      <a:pt x="617525" y="593687"/>
                    </a:lnTo>
                    <a:lnTo>
                      <a:pt x="625155" y="598240"/>
                    </a:lnTo>
                    <a:lnTo>
                      <a:pt x="638823" y="596764"/>
                    </a:lnTo>
                    <a:lnTo>
                      <a:pt x="637337" y="589144"/>
                    </a:lnTo>
                    <a:lnTo>
                      <a:pt x="644966" y="595288"/>
                    </a:lnTo>
                    <a:lnTo>
                      <a:pt x="655663" y="587658"/>
                    </a:lnTo>
                    <a:lnTo>
                      <a:pt x="680019" y="587658"/>
                    </a:lnTo>
                    <a:lnTo>
                      <a:pt x="680019" y="595288"/>
                    </a:lnTo>
                    <a:lnTo>
                      <a:pt x="608324" y="619643"/>
                    </a:lnTo>
                    <a:lnTo>
                      <a:pt x="596160" y="631816"/>
                    </a:lnTo>
                    <a:lnTo>
                      <a:pt x="649529" y="615081"/>
                    </a:lnTo>
                    <a:lnTo>
                      <a:pt x="792909" y="551015"/>
                    </a:lnTo>
                    <a:lnTo>
                      <a:pt x="798938" y="537261"/>
                    </a:lnTo>
                    <a:lnTo>
                      <a:pt x="751713" y="564789"/>
                    </a:lnTo>
                    <a:lnTo>
                      <a:pt x="722710" y="575371"/>
                    </a:lnTo>
                    <a:lnTo>
                      <a:pt x="715071" y="570827"/>
                    </a:lnTo>
                    <a:lnTo>
                      <a:pt x="728844" y="543405"/>
                    </a:lnTo>
                    <a:lnTo>
                      <a:pt x="739540" y="547958"/>
                    </a:lnTo>
                    <a:lnTo>
                      <a:pt x="739540" y="538861"/>
                    </a:lnTo>
                    <a:lnTo>
                      <a:pt x="750123" y="523612"/>
                    </a:lnTo>
                    <a:lnTo>
                      <a:pt x="759333" y="529651"/>
                    </a:lnTo>
                    <a:lnTo>
                      <a:pt x="756266" y="540347"/>
                    </a:lnTo>
                    <a:lnTo>
                      <a:pt x="763896" y="541938"/>
                    </a:lnTo>
                    <a:lnTo>
                      <a:pt x="763896" y="529651"/>
                    </a:lnTo>
                    <a:lnTo>
                      <a:pt x="779145" y="537280"/>
                    </a:lnTo>
                    <a:lnTo>
                      <a:pt x="789842" y="512915"/>
                    </a:lnTo>
                    <a:lnTo>
                      <a:pt x="785298" y="505295"/>
                    </a:lnTo>
                    <a:lnTo>
                      <a:pt x="826380" y="503809"/>
                    </a:lnTo>
                    <a:lnTo>
                      <a:pt x="832513" y="517478"/>
                    </a:lnTo>
                    <a:lnTo>
                      <a:pt x="840134" y="512915"/>
                    </a:lnTo>
                    <a:lnTo>
                      <a:pt x="840134" y="503809"/>
                    </a:lnTo>
                    <a:lnTo>
                      <a:pt x="847763" y="505295"/>
                    </a:lnTo>
                    <a:lnTo>
                      <a:pt x="849230" y="514392"/>
                    </a:lnTo>
                    <a:lnTo>
                      <a:pt x="809644" y="535794"/>
                    </a:lnTo>
                    <a:lnTo>
                      <a:pt x="812711" y="541938"/>
                    </a:lnTo>
                    <a:lnTo>
                      <a:pt x="1216791" y="317767"/>
                    </a:lnTo>
                    <a:lnTo>
                      <a:pt x="1239650" y="313205"/>
                    </a:lnTo>
                    <a:lnTo>
                      <a:pt x="1265596" y="293402"/>
                    </a:lnTo>
                    <a:lnTo>
                      <a:pt x="1271636" y="281124"/>
                    </a:lnTo>
                    <a:lnTo>
                      <a:pt x="1267082" y="272019"/>
                    </a:lnTo>
                    <a:close/>
                    <a:moveTo>
                      <a:pt x="792880" y="398530"/>
                    </a:moveTo>
                    <a:lnTo>
                      <a:pt x="812683" y="415360"/>
                    </a:lnTo>
                    <a:lnTo>
                      <a:pt x="808129" y="398530"/>
                    </a:lnTo>
                    <a:lnTo>
                      <a:pt x="792880" y="398530"/>
                    </a:lnTo>
                    <a:close/>
                    <a:moveTo>
                      <a:pt x="1249271" y="9643"/>
                    </a:moveTo>
                    <a:cubicBezTo>
                      <a:pt x="1248213" y="3985"/>
                      <a:pt x="1247604" y="518"/>
                      <a:pt x="1247642" y="99"/>
                    </a:cubicBezTo>
                    <a:cubicBezTo>
                      <a:pt x="1247680" y="-216"/>
                      <a:pt x="1245623" y="232"/>
                      <a:pt x="1241955" y="1270"/>
                    </a:cubicBezTo>
                    <a:lnTo>
                      <a:pt x="1247252" y="3671"/>
                    </a:lnTo>
                    <a:lnTo>
                      <a:pt x="1249271" y="9643"/>
                    </a:lnTo>
                    <a:close/>
                    <a:moveTo>
                      <a:pt x="1140714" y="35103"/>
                    </a:moveTo>
                    <a:cubicBezTo>
                      <a:pt x="1140581" y="35160"/>
                      <a:pt x="1140448" y="35217"/>
                      <a:pt x="1140314" y="35255"/>
                    </a:cubicBezTo>
                    <a:lnTo>
                      <a:pt x="1140514" y="35646"/>
                    </a:lnTo>
                    <a:lnTo>
                      <a:pt x="1140705" y="35103"/>
                    </a:lnTo>
                    <a:close/>
                    <a:moveTo>
                      <a:pt x="1143590" y="85948"/>
                    </a:moveTo>
                    <a:lnTo>
                      <a:pt x="1151220" y="92082"/>
                    </a:lnTo>
                    <a:lnTo>
                      <a:pt x="1167946" y="73765"/>
                    </a:lnTo>
                    <a:lnTo>
                      <a:pt x="1196969" y="61583"/>
                    </a:lnTo>
                    <a:lnTo>
                      <a:pt x="1204589" y="52372"/>
                    </a:lnTo>
                    <a:lnTo>
                      <a:pt x="1196969" y="49400"/>
                    </a:lnTo>
                    <a:lnTo>
                      <a:pt x="1152706" y="61573"/>
                    </a:lnTo>
                    <a:lnTo>
                      <a:pt x="1138942" y="75232"/>
                    </a:lnTo>
                    <a:lnTo>
                      <a:pt x="1129837" y="69193"/>
                    </a:lnTo>
                    <a:lnTo>
                      <a:pt x="1119140" y="92063"/>
                    </a:lnTo>
                    <a:lnTo>
                      <a:pt x="1122207" y="95130"/>
                    </a:lnTo>
                    <a:lnTo>
                      <a:pt x="1143600" y="85919"/>
                    </a:lnTo>
                    <a:close/>
                    <a:moveTo>
                      <a:pt x="527523" y="660810"/>
                    </a:moveTo>
                    <a:lnTo>
                      <a:pt x="416224" y="709635"/>
                    </a:lnTo>
                    <a:lnTo>
                      <a:pt x="384143" y="732505"/>
                    </a:lnTo>
                    <a:lnTo>
                      <a:pt x="227114" y="790417"/>
                    </a:lnTo>
                    <a:lnTo>
                      <a:pt x="170679" y="796465"/>
                    </a:lnTo>
                    <a:lnTo>
                      <a:pt x="167716" y="801113"/>
                    </a:lnTo>
                    <a:lnTo>
                      <a:pt x="166126" y="807152"/>
                    </a:lnTo>
                    <a:lnTo>
                      <a:pt x="167716" y="807152"/>
                    </a:lnTo>
                    <a:lnTo>
                      <a:pt x="176813" y="810219"/>
                    </a:lnTo>
                    <a:lnTo>
                      <a:pt x="202759" y="805666"/>
                    </a:lnTo>
                    <a:lnTo>
                      <a:pt x="373561" y="747745"/>
                    </a:lnTo>
                    <a:lnTo>
                      <a:pt x="588521" y="634864"/>
                    </a:lnTo>
                    <a:lnTo>
                      <a:pt x="564157" y="636350"/>
                    </a:lnTo>
                    <a:lnTo>
                      <a:pt x="527523" y="660800"/>
                    </a:lnTo>
                    <a:close/>
                    <a:moveTo>
                      <a:pt x="205835" y="785873"/>
                    </a:moveTo>
                    <a:lnTo>
                      <a:pt x="216418" y="767547"/>
                    </a:lnTo>
                    <a:lnTo>
                      <a:pt x="214941" y="762994"/>
                    </a:lnTo>
                    <a:lnTo>
                      <a:pt x="193548" y="764471"/>
                    </a:lnTo>
                    <a:lnTo>
                      <a:pt x="182966" y="773586"/>
                    </a:lnTo>
                    <a:lnTo>
                      <a:pt x="167716" y="775167"/>
                    </a:lnTo>
                    <a:lnTo>
                      <a:pt x="153953" y="778234"/>
                    </a:lnTo>
                    <a:lnTo>
                      <a:pt x="72009" y="810933"/>
                    </a:lnTo>
                    <a:lnTo>
                      <a:pt x="73409" y="823068"/>
                    </a:lnTo>
                    <a:lnTo>
                      <a:pt x="73867" y="824631"/>
                    </a:lnTo>
                    <a:lnTo>
                      <a:pt x="100584" y="816363"/>
                    </a:lnTo>
                    <a:lnTo>
                      <a:pt x="129588" y="799532"/>
                    </a:lnTo>
                    <a:lnTo>
                      <a:pt x="167716" y="793493"/>
                    </a:lnTo>
                    <a:lnTo>
                      <a:pt x="205835" y="785864"/>
                    </a:lnTo>
                    <a:close/>
                  </a:path>
                </a:pathLst>
              </a:custGeom>
              <a:solidFill>
                <a:schemeClr val="tx2"/>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8" name="Freeform: Shape 247">
                <a:extLst>
                  <a:ext uri="{FF2B5EF4-FFF2-40B4-BE49-F238E27FC236}">
                    <a16:creationId xmlns:a16="http://schemas.microsoft.com/office/drawing/2014/main" id="{64B93D52-B1C6-4F23-B635-B6575A408EBD}"/>
                  </a:ext>
                </a:extLst>
              </p:cNvPr>
              <p:cNvSpPr/>
              <p:nvPr/>
            </p:nvSpPr>
            <p:spPr>
              <a:xfrm>
                <a:off x="8843655" y="5341972"/>
                <a:ext cx="275148" cy="356777"/>
              </a:xfrm>
              <a:custGeom>
                <a:avLst/>
                <a:gdLst>
                  <a:gd name="connsiteX0" fmla="*/ 233239 w 275148"/>
                  <a:gd name="connsiteY0" fmla="*/ 271405 h 356777"/>
                  <a:gd name="connsiteX1" fmla="*/ 245412 w 275148"/>
                  <a:gd name="connsiteY1" fmla="*/ 274473 h 356777"/>
                  <a:gd name="connsiteX2" fmla="*/ 270110 w 275148"/>
                  <a:gd name="connsiteY2" fmla="*/ 264014 h 356777"/>
                  <a:gd name="connsiteX3" fmla="*/ 270024 w 275148"/>
                  <a:gd name="connsiteY3" fmla="*/ 262861 h 356777"/>
                  <a:gd name="connsiteX4" fmla="*/ 268548 w 275148"/>
                  <a:gd name="connsiteY4" fmla="*/ 243068 h 356777"/>
                  <a:gd name="connsiteX5" fmla="*/ 259442 w 275148"/>
                  <a:gd name="connsiteY5" fmla="*/ 195834 h 356777"/>
                  <a:gd name="connsiteX6" fmla="*/ 248745 w 275148"/>
                  <a:gd name="connsiteY6" fmla="*/ 131769 h 356777"/>
                  <a:gd name="connsiteX7" fmla="*/ 242611 w 275148"/>
                  <a:gd name="connsiteY7" fmla="*/ 99689 h 356777"/>
                  <a:gd name="connsiteX8" fmla="*/ 238058 w 275148"/>
                  <a:gd name="connsiteY8" fmla="*/ 73857 h 356777"/>
                  <a:gd name="connsiteX9" fmla="*/ 236563 w 275148"/>
                  <a:gd name="connsiteY9" fmla="*/ 67713 h 356777"/>
                  <a:gd name="connsiteX10" fmla="*/ 231915 w 275148"/>
                  <a:gd name="connsiteY10" fmla="*/ 57026 h 356777"/>
                  <a:gd name="connsiteX11" fmla="*/ 231915 w 275148"/>
                  <a:gd name="connsiteY11" fmla="*/ 49397 h 356777"/>
                  <a:gd name="connsiteX12" fmla="*/ 221332 w 275148"/>
                  <a:gd name="connsiteY12" fmla="*/ 41767 h 356777"/>
                  <a:gd name="connsiteX13" fmla="*/ 219694 w 275148"/>
                  <a:gd name="connsiteY13" fmla="*/ 40148 h 356777"/>
                  <a:gd name="connsiteX14" fmla="*/ 219484 w 275148"/>
                  <a:gd name="connsiteY14" fmla="*/ 42681 h 356777"/>
                  <a:gd name="connsiteX15" fmla="*/ 208892 w 275148"/>
                  <a:gd name="connsiteY15" fmla="*/ 39614 h 356777"/>
                  <a:gd name="connsiteX16" fmla="*/ 201273 w 275148"/>
                  <a:gd name="connsiteY16" fmla="*/ 22879 h 356777"/>
                  <a:gd name="connsiteX17" fmla="*/ 190576 w 275148"/>
                  <a:gd name="connsiteY17" fmla="*/ 31995 h 356777"/>
                  <a:gd name="connsiteX18" fmla="*/ 193643 w 275148"/>
                  <a:gd name="connsiteY18" fmla="*/ 45749 h 356777"/>
                  <a:gd name="connsiteX19" fmla="*/ 167707 w 275148"/>
                  <a:gd name="connsiteY19" fmla="*/ 42681 h 356777"/>
                  <a:gd name="connsiteX20" fmla="*/ 161563 w 275148"/>
                  <a:gd name="connsiteY20" fmla="*/ 16735 h 356777"/>
                  <a:gd name="connsiteX21" fmla="*/ 178403 w 275148"/>
                  <a:gd name="connsiteY21" fmla="*/ 10582 h 356777"/>
                  <a:gd name="connsiteX22" fmla="*/ 176812 w 275148"/>
                  <a:gd name="connsiteY22" fmla="*/ 27422 h 356777"/>
                  <a:gd name="connsiteX23" fmla="*/ 182947 w 275148"/>
                  <a:gd name="connsiteY23" fmla="*/ 30489 h 356777"/>
                  <a:gd name="connsiteX24" fmla="*/ 192062 w 275148"/>
                  <a:gd name="connsiteY24" fmla="*/ 10582 h 356777"/>
                  <a:gd name="connsiteX25" fmla="*/ 178403 w 275148"/>
                  <a:gd name="connsiteY25" fmla="*/ 0 h 356777"/>
                  <a:gd name="connsiteX26" fmla="*/ 164640 w 275148"/>
                  <a:gd name="connsiteY26" fmla="*/ 7620 h 356777"/>
                  <a:gd name="connsiteX27" fmla="*/ 143246 w 275148"/>
                  <a:gd name="connsiteY27" fmla="*/ 4563 h 356777"/>
                  <a:gd name="connsiteX28" fmla="*/ 114348 w 275148"/>
                  <a:gd name="connsiteY28" fmla="*/ 19812 h 356777"/>
                  <a:gd name="connsiteX29" fmla="*/ 96021 w 275148"/>
                  <a:gd name="connsiteY29" fmla="*/ 19812 h 356777"/>
                  <a:gd name="connsiteX30" fmla="*/ 83858 w 275148"/>
                  <a:gd name="connsiteY30" fmla="*/ 39614 h 356777"/>
                  <a:gd name="connsiteX31" fmla="*/ 77714 w 275148"/>
                  <a:gd name="connsiteY31" fmla="*/ 59417 h 356777"/>
                  <a:gd name="connsiteX32" fmla="*/ 85344 w 275148"/>
                  <a:gd name="connsiteY32" fmla="*/ 68628 h 356777"/>
                  <a:gd name="connsiteX33" fmla="*/ 82277 w 275148"/>
                  <a:gd name="connsiteY33" fmla="*/ 86839 h 356777"/>
                  <a:gd name="connsiteX34" fmla="*/ 88420 w 275148"/>
                  <a:gd name="connsiteY34" fmla="*/ 115853 h 356777"/>
                  <a:gd name="connsiteX35" fmla="*/ 82277 w 275148"/>
                  <a:gd name="connsiteY35" fmla="*/ 114367 h 356777"/>
                  <a:gd name="connsiteX36" fmla="*/ 64065 w 275148"/>
                  <a:gd name="connsiteY36" fmla="*/ 70104 h 356777"/>
                  <a:gd name="connsiteX37" fmla="*/ 31975 w 275148"/>
                  <a:gd name="connsiteY37" fmla="*/ 56350 h 356777"/>
                  <a:gd name="connsiteX38" fmla="*/ 21393 w 275148"/>
                  <a:gd name="connsiteY38" fmla="*/ 60998 h 356777"/>
                  <a:gd name="connsiteX39" fmla="*/ 18326 w 275148"/>
                  <a:gd name="connsiteY39" fmla="*/ 79219 h 356777"/>
                  <a:gd name="connsiteX40" fmla="*/ 39605 w 275148"/>
                  <a:gd name="connsiteY40" fmla="*/ 88430 h 356777"/>
                  <a:gd name="connsiteX41" fmla="*/ 45739 w 275148"/>
                  <a:gd name="connsiteY41" fmla="*/ 97526 h 356777"/>
                  <a:gd name="connsiteX42" fmla="*/ 33566 w 275148"/>
                  <a:gd name="connsiteY42" fmla="*/ 123482 h 356777"/>
                  <a:gd name="connsiteX43" fmla="*/ 29013 w 275148"/>
                  <a:gd name="connsiteY43" fmla="*/ 105165 h 356777"/>
                  <a:gd name="connsiteX44" fmla="*/ 3067 w 275148"/>
                  <a:gd name="connsiteY44" fmla="*/ 92983 h 356777"/>
                  <a:gd name="connsiteX45" fmla="*/ 0 w 275148"/>
                  <a:gd name="connsiteY45" fmla="*/ 117338 h 356777"/>
                  <a:gd name="connsiteX46" fmla="*/ 6134 w 275148"/>
                  <a:gd name="connsiteY46" fmla="*/ 132597 h 356777"/>
                  <a:gd name="connsiteX47" fmla="*/ 5496 w 275148"/>
                  <a:gd name="connsiteY47" fmla="*/ 143170 h 356777"/>
                  <a:gd name="connsiteX48" fmla="*/ 6296 w 275148"/>
                  <a:gd name="connsiteY48" fmla="*/ 143970 h 356777"/>
                  <a:gd name="connsiteX49" fmla="*/ 44425 w 275148"/>
                  <a:gd name="connsiteY49" fmla="*/ 179022 h 356777"/>
                  <a:gd name="connsiteX50" fmla="*/ 46006 w 275148"/>
                  <a:gd name="connsiteY50" fmla="*/ 194272 h 356777"/>
                  <a:gd name="connsiteX51" fmla="*/ 42939 w 275148"/>
                  <a:gd name="connsiteY51" fmla="*/ 195853 h 356777"/>
                  <a:gd name="connsiteX52" fmla="*/ 27689 w 275148"/>
                  <a:gd name="connsiteY52" fmla="*/ 206445 h 356777"/>
                  <a:gd name="connsiteX53" fmla="*/ 29166 w 275148"/>
                  <a:gd name="connsiteY53" fmla="*/ 221704 h 356777"/>
                  <a:gd name="connsiteX54" fmla="*/ 32233 w 275148"/>
                  <a:gd name="connsiteY54" fmla="*/ 252193 h 356777"/>
                  <a:gd name="connsiteX55" fmla="*/ 33709 w 275148"/>
                  <a:gd name="connsiteY55" fmla="*/ 269034 h 356777"/>
                  <a:gd name="connsiteX56" fmla="*/ 33709 w 275148"/>
                  <a:gd name="connsiteY56" fmla="*/ 282692 h 356777"/>
                  <a:gd name="connsiteX57" fmla="*/ 21536 w 275148"/>
                  <a:gd name="connsiteY57" fmla="*/ 288836 h 356777"/>
                  <a:gd name="connsiteX58" fmla="*/ 20050 w 275148"/>
                  <a:gd name="connsiteY58" fmla="*/ 294980 h 356777"/>
                  <a:gd name="connsiteX59" fmla="*/ 18469 w 275148"/>
                  <a:gd name="connsiteY59" fmla="*/ 297942 h 356777"/>
                  <a:gd name="connsiteX60" fmla="*/ 18469 w 275148"/>
                  <a:gd name="connsiteY60" fmla="*/ 300999 h 356777"/>
                  <a:gd name="connsiteX61" fmla="*/ 10849 w 275148"/>
                  <a:gd name="connsiteY61" fmla="*/ 305552 h 356777"/>
                  <a:gd name="connsiteX62" fmla="*/ 7887 w 275148"/>
                  <a:gd name="connsiteY62" fmla="*/ 307143 h 356777"/>
                  <a:gd name="connsiteX63" fmla="*/ 7268 w 275148"/>
                  <a:gd name="connsiteY63" fmla="*/ 308067 h 356777"/>
                  <a:gd name="connsiteX64" fmla="*/ 7629 w 275148"/>
                  <a:gd name="connsiteY64" fmla="*/ 309534 h 356777"/>
                  <a:gd name="connsiteX65" fmla="*/ 6248 w 275148"/>
                  <a:gd name="connsiteY65" fmla="*/ 323764 h 356777"/>
                  <a:gd name="connsiteX66" fmla="*/ 6305 w 275148"/>
                  <a:gd name="connsiteY66" fmla="*/ 323869 h 356777"/>
                  <a:gd name="connsiteX67" fmla="*/ 12440 w 275148"/>
                  <a:gd name="connsiteY67" fmla="*/ 326936 h 356777"/>
                  <a:gd name="connsiteX68" fmla="*/ 18479 w 275148"/>
                  <a:gd name="connsiteY68" fmla="*/ 325460 h 356777"/>
                  <a:gd name="connsiteX69" fmla="*/ 21545 w 275148"/>
                  <a:gd name="connsiteY69" fmla="*/ 328431 h 356777"/>
                  <a:gd name="connsiteX70" fmla="*/ 20060 w 275148"/>
                  <a:gd name="connsiteY70" fmla="*/ 330013 h 356777"/>
                  <a:gd name="connsiteX71" fmla="*/ 26108 w 275148"/>
                  <a:gd name="connsiteY71" fmla="*/ 336052 h 356777"/>
                  <a:gd name="connsiteX72" fmla="*/ 26108 w 275148"/>
                  <a:gd name="connsiteY72" fmla="*/ 343671 h 356777"/>
                  <a:gd name="connsiteX73" fmla="*/ 18479 w 275148"/>
                  <a:gd name="connsiteY73" fmla="*/ 345262 h 356777"/>
                  <a:gd name="connsiteX74" fmla="*/ 13935 w 275148"/>
                  <a:gd name="connsiteY74" fmla="*/ 349825 h 356777"/>
                  <a:gd name="connsiteX75" fmla="*/ 13745 w 275148"/>
                  <a:gd name="connsiteY75" fmla="*/ 352244 h 356777"/>
                  <a:gd name="connsiteX76" fmla="*/ 59531 w 275148"/>
                  <a:gd name="connsiteY76" fmla="*/ 356778 h 356777"/>
                  <a:gd name="connsiteX77" fmla="*/ 150914 w 275148"/>
                  <a:gd name="connsiteY77" fmla="*/ 349139 h 356777"/>
                  <a:gd name="connsiteX78" fmla="*/ 157048 w 275148"/>
                  <a:gd name="connsiteY78" fmla="*/ 340042 h 356777"/>
                  <a:gd name="connsiteX79" fmla="*/ 150914 w 275148"/>
                  <a:gd name="connsiteY79" fmla="*/ 338452 h 356777"/>
                  <a:gd name="connsiteX80" fmla="*/ 54873 w 275148"/>
                  <a:gd name="connsiteY80" fmla="*/ 346081 h 356777"/>
                  <a:gd name="connsiteX81" fmla="*/ 38148 w 275148"/>
                  <a:gd name="connsiteY81" fmla="*/ 343119 h 356777"/>
                  <a:gd name="connsiteX82" fmla="*/ 35071 w 275148"/>
                  <a:gd name="connsiteY82" fmla="*/ 338461 h 356777"/>
                  <a:gd name="connsiteX83" fmla="*/ 67046 w 275148"/>
                  <a:gd name="connsiteY83" fmla="*/ 333908 h 356777"/>
                  <a:gd name="connsiteX84" fmla="*/ 67046 w 275148"/>
                  <a:gd name="connsiteY84" fmla="*/ 327860 h 356777"/>
                  <a:gd name="connsiteX85" fmla="*/ 50311 w 275148"/>
                  <a:gd name="connsiteY85" fmla="*/ 323212 h 356777"/>
                  <a:gd name="connsiteX86" fmla="*/ 61017 w 275148"/>
                  <a:gd name="connsiteY86" fmla="*/ 312629 h 356777"/>
                  <a:gd name="connsiteX87" fmla="*/ 70113 w 275148"/>
                  <a:gd name="connsiteY87" fmla="*/ 320250 h 356777"/>
                  <a:gd name="connsiteX88" fmla="*/ 74676 w 275148"/>
                  <a:gd name="connsiteY88" fmla="*/ 306486 h 356777"/>
                  <a:gd name="connsiteX89" fmla="*/ 89926 w 275148"/>
                  <a:gd name="connsiteY89" fmla="*/ 306486 h 356777"/>
                  <a:gd name="connsiteX90" fmla="*/ 94583 w 275148"/>
                  <a:gd name="connsiteY90" fmla="*/ 326288 h 356777"/>
                  <a:gd name="connsiteX91" fmla="*/ 99127 w 275148"/>
                  <a:gd name="connsiteY91" fmla="*/ 324803 h 356777"/>
                  <a:gd name="connsiteX92" fmla="*/ 106756 w 275148"/>
                  <a:gd name="connsiteY92" fmla="*/ 312639 h 356777"/>
                  <a:gd name="connsiteX93" fmla="*/ 128045 w 275148"/>
                  <a:gd name="connsiteY93" fmla="*/ 300352 h 356777"/>
                  <a:gd name="connsiteX94" fmla="*/ 140313 w 275148"/>
                  <a:gd name="connsiteY94" fmla="*/ 303419 h 356777"/>
                  <a:gd name="connsiteX95" fmla="*/ 144875 w 275148"/>
                  <a:gd name="connsiteY95" fmla="*/ 294313 h 356777"/>
                  <a:gd name="connsiteX96" fmla="*/ 158534 w 275148"/>
                  <a:gd name="connsiteY96" fmla="*/ 295799 h 356777"/>
                  <a:gd name="connsiteX97" fmla="*/ 161601 w 275148"/>
                  <a:gd name="connsiteY97" fmla="*/ 288160 h 356777"/>
                  <a:gd name="connsiteX98" fmla="*/ 182985 w 275148"/>
                  <a:gd name="connsiteY98" fmla="*/ 288160 h 356777"/>
                  <a:gd name="connsiteX99" fmla="*/ 233286 w 275148"/>
                  <a:gd name="connsiteY99" fmla="*/ 271434 h 356777"/>
                  <a:gd name="connsiteX100" fmla="*/ 273282 w 275148"/>
                  <a:gd name="connsiteY100" fmla="*/ 307172 h 356777"/>
                  <a:gd name="connsiteX101" fmla="*/ 271358 w 275148"/>
                  <a:gd name="connsiteY101" fmla="*/ 307934 h 356777"/>
                  <a:gd name="connsiteX102" fmla="*/ 230162 w 275148"/>
                  <a:gd name="connsiteY102" fmla="*/ 323193 h 356777"/>
                  <a:gd name="connsiteX103" fmla="*/ 211855 w 275148"/>
                  <a:gd name="connsiteY103" fmla="*/ 321707 h 356777"/>
                  <a:gd name="connsiteX104" fmla="*/ 167697 w 275148"/>
                  <a:gd name="connsiteY104" fmla="*/ 344576 h 356777"/>
                  <a:gd name="connsiteX105" fmla="*/ 163135 w 275148"/>
                  <a:gd name="connsiteY105" fmla="*/ 353682 h 356777"/>
                  <a:gd name="connsiteX106" fmla="*/ 169183 w 275148"/>
                  <a:gd name="connsiteY106" fmla="*/ 353682 h 356777"/>
                  <a:gd name="connsiteX107" fmla="*/ 275149 w 275148"/>
                  <a:gd name="connsiteY107" fmla="*/ 320878 h 356777"/>
                  <a:gd name="connsiteX108" fmla="*/ 274691 w 275148"/>
                  <a:gd name="connsiteY108" fmla="*/ 319316 h 356777"/>
                  <a:gd name="connsiteX109" fmla="*/ 273291 w 275148"/>
                  <a:gd name="connsiteY109" fmla="*/ 307181 h 3567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275148" h="356777">
                    <a:moveTo>
                      <a:pt x="233239" y="271405"/>
                    </a:moveTo>
                    <a:lnTo>
                      <a:pt x="245412" y="274473"/>
                    </a:lnTo>
                    <a:lnTo>
                      <a:pt x="270110" y="264014"/>
                    </a:lnTo>
                    <a:lnTo>
                      <a:pt x="270024" y="262861"/>
                    </a:lnTo>
                    <a:lnTo>
                      <a:pt x="268548" y="243068"/>
                    </a:lnTo>
                    <a:lnTo>
                      <a:pt x="259442" y="195834"/>
                    </a:lnTo>
                    <a:lnTo>
                      <a:pt x="248745" y="131769"/>
                    </a:lnTo>
                    <a:lnTo>
                      <a:pt x="242611" y="99689"/>
                    </a:lnTo>
                    <a:lnTo>
                      <a:pt x="238058" y="73857"/>
                    </a:lnTo>
                    <a:lnTo>
                      <a:pt x="236563" y="67713"/>
                    </a:lnTo>
                    <a:lnTo>
                      <a:pt x="231915" y="57026"/>
                    </a:lnTo>
                    <a:lnTo>
                      <a:pt x="231915" y="49397"/>
                    </a:lnTo>
                    <a:lnTo>
                      <a:pt x="221332" y="41767"/>
                    </a:lnTo>
                    <a:lnTo>
                      <a:pt x="219694" y="40148"/>
                    </a:lnTo>
                    <a:lnTo>
                      <a:pt x="219484" y="42681"/>
                    </a:lnTo>
                    <a:lnTo>
                      <a:pt x="208892" y="39614"/>
                    </a:lnTo>
                    <a:lnTo>
                      <a:pt x="201273" y="22879"/>
                    </a:lnTo>
                    <a:lnTo>
                      <a:pt x="190576" y="31995"/>
                    </a:lnTo>
                    <a:lnTo>
                      <a:pt x="193643" y="45749"/>
                    </a:lnTo>
                    <a:lnTo>
                      <a:pt x="167707" y="42681"/>
                    </a:lnTo>
                    <a:lnTo>
                      <a:pt x="161563" y="16735"/>
                    </a:lnTo>
                    <a:lnTo>
                      <a:pt x="178403" y="10582"/>
                    </a:lnTo>
                    <a:lnTo>
                      <a:pt x="176812" y="27422"/>
                    </a:lnTo>
                    <a:lnTo>
                      <a:pt x="182947" y="30489"/>
                    </a:lnTo>
                    <a:lnTo>
                      <a:pt x="192062" y="10582"/>
                    </a:lnTo>
                    <a:lnTo>
                      <a:pt x="178403" y="0"/>
                    </a:lnTo>
                    <a:lnTo>
                      <a:pt x="164640" y="7620"/>
                    </a:lnTo>
                    <a:lnTo>
                      <a:pt x="143246" y="4563"/>
                    </a:lnTo>
                    <a:lnTo>
                      <a:pt x="114348" y="19812"/>
                    </a:lnTo>
                    <a:lnTo>
                      <a:pt x="96021" y="19812"/>
                    </a:lnTo>
                    <a:lnTo>
                      <a:pt x="83858" y="39614"/>
                    </a:lnTo>
                    <a:lnTo>
                      <a:pt x="77714" y="59417"/>
                    </a:lnTo>
                    <a:lnTo>
                      <a:pt x="85344" y="68628"/>
                    </a:lnTo>
                    <a:lnTo>
                      <a:pt x="82277" y="86839"/>
                    </a:lnTo>
                    <a:lnTo>
                      <a:pt x="88420" y="115853"/>
                    </a:lnTo>
                    <a:lnTo>
                      <a:pt x="82277" y="114367"/>
                    </a:lnTo>
                    <a:lnTo>
                      <a:pt x="64065" y="70104"/>
                    </a:lnTo>
                    <a:lnTo>
                      <a:pt x="31975" y="56350"/>
                    </a:lnTo>
                    <a:lnTo>
                      <a:pt x="21393" y="60998"/>
                    </a:lnTo>
                    <a:lnTo>
                      <a:pt x="18326" y="79219"/>
                    </a:lnTo>
                    <a:lnTo>
                      <a:pt x="39605" y="88430"/>
                    </a:lnTo>
                    <a:lnTo>
                      <a:pt x="45739" y="97526"/>
                    </a:lnTo>
                    <a:lnTo>
                      <a:pt x="33566" y="123482"/>
                    </a:lnTo>
                    <a:lnTo>
                      <a:pt x="29013" y="105165"/>
                    </a:lnTo>
                    <a:lnTo>
                      <a:pt x="3067" y="92983"/>
                    </a:lnTo>
                    <a:lnTo>
                      <a:pt x="0" y="117338"/>
                    </a:lnTo>
                    <a:lnTo>
                      <a:pt x="6134" y="132597"/>
                    </a:lnTo>
                    <a:lnTo>
                      <a:pt x="5496" y="143170"/>
                    </a:lnTo>
                    <a:lnTo>
                      <a:pt x="6296" y="143970"/>
                    </a:lnTo>
                    <a:lnTo>
                      <a:pt x="44425" y="179022"/>
                    </a:lnTo>
                    <a:lnTo>
                      <a:pt x="46006" y="194272"/>
                    </a:lnTo>
                    <a:lnTo>
                      <a:pt x="42939" y="195853"/>
                    </a:lnTo>
                    <a:lnTo>
                      <a:pt x="27689" y="206445"/>
                    </a:lnTo>
                    <a:lnTo>
                      <a:pt x="29166" y="221704"/>
                    </a:lnTo>
                    <a:lnTo>
                      <a:pt x="32233" y="252193"/>
                    </a:lnTo>
                    <a:lnTo>
                      <a:pt x="33709" y="269034"/>
                    </a:lnTo>
                    <a:lnTo>
                      <a:pt x="33709" y="282692"/>
                    </a:lnTo>
                    <a:lnTo>
                      <a:pt x="21536" y="288836"/>
                    </a:lnTo>
                    <a:lnTo>
                      <a:pt x="20050" y="294980"/>
                    </a:lnTo>
                    <a:lnTo>
                      <a:pt x="18469" y="297942"/>
                    </a:lnTo>
                    <a:lnTo>
                      <a:pt x="18469" y="300999"/>
                    </a:lnTo>
                    <a:lnTo>
                      <a:pt x="10849" y="305552"/>
                    </a:lnTo>
                    <a:lnTo>
                      <a:pt x="7887" y="307143"/>
                    </a:lnTo>
                    <a:lnTo>
                      <a:pt x="7268" y="308067"/>
                    </a:lnTo>
                    <a:lnTo>
                      <a:pt x="7629" y="309534"/>
                    </a:lnTo>
                    <a:lnTo>
                      <a:pt x="6248" y="323764"/>
                    </a:lnTo>
                    <a:lnTo>
                      <a:pt x="6305" y="323869"/>
                    </a:lnTo>
                    <a:lnTo>
                      <a:pt x="12440" y="326936"/>
                    </a:lnTo>
                    <a:lnTo>
                      <a:pt x="18479" y="325460"/>
                    </a:lnTo>
                    <a:lnTo>
                      <a:pt x="21545" y="328431"/>
                    </a:lnTo>
                    <a:lnTo>
                      <a:pt x="20060" y="330013"/>
                    </a:lnTo>
                    <a:lnTo>
                      <a:pt x="26108" y="336052"/>
                    </a:lnTo>
                    <a:lnTo>
                      <a:pt x="26108" y="343671"/>
                    </a:lnTo>
                    <a:lnTo>
                      <a:pt x="18479" y="345262"/>
                    </a:lnTo>
                    <a:lnTo>
                      <a:pt x="13935" y="349825"/>
                    </a:lnTo>
                    <a:lnTo>
                      <a:pt x="13745" y="352244"/>
                    </a:lnTo>
                    <a:lnTo>
                      <a:pt x="59531" y="356778"/>
                    </a:lnTo>
                    <a:lnTo>
                      <a:pt x="150914" y="349139"/>
                    </a:lnTo>
                    <a:lnTo>
                      <a:pt x="157048" y="340042"/>
                    </a:lnTo>
                    <a:lnTo>
                      <a:pt x="150914" y="338452"/>
                    </a:lnTo>
                    <a:lnTo>
                      <a:pt x="54873" y="346081"/>
                    </a:lnTo>
                    <a:lnTo>
                      <a:pt x="38148" y="343119"/>
                    </a:lnTo>
                    <a:lnTo>
                      <a:pt x="35071" y="338461"/>
                    </a:lnTo>
                    <a:lnTo>
                      <a:pt x="67046" y="333908"/>
                    </a:lnTo>
                    <a:lnTo>
                      <a:pt x="67046" y="327860"/>
                    </a:lnTo>
                    <a:lnTo>
                      <a:pt x="50311" y="323212"/>
                    </a:lnTo>
                    <a:lnTo>
                      <a:pt x="61017" y="312629"/>
                    </a:lnTo>
                    <a:lnTo>
                      <a:pt x="70113" y="320250"/>
                    </a:lnTo>
                    <a:lnTo>
                      <a:pt x="74676" y="306486"/>
                    </a:lnTo>
                    <a:lnTo>
                      <a:pt x="89926" y="306486"/>
                    </a:lnTo>
                    <a:lnTo>
                      <a:pt x="94583" y="326288"/>
                    </a:lnTo>
                    <a:lnTo>
                      <a:pt x="99127" y="324803"/>
                    </a:lnTo>
                    <a:lnTo>
                      <a:pt x="106756" y="312639"/>
                    </a:lnTo>
                    <a:lnTo>
                      <a:pt x="128045" y="300352"/>
                    </a:lnTo>
                    <a:lnTo>
                      <a:pt x="140313" y="303419"/>
                    </a:lnTo>
                    <a:lnTo>
                      <a:pt x="144875" y="294313"/>
                    </a:lnTo>
                    <a:lnTo>
                      <a:pt x="158534" y="295799"/>
                    </a:lnTo>
                    <a:lnTo>
                      <a:pt x="161601" y="288160"/>
                    </a:lnTo>
                    <a:lnTo>
                      <a:pt x="182985" y="288160"/>
                    </a:lnTo>
                    <a:lnTo>
                      <a:pt x="233286" y="271434"/>
                    </a:lnTo>
                    <a:close/>
                    <a:moveTo>
                      <a:pt x="273282" y="307172"/>
                    </a:moveTo>
                    <a:lnTo>
                      <a:pt x="271358" y="307934"/>
                    </a:lnTo>
                    <a:lnTo>
                      <a:pt x="230162" y="323193"/>
                    </a:lnTo>
                    <a:lnTo>
                      <a:pt x="211855" y="321707"/>
                    </a:lnTo>
                    <a:lnTo>
                      <a:pt x="167697" y="344576"/>
                    </a:lnTo>
                    <a:lnTo>
                      <a:pt x="163135" y="353682"/>
                    </a:lnTo>
                    <a:lnTo>
                      <a:pt x="169183" y="353682"/>
                    </a:lnTo>
                    <a:lnTo>
                      <a:pt x="275149" y="320878"/>
                    </a:lnTo>
                    <a:lnTo>
                      <a:pt x="274691" y="319316"/>
                    </a:lnTo>
                    <a:lnTo>
                      <a:pt x="273291" y="307181"/>
                    </a:lnTo>
                    <a:close/>
                  </a:path>
                </a:pathLst>
              </a:custGeom>
              <a:solidFill>
                <a:schemeClr val="tx2"/>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49" name="Freeform: Shape 248">
                <a:extLst>
                  <a:ext uri="{FF2B5EF4-FFF2-40B4-BE49-F238E27FC236}">
                    <a16:creationId xmlns:a16="http://schemas.microsoft.com/office/drawing/2014/main" id="{9A6D98E3-5AE2-4C7D-A57C-8D6AFEF11F19}"/>
                  </a:ext>
                </a:extLst>
              </p:cNvPr>
              <p:cNvSpPr/>
              <p:nvPr/>
            </p:nvSpPr>
            <p:spPr>
              <a:xfrm>
                <a:off x="8694208" y="5474560"/>
                <a:ext cx="195414" cy="271500"/>
              </a:xfrm>
              <a:custGeom>
                <a:avLst/>
                <a:gdLst>
                  <a:gd name="connsiteX0" fmla="*/ 195415 w 195414"/>
                  <a:gd name="connsiteY0" fmla="*/ 61674 h 271500"/>
                  <a:gd name="connsiteX1" fmla="*/ 193834 w 195414"/>
                  <a:gd name="connsiteY1" fmla="*/ 46425 h 271500"/>
                  <a:gd name="connsiteX2" fmla="*/ 155705 w 195414"/>
                  <a:gd name="connsiteY2" fmla="*/ 11373 h 271500"/>
                  <a:gd name="connsiteX3" fmla="*/ 154905 w 195414"/>
                  <a:gd name="connsiteY3" fmla="*/ 10573 h 271500"/>
                  <a:gd name="connsiteX4" fmla="*/ 155543 w 195414"/>
                  <a:gd name="connsiteY4" fmla="*/ 0 h 271500"/>
                  <a:gd name="connsiteX5" fmla="*/ 153962 w 195414"/>
                  <a:gd name="connsiteY5" fmla="*/ 25937 h 271500"/>
                  <a:gd name="connsiteX6" fmla="*/ 135636 w 195414"/>
                  <a:gd name="connsiteY6" fmla="*/ 1581 h 271500"/>
                  <a:gd name="connsiteX7" fmla="*/ 128016 w 195414"/>
                  <a:gd name="connsiteY7" fmla="*/ 6153 h 271500"/>
                  <a:gd name="connsiteX8" fmla="*/ 102175 w 195414"/>
                  <a:gd name="connsiteY8" fmla="*/ 0 h 271500"/>
                  <a:gd name="connsiteX9" fmla="*/ 92964 w 195414"/>
                  <a:gd name="connsiteY9" fmla="*/ 7620 h 271500"/>
                  <a:gd name="connsiteX10" fmla="*/ 86925 w 195414"/>
                  <a:gd name="connsiteY10" fmla="*/ 3067 h 271500"/>
                  <a:gd name="connsiteX11" fmla="*/ 76228 w 195414"/>
                  <a:gd name="connsiteY11" fmla="*/ 9220 h 271500"/>
                  <a:gd name="connsiteX12" fmla="*/ 80791 w 195414"/>
                  <a:gd name="connsiteY12" fmla="*/ 24460 h 271500"/>
                  <a:gd name="connsiteX13" fmla="*/ 74638 w 195414"/>
                  <a:gd name="connsiteY13" fmla="*/ 25937 h 271500"/>
                  <a:gd name="connsiteX14" fmla="*/ 67018 w 195414"/>
                  <a:gd name="connsiteY14" fmla="*/ 9220 h 271500"/>
                  <a:gd name="connsiteX15" fmla="*/ 50282 w 195414"/>
                  <a:gd name="connsiteY15" fmla="*/ 12287 h 271500"/>
                  <a:gd name="connsiteX16" fmla="*/ 39596 w 195414"/>
                  <a:gd name="connsiteY16" fmla="*/ 4648 h 271500"/>
                  <a:gd name="connsiteX17" fmla="*/ 27413 w 195414"/>
                  <a:gd name="connsiteY17" fmla="*/ 10697 h 271500"/>
                  <a:gd name="connsiteX18" fmla="*/ 3058 w 195414"/>
                  <a:gd name="connsiteY18" fmla="*/ 48806 h 271500"/>
                  <a:gd name="connsiteX19" fmla="*/ 0 w 195414"/>
                  <a:gd name="connsiteY19" fmla="*/ 64751 h 271500"/>
                  <a:gd name="connsiteX20" fmla="*/ 143 w 195414"/>
                  <a:gd name="connsiteY20" fmla="*/ 64751 h 271500"/>
                  <a:gd name="connsiteX21" fmla="*/ 4801 w 195414"/>
                  <a:gd name="connsiteY21" fmla="*/ 66218 h 271500"/>
                  <a:gd name="connsiteX22" fmla="*/ 24603 w 195414"/>
                  <a:gd name="connsiteY22" fmla="*/ 81467 h 271500"/>
                  <a:gd name="connsiteX23" fmla="*/ 24603 w 195414"/>
                  <a:gd name="connsiteY23" fmla="*/ 87611 h 271500"/>
                  <a:gd name="connsiteX24" fmla="*/ 27670 w 195414"/>
                  <a:gd name="connsiteY24" fmla="*/ 93764 h 271500"/>
                  <a:gd name="connsiteX25" fmla="*/ 36776 w 195414"/>
                  <a:gd name="connsiteY25" fmla="*/ 102870 h 271500"/>
                  <a:gd name="connsiteX26" fmla="*/ 44405 w 195414"/>
                  <a:gd name="connsiteY26" fmla="*/ 111986 h 271500"/>
                  <a:gd name="connsiteX27" fmla="*/ 47473 w 195414"/>
                  <a:gd name="connsiteY27" fmla="*/ 119605 h 271500"/>
                  <a:gd name="connsiteX28" fmla="*/ 55093 w 195414"/>
                  <a:gd name="connsiteY28" fmla="*/ 121187 h 271500"/>
                  <a:gd name="connsiteX29" fmla="*/ 59645 w 195414"/>
                  <a:gd name="connsiteY29" fmla="*/ 116634 h 271500"/>
                  <a:gd name="connsiteX30" fmla="*/ 68751 w 195414"/>
                  <a:gd name="connsiteY30" fmla="*/ 111986 h 271500"/>
                  <a:gd name="connsiteX31" fmla="*/ 74895 w 195414"/>
                  <a:gd name="connsiteY31" fmla="*/ 125740 h 271500"/>
                  <a:gd name="connsiteX32" fmla="*/ 81029 w 195414"/>
                  <a:gd name="connsiteY32" fmla="*/ 137913 h 271500"/>
                  <a:gd name="connsiteX33" fmla="*/ 76372 w 195414"/>
                  <a:gd name="connsiteY33" fmla="*/ 147123 h 271500"/>
                  <a:gd name="connsiteX34" fmla="*/ 82087 w 195414"/>
                  <a:gd name="connsiteY34" fmla="*/ 156963 h 271500"/>
                  <a:gd name="connsiteX35" fmla="*/ 114348 w 195414"/>
                  <a:gd name="connsiteY35" fmla="*/ 152476 h 271500"/>
                  <a:gd name="connsiteX36" fmla="*/ 155534 w 195414"/>
                  <a:gd name="connsiteY36" fmla="*/ 170802 h 271500"/>
                  <a:gd name="connsiteX37" fmla="*/ 156658 w 195414"/>
                  <a:gd name="connsiteY37" fmla="*/ 175470 h 271500"/>
                  <a:gd name="connsiteX38" fmla="*/ 157277 w 195414"/>
                  <a:gd name="connsiteY38" fmla="*/ 174546 h 271500"/>
                  <a:gd name="connsiteX39" fmla="*/ 160239 w 195414"/>
                  <a:gd name="connsiteY39" fmla="*/ 172955 h 271500"/>
                  <a:gd name="connsiteX40" fmla="*/ 167859 w 195414"/>
                  <a:gd name="connsiteY40" fmla="*/ 168402 h 271500"/>
                  <a:gd name="connsiteX41" fmla="*/ 167859 w 195414"/>
                  <a:gd name="connsiteY41" fmla="*/ 165345 h 271500"/>
                  <a:gd name="connsiteX42" fmla="*/ 169440 w 195414"/>
                  <a:gd name="connsiteY42" fmla="*/ 162382 h 271500"/>
                  <a:gd name="connsiteX43" fmla="*/ 170926 w 195414"/>
                  <a:gd name="connsiteY43" fmla="*/ 156239 h 271500"/>
                  <a:gd name="connsiteX44" fmla="*/ 183099 w 195414"/>
                  <a:gd name="connsiteY44" fmla="*/ 150095 h 271500"/>
                  <a:gd name="connsiteX45" fmla="*/ 183099 w 195414"/>
                  <a:gd name="connsiteY45" fmla="*/ 136436 h 271500"/>
                  <a:gd name="connsiteX46" fmla="*/ 181623 w 195414"/>
                  <a:gd name="connsiteY46" fmla="*/ 119596 h 271500"/>
                  <a:gd name="connsiteX47" fmla="*/ 178556 w 195414"/>
                  <a:gd name="connsiteY47" fmla="*/ 89106 h 271500"/>
                  <a:gd name="connsiteX48" fmla="*/ 177079 w 195414"/>
                  <a:gd name="connsiteY48" fmla="*/ 73848 h 271500"/>
                  <a:gd name="connsiteX49" fmla="*/ 192329 w 195414"/>
                  <a:gd name="connsiteY49" fmla="*/ 63256 h 271500"/>
                  <a:gd name="connsiteX50" fmla="*/ 195396 w 195414"/>
                  <a:gd name="connsiteY50" fmla="*/ 61674 h 271500"/>
                  <a:gd name="connsiteX51" fmla="*/ 170955 w 195414"/>
                  <a:gd name="connsiteY51" fmla="*/ 195825 h 271500"/>
                  <a:gd name="connsiteX52" fmla="*/ 167888 w 195414"/>
                  <a:gd name="connsiteY52" fmla="*/ 192862 h 271500"/>
                  <a:gd name="connsiteX53" fmla="*/ 161849 w 195414"/>
                  <a:gd name="connsiteY53" fmla="*/ 194339 h 271500"/>
                  <a:gd name="connsiteX54" fmla="*/ 155715 w 195414"/>
                  <a:gd name="connsiteY54" fmla="*/ 191272 h 271500"/>
                  <a:gd name="connsiteX55" fmla="*/ 155648 w 195414"/>
                  <a:gd name="connsiteY55" fmla="*/ 191272 h 271500"/>
                  <a:gd name="connsiteX56" fmla="*/ 155553 w 195414"/>
                  <a:gd name="connsiteY56" fmla="*/ 192186 h 271500"/>
                  <a:gd name="connsiteX57" fmla="*/ 106747 w 195414"/>
                  <a:gd name="connsiteY57" fmla="*/ 224171 h 271500"/>
                  <a:gd name="connsiteX58" fmla="*/ 68618 w 195414"/>
                  <a:gd name="connsiteY58" fmla="*/ 242478 h 271500"/>
                  <a:gd name="connsiteX59" fmla="*/ 30499 w 195414"/>
                  <a:gd name="connsiteY59" fmla="*/ 251593 h 271500"/>
                  <a:gd name="connsiteX60" fmla="*/ 21289 w 195414"/>
                  <a:gd name="connsiteY60" fmla="*/ 257737 h 271500"/>
                  <a:gd name="connsiteX61" fmla="*/ 21289 w 195414"/>
                  <a:gd name="connsiteY61" fmla="*/ 271501 h 271500"/>
                  <a:gd name="connsiteX62" fmla="*/ 42681 w 195414"/>
                  <a:gd name="connsiteY62" fmla="*/ 257737 h 271500"/>
                  <a:gd name="connsiteX63" fmla="*/ 68618 w 195414"/>
                  <a:gd name="connsiteY63" fmla="*/ 253184 h 271500"/>
                  <a:gd name="connsiteX64" fmla="*/ 147933 w 195414"/>
                  <a:gd name="connsiteY64" fmla="*/ 218123 h 271500"/>
                  <a:gd name="connsiteX65" fmla="*/ 163144 w 195414"/>
                  <a:gd name="connsiteY65" fmla="*/ 219637 h 271500"/>
                  <a:gd name="connsiteX66" fmla="*/ 163335 w 195414"/>
                  <a:gd name="connsiteY66" fmla="*/ 217208 h 271500"/>
                  <a:gd name="connsiteX67" fmla="*/ 167878 w 195414"/>
                  <a:gd name="connsiteY67" fmla="*/ 212655 h 271500"/>
                  <a:gd name="connsiteX68" fmla="*/ 175508 w 195414"/>
                  <a:gd name="connsiteY68" fmla="*/ 211064 h 271500"/>
                  <a:gd name="connsiteX69" fmla="*/ 175508 w 195414"/>
                  <a:gd name="connsiteY69" fmla="*/ 203445 h 271500"/>
                  <a:gd name="connsiteX70" fmla="*/ 169459 w 195414"/>
                  <a:gd name="connsiteY70" fmla="*/ 197406 h 271500"/>
                  <a:gd name="connsiteX71" fmla="*/ 170945 w 195414"/>
                  <a:gd name="connsiteY71" fmla="*/ 195815 h 271500"/>
                  <a:gd name="connsiteX72" fmla="*/ 106747 w 195414"/>
                  <a:gd name="connsiteY72" fmla="*/ 207445 h 271500"/>
                  <a:gd name="connsiteX73" fmla="*/ 117434 w 195414"/>
                  <a:gd name="connsiteY73" fmla="*/ 195263 h 271500"/>
                  <a:gd name="connsiteX74" fmla="*/ 100603 w 195414"/>
                  <a:gd name="connsiteY74" fmla="*/ 167735 h 271500"/>
                  <a:gd name="connsiteX75" fmla="*/ 92983 w 195414"/>
                  <a:gd name="connsiteY75" fmla="*/ 180023 h 271500"/>
                  <a:gd name="connsiteX76" fmla="*/ 103680 w 195414"/>
                  <a:gd name="connsiteY76" fmla="*/ 192186 h 271500"/>
                  <a:gd name="connsiteX77" fmla="*/ 100603 w 195414"/>
                  <a:gd name="connsiteY77" fmla="*/ 205854 h 271500"/>
                  <a:gd name="connsiteX78" fmla="*/ 106747 w 195414"/>
                  <a:gd name="connsiteY78" fmla="*/ 207445 h 271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Lst>
                <a:rect l="l" t="t" r="r" b="b"/>
                <a:pathLst>
                  <a:path w="195414" h="271500">
                    <a:moveTo>
                      <a:pt x="195415" y="61674"/>
                    </a:moveTo>
                    <a:lnTo>
                      <a:pt x="193834" y="46425"/>
                    </a:lnTo>
                    <a:lnTo>
                      <a:pt x="155705" y="11373"/>
                    </a:lnTo>
                    <a:lnTo>
                      <a:pt x="154905" y="10573"/>
                    </a:lnTo>
                    <a:lnTo>
                      <a:pt x="155543" y="0"/>
                    </a:lnTo>
                    <a:lnTo>
                      <a:pt x="153962" y="25937"/>
                    </a:lnTo>
                    <a:lnTo>
                      <a:pt x="135636" y="1581"/>
                    </a:lnTo>
                    <a:lnTo>
                      <a:pt x="128016" y="6153"/>
                    </a:lnTo>
                    <a:lnTo>
                      <a:pt x="102175" y="0"/>
                    </a:lnTo>
                    <a:lnTo>
                      <a:pt x="92964" y="7620"/>
                    </a:lnTo>
                    <a:lnTo>
                      <a:pt x="86925" y="3067"/>
                    </a:lnTo>
                    <a:lnTo>
                      <a:pt x="76228" y="9220"/>
                    </a:lnTo>
                    <a:lnTo>
                      <a:pt x="80791" y="24460"/>
                    </a:lnTo>
                    <a:lnTo>
                      <a:pt x="74638" y="25937"/>
                    </a:lnTo>
                    <a:lnTo>
                      <a:pt x="67018" y="9220"/>
                    </a:lnTo>
                    <a:lnTo>
                      <a:pt x="50282" y="12287"/>
                    </a:lnTo>
                    <a:lnTo>
                      <a:pt x="39596" y="4648"/>
                    </a:lnTo>
                    <a:lnTo>
                      <a:pt x="27413" y="10697"/>
                    </a:lnTo>
                    <a:lnTo>
                      <a:pt x="3058" y="48806"/>
                    </a:lnTo>
                    <a:lnTo>
                      <a:pt x="0" y="64751"/>
                    </a:lnTo>
                    <a:lnTo>
                      <a:pt x="143" y="64751"/>
                    </a:lnTo>
                    <a:lnTo>
                      <a:pt x="4801" y="66218"/>
                    </a:lnTo>
                    <a:lnTo>
                      <a:pt x="24603" y="81467"/>
                    </a:lnTo>
                    <a:lnTo>
                      <a:pt x="24603" y="87611"/>
                    </a:lnTo>
                    <a:lnTo>
                      <a:pt x="27670" y="93764"/>
                    </a:lnTo>
                    <a:lnTo>
                      <a:pt x="36776" y="102870"/>
                    </a:lnTo>
                    <a:lnTo>
                      <a:pt x="44405" y="111986"/>
                    </a:lnTo>
                    <a:lnTo>
                      <a:pt x="47473" y="119605"/>
                    </a:lnTo>
                    <a:lnTo>
                      <a:pt x="55093" y="121187"/>
                    </a:lnTo>
                    <a:lnTo>
                      <a:pt x="59645" y="116634"/>
                    </a:lnTo>
                    <a:lnTo>
                      <a:pt x="68751" y="111986"/>
                    </a:lnTo>
                    <a:lnTo>
                      <a:pt x="74895" y="125740"/>
                    </a:lnTo>
                    <a:lnTo>
                      <a:pt x="81029" y="137913"/>
                    </a:lnTo>
                    <a:lnTo>
                      <a:pt x="76372" y="147123"/>
                    </a:lnTo>
                    <a:lnTo>
                      <a:pt x="82087" y="156963"/>
                    </a:lnTo>
                    <a:lnTo>
                      <a:pt x="114348" y="152476"/>
                    </a:lnTo>
                    <a:lnTo>
                      <a:pt x="155534" y="170802"/>
                    </a:lnTo>
                    <a:lnTo>
                      <a:pt x="156658" y="175470"/>
                    </a:lnTo>
                    <a:lnTo>
                      <a:pt x="157277" y="174546"/>
                    </a:lnTo>
                    <a:lnTo>
                      <a:pt x="160239" y="172955"/>
                    </a:lnTo>
                    <a:lnTo>
                      <a:pt x="167859" y="168402"/>
                    </a:lnTo>
                    <a:lnTo>
                      <a:pt x="167859" y="165345"/>
                    </a:lnTo>
                    <a:lnTo>
                      <a:pt x="169440" y="162382"/>
                    </a:lnTo>
                    <a:lnTo>
                      <a:pt x="170926" y="156239"/>
                    </a:lnTo>
                    <a:lnTo>
                      <a:pt x="183099" y="150095"/>
                    </a:lnTo>
                    <a:lnTo>
                      <a:pt x="183099" y="136436"/>
                    </a:lnTo>
                    <a:lnTo>
                      <a:pt x="181623" y="119596"/>
                    </a:lnTo>
                    <a:lnTo>
                      <a:pt x="178556" y="89106"/>
                    </a:lnTo>
                    <a:lnTo>
                      <a:pt x="177079" y="73848"/>
                    </a:lnTo>
                    <a:lnTo>
                      <a:pt x="192329" y="63256"/>
                    </a:lnTo>
                    <a:lnTo>
                      <a:pt x="195396" y="61674"/>
                    </a:lnTo>
                    <a:close/>
                    <a:moveTo>
                      <a:pt x="170955" y="195825"/>
                    </a:moveTo>
                    <a:lnTo>
                      <a:pt x="167888" y="192862"/>
                    </a:lnTo>
                    <a:lnTo>
                      <a:pt x="161849" y="194339"/>
                    </a:lnTo>
                    <a:lnTo>
                      <a:pt x="155715" y="191272"/>
                    </a:lnTo>
                    <a:lnTo>
                      <a:pt x="155648" y="191272"/>
                    </a:lnTo>
                    <a:lnTo>
                      <a:pt x="155553" y="192186"/>
                    </a:lnTo>
                    <a:lnTo>
                      <a:pt x="106747" y="224171"/>
                    </a:lnTo>
                    <a:lnTo>
                      <a:pt x="68618" y="242478"/>
                    </a:lnTo>
                    <a:lnTo>
                      <a:pt x="30499" y="251593"/>
                    </a:lnTo>
                    <a:lnTo>
                      <a:pt x="21289" y="257737"/>
                    </a:lnTo>
                    <a:lnTo>
                      <a:pt x="21289" y="271501"/>
                    </a:lnTo>
                    <a:lnTo>
                      <a:pt x="42681" y="257737"/>
                    </a:lnTo>
                    <a:lnTo>
                      <a:pt x="68618" y="253184"/>
                    </a:lnTo>
                    <a:lnTo>
                      <a:pt x="147933" y="218123"/>
                    </a:lnTo>
                    <a:lnTo>
                      <a:pt x="163144" y="219637"/>
                    </a:lnTo>
                    <a:lnTo>
                      <a:pt x="163335" y="217208"/>
                    </a:lnTo>
                    <a:lnTo>
                      <a:pt x="167878" y="212655"/>
                    </a:lnTo>
                    <a:lnTo>
                      <a:pt x="175508" y="211064"/>
                    </a:lnTo>
                    <a:lnTo>
                      <a:pt x="175508" y="203445"/>
                    </a:lnTo>
                    <a:lnTo>
                      <a:pt x="169459" y="197406"/>
                    </a:lnTo>
                    <a:lnTo>
                      <a:pt x="170945" y="195815"/>
                    </a:lnTo>
                    <a:close/>
                    <a:moveTo>
                      <a:pt x="106747" y="207445"/>
                    </a:moveTo>
                    <a:lnTo>
                      <a:pt x="117434" y="195263"/>
                    </a:lnTo>
                    <a:lnTo>
                      <a:pt x="100603" y="167735"/>
                    </a:lnTo>
                    <a:lnTo>
                      <a:pt x="92983" y="180023"/>
                    </a:lnTo>
                    <a:lnTo>
                      <a:pt x="103680" y="192186"/>
                    </a:lnTo>
                    <a:lnTo>
                      <a:pt x="100603" y="205854"/>
                    </a:lnTo>
                    <a:lnTo>
                      <a:pt x="106747" y="207445"/>
                    </a:lnTo>
                    <a:close/>
                  </a:path>
                </a:pathLst>
              </a:custGeom>
              <a:solidFill>
                <a:schemeClr val="tx2"/>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0" name="Freeform: Shape 249">
                <a:extLst>
                  <a:ext uri="{FF2B5EF4-FFF2-40B4-BE49-F238E27FC236}">
                    <a16:creationId xmlns:a16="http://schemas.microsoft.com/office/drawing/2014/main" id="{6C6579CD-2416-4454-9446-957BD0296C63}"/>
                  </a:ext>
                </a:extLst>
              </p:cNvPr>
              <p:cNvSpPr/>
              <p:nvPr/>
            </p:nvSpPr>
            <p:spPr>
              <a:xfrm>
                <a:off x="8631638" y="5539311"/>
                <a:ext cx="144694" cy="180803"/>
              </a:xfrm>
              <a:custGeom>
                <a:avLst/>
                <a:gdLst>
                  <a:gd name="connsiteX0" fmla="*/ 138960 w 144694"/>
                  <a:gd name="connsiteY0" fmla="*/ 82372 h 180803"/>
                  <a:gd name="connsiteX1" fmla="*/ 143618 w 144694"/>
                  <a:gd name="connsiteY1" fmla="*/ 73162 h 180803"/>
                  <a:gd name="connsiteX2" fmla="*/ 137484 w 144694"/>
                  <a:gd name="connsiteY2" fmla="*/ 60989 h 180803"/>
                  <a:gd name="connsiteX3" fmla="*/ 131340 w 144694"/>
                  <a:gd name="connsiteY3" fmla="*/ 47235 h 180803"/>
                  <a:gd name="connsiteX4" fmla="*/ 122234 w 144694"/>
                  <a:gd name="connsiteY4" fmla="*/ 51883 h 180803"/>
                  <a:gd name="connsiteX5" fmla="*/ 117681 w 144694"/>
                  <a:gd name="connsiteY5" fmla="*/ 56436 h 180803"/>
                  <a:gd name="connsiteX6" fmla="*/ 110061 w 144694"/>
                  <a:gd name="connsiteY6" fmla="*/ 54855 h 180803"/>
                  <a:gd name="connsiteX7" fmla="*/ 106994 w 144694"/>
                  <a:gd name="connsiteY7" fmla="*/ 47235 h 180803"/>
                  <a:gd name="connsiteX8" fmla="*/ 99365 w 144694"/>
                  <a:gd name="connsiteY8" fmla="*/ 38119 h 180803"/>
                  <a:gd name="connsiteX9" fmla="*/ 90259 w 144694"/>
                  <a:gd name="connsiteY9" fmla="*/ 29013 h 180803"/>
                  <a:gd name="connsiteX10" fmla="*/ 87192 w 144694"/>
                  <a:gd name="connsiteY10" fmla="*/ 22860 h 180803"/>
                  <a:gd name="connsiteX11" fmla="*/ 87192 w 144694"/>
                  <a:gd name="connsiteY11" fmla="*/ 16716 h 180803"/>
                  <a:gd name="connsiteX12" fmla="*/ 67389 w 144694"/>
                  <a:gd name="connsiteY12" fmla="*/ 1467 h 180803"/>
                  <a:gd name="connsiteX13" fmla="*/ 62732 w 144694"/>
                  <a:gd name="connsiteY13" fmla="*/ 0 h 180803"/>
                  <a:gd name="connsiteX14" fmla="*/ 62589 w 144694"/>
                  <a:gd name="connsiteY14" fmla="*/ 0 h 180803"/>
                  <a:gd name="connsiteX15" fmla="*/ 58026 w 144694"/>
                  <a:gd name="connsiteY15" fmla="*/ 23765 h 180803"/>
                  <a:gd name="connsiteX16" fmla="*/ 15259 w 144694"/>
                  <a:gd name="connsiteY16" fmla="*/ 67923 h 180803"/>
                  <a:gd name="connsiteX17" fmla="*/ 19907 w 144694"/>
                  <a:gd name="connsiteY17" fmla="*/ 78629 h 180803"/>
                  <a:gd name="connsiteX18" fmla="*/ 29013 w 144694"/>
                  <a:gd name="connsiteY18" fmla="*/ 80105 h 180803"/>
                  <a:gd name="connsiteX19" fmla="*/ 0 w 144694"/>
                  <a:gd name="connsiteY19" fmla="*/ 113662 h 180803"/>
                  <a:gd name="connsiteX20" fmla="*/ 1591 w 144694"/>
                  <a:gd name="connsiteY20" fmla="*/ 141094 h 180803"/>
                  <a:gd name="connsiteX21" fmla="*/ 38119 w 144694"/>
                  <a:gd name="connsiteY21" fmla="*/ 161001 h 180803"/>
                  <a:gd name="connsiteX22" fmla="*/ 39710 w 144694"/>
                  <a:gd name="connsiteY22" fmla="*/ 168631 h 180803"/>
                  <a:gd name="connsiteX23" fmla="*/ 24460 w 144694"/>
                  <a:gd name="connsiteY23" fmla="*/ 173174 h 180803"/>
                  <a:gd name="connsiteX24" fmla="*/ 25946 w 144694"/>
                  <a:gd name="connsiteY24" fmla="*/ 177727 h 180803"/>
                  <a:gd name="connsiteX25" fmla="*/ 41196 w 144694"/>
                  <a:gd name="connsiteY25" fmla="*/ 180804 h 180803"/>
                  <a:gd name="connsiteX26" fmla="*/ 83877 w 144694"/>
                  <a:gd name="connsiteY26" fmla="*/ 174650 h 180803"/>
                  <a:gd name="connsiteX27" fmla="*/ 83877 w 144694"/>
                  <a:gd name="connsiteY27" fmla="*/ 170097 h 180803"/>
                  <a:gd name="connsiteX28" fmla="*/ 71695 w 144694"/>
                  <a:gd name="connsiteY28" fmla="*/ 167031 h 180803"/>
                  <a:gd name="connsiteX29" fmla="*/ 96155 w 144694"/>
                  <a:gd name="connsiteY29" fmla="*/ 165554 h 180803"/>
                  <a:gd name="connsiteX30" fmla="*/ 88535 w 144694"/>
                  <a:gd name="connsiteY30" fmla="*/ 145752 h 180803"/>
                  <a:gd name="connsiteX31" fmla="*/ 97631 w 144694"/>
                  <a:gd name="connsiteY31" fmla="*/ 145752 h 180803"/>
                  <a:gd name="connsiteX32" fmla="*/ 115957 w 144694"/>
                  <a:gd name="connsiteY32" fmla="*/ 168621 h 180803"/>
                  <a:gd name="connsiteX33" fmla="*/ 128130 w 144694"/>
                  <a:gd name="connsiteY33" fmla="*/ 165554 h 180803"/>
                  <a:gd name="connsiteX34" fmla="*/ 123577 w 144694"/>
                  <a:gd name="connsiteY34" fmla="*/ 141094 h 180803"/>
                  <a:gd name="connsiteX35" fmla="*/ 112881 w 144694"/>
                  <a:gd name="connsiteY35" fmla="*/ 142685 h 180803"/>
                  <a:gd name="connsiteX36" fmla="*/ 111395 w 144694"/>
                  <a:gd name="connsiteY36" fmla="*/ 136541 h 180803"/>
                  <a:gd name="connsiteX37" fmla="*/ 119034 w 144694"/>
                  <a:gd name="connsiteY37" fmla="*/ 128911 h 180803"/>
                  <a:gd name="connsiteX38" fmla="*/ 96155 w 144694"/>
                  <a:gd name="connsiteY38" fmla="*/ 113652 h 180803"/>
                  <a:gd name="connsiteX39" fmla="*/ 121987 w 144694"/>
                  <a:gd name="connsiteY39" fmla="*/ 107613 h 180803"/>
                  <a:gd name="connsiteX40" fmla="*/ 132693 w 144694"/>
                  <a:gd name="connsiteY40" fmla="*/ 93859 h 180803"/>
                  <a:gd name="connsiteX41" fmla="*/ 144694 w 144694"/>
                  <a:gd name="connsiteY41" fmla="*/ 92193 h 180803"/>
                  <a:gd name="connsiteX42" fmla="*/ 138979 w 144694"/>
                  <a:gd name="connsiteY42" fmla="*/ 82353 h 1808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Lst>
                <a:rect l="l" t="t" r="r" b="b"/>
                <a:pathLst>
                  <a:path w="144694" h="180803">
                    <a:moveTo>
                      <a:pt x="138960" y="82372"/>
                    </a:moveTo>
                    <a:lnTo>
                      <a:pt x="143618" y="73162"/>
                    </a:lnTo>
                    <a:lnTo>
                      <a:pt x="137484" y="60989"/>
                    </a:lnTo>
                    <a:lnTo>
                      <a:pt x="131340" y="47235"/>
                    </a:lnTo>
                    <a:lnTo>
                      <a:pt x="122234" y="51883"/>
                    </a:lnTo>
                    <a:lnTo>
                      <a:pt x="117681" y="56436"/>
                    </a:lnTo>
                    <a:lnTo>
                      <a:pt x="110061" y="54855"/>
                    </a:lnTo>
                    <a:lnTo>
                      <a:pt x="106994" y="47235"/>
                    </a:lnTo>
                    <a:lnTo>
                      <a:pt x="99365" y="38119"/>
                    </a:lnTo>
                    <a:lnTo>
                      <a:pt x="90259" y="29013"/>
                    </a:lnTo>
                    <a:lnTo>
                      <a:pt x="87192" y="22860"/>
                    </a:lnTo>
                    <a:lnTo>
                      <a:pt x="87192" y="16716"/>
                    </a:lnTo>
                    <a:lnTo>
                      <a:pt x="67389" y="1467"/>
                    </a:lnTo>
                    <a:lnTo>
                      <a:pt x="62732" y="0"/>
                    </a:lnTo>
                    <a:lnTo>
                      <a:pt x="62589" y="0"/>
                    </a:lnTo>
                    <a:lnTo>
                      <a:pt x="58026" y="23765"/>
                    </a:lnTo>
                    <a:lnTo>
                      <a:pt x="15259" y="67923"/>
                    </a:lnTo>
                    <a:lnTo>
                      <a:pt x="19907" y="78629"/>
                    </a:lnTo>
                    <a:lnTo>
                      <a:pt x="29013" y="80105"/>
                    </a:lnTo>
                    <a:lnTo>
                      <a:pt x="0" y="113662"/>
                    </a:lnTo>
                    <a:lnTo>
                      <a:pt x="1591" y="141094"/>
                    </a:lnTo>
                    <a:lnTo>
                      <a:pt x="38119" y="161001"/>
                    </a:lnTo>
                    <a:lnTo>
                      <a:pt x="39710" y="168631"/>
                    </a:lnTo>
                    <a:lnTo>
                      <a:pt x="24460" y="173174"/>
                    </a:lnTo>
                    <a:lnTo>
                      <a:pt x="25946" y="177727"/>
                    </a:lnTo>
                    <a:lnTo>
                      <a:pt x="41196" y="180804"/>
                    </a:lnTo>
                    <a:lnTo>
                      <a:pt x="83877" y="174650"/>
                    </a:lnTo>
                    <a:lnTo>
                      <a:pt x="83877" y="170097"/>
                    </a:lnTo>
                    <a:lnTo>
                      <a:pt x="71695" y="167031"/>
                    </a:lnTo>
                    <a:lnTo>
                      <a:pt x="96155" y="165554"/>
                    </a:lnTo>
                    <a:lnTo>
                      <a:pt x="88535" y="145752"/>
                    </a:lnTo>
                    <a:lnTo>
                      <a:pt x="97631" y="145752"/>
                    </a:lnTo>
                    <a:lnTo>
                      <a:pt x="115957" y="168621"/>
                    </a:lnTo>
                    <a:lnTo>
                      <a:pt x="128130" y="165554"/>
                    </a:lnTo>
                    <a:lnTo>
                      <a:pt x="123577" y="141094"/>
                    </a:lnTo>
                    <a:lnTo>
                      <a:pt x="112881" y="142685"/>
                    </a:lnTo>
                    <a:lnTo>
                      <a:pt x="111395" y="136541"/>
                    </a:lnTo>
                    <a:lnTo>
                      <a:pt x="119034" y="128911"/>
                    </a:lnTo>
                    <a:lnTo>
                      <a:pt x="96155" y="113652"/>
                    </a:lnTo>
                    <a:lnTo>
                      <a:pt x="121987" y="107613"/>
                    </a:lnTo>
                    <a:lnTo>
                      <a:pt x="132693" y="93859"/>
                    </a:lnTo>
                    <a:lnTo>
                      <a:pt x="144694" y="92193"/>
                    </a:lnTo>
                    <a:lnTo>
                      <a:pt x="138979" y="82353"/>
                    </a:lnTo>
                    <a:close/>
                  </a:path>
                </a:pathLst>
              </a:custGeom>
              <a:solidFill>
                <a:schemeClr val="tx2"/>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1" name="Freeform: Shape 250">
                <a:extLst>
                  <a:ext uri="{FF2B5EF4-FFF2-40B4-BE49-F238E27FC236}">
                    <a16:creationId xmlns:a16="http://schemas.microsoft.com/office/drawing/2014/main" id="{5131B290-FA19-429B-A64B-DE07A2322778}"/>
                  </a:ext>
                </a:extLst>
              </p:cNvPr>
              <p:cNvSpPr/>
              <p:nvPr/>
            </p:nvSpPr>
            <p:spPr>
              <a:xfrm>
                <a:off x="4836440" y="3276190"/>
                <a:ext cx="3076" cy="5181"/>
              </a:xfrm>
              <a:custGeom>
                <a:avLst/>
                <a:gdLst>
                  <a:gd name="connsiteX0" fmla="*/ 3077 w 3076"/>
                  <a:gd name="connsiteY0" fmla="*/ 2753 h 5181"/>
                  <a:gd name="connsiteX1" fmla="*/ 0 w 3076"/>
                  <a:gd name="connsiteY1" fmla="*/ 0 h 5181"/>
                  <a:gd name="connsiteX2" fmla="*/ 2972 w 3076"/>
                  <a:gd name="connsiteY2" fmla="*/ 5182 h 5181"/>
                  <a:gd name="connsiteX3" fmla="*/ 3077 w 3076"/>
                  <a:gd name="connsiteY3" fmla="*/ 2753 h 5181"/>
                </a:gdLst>
                <a:ahLst/>
                <a:cxnLst>
                  <a:cxn ang="0">
                    <a:pos x="connsiteX0" y="connsiteY0"/>
                  </a:cxn>
                  <a:cxn ang="0">
                    <a:pos x="connsiteX1" y="connsiteY1"/>
                  </a:cxn>
                  <a:cxn ang="0">
                    <a:pos x="connsiteX2" y="connsiteY2"/>
                  </a:cxn>
                  <a:cxn ang="0">
                    <a:pos x="connsiteX3" y="connsiteY3"/>
                  </a:cxn>
                </a:cxnLst>
                <a:rect l="l" t="t" r="r" b="b"/>
                <a:pathLst>
                  <a:path w="3076" h="5181">
                    <a:moveTo>
                      <a:pt x="3077" y="2753"/>
                    </a:moveTo>
                    <a:lnTo>
                      <a:pt x="0" y="0"/>
                    </a:lnTo>
                    <a:lnTo>
                      <a:pt x="2972" y="5182"/>
                    </a:lnTo>
                    <a:lnTo>
                      <a:pt x="3077" y="2753"/>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2" name="Freeform: Shape 251">
                <a:extLst>
                  <a:ext uri="{FF2B5EF4-FFF2-40B4-BE49-F238E27FC236}">
                    <a16:creationId xmlns:a16="http://schemas.microsoft.com/office/drawing/2014/main" id="{CED3B69D-B2BB-442D-95CE-201AD00C772F}"/>
                  </a:ext>
                </a:extLst>
              </p:cNvPr>
              <p:cNvSpPr/>
              <p:nvPr/>
            </p:nvSpPr>
            <p:spPr>
              <a:xfrm>
                <a:off x="4734256" y="3024473"/>
                <a:ext cx="3162" cy="16916"/>
              </a:xfrm>
              <a:custGeom>
                <a:avLst/>
                <a:gdLst>
                  <a:gd name="connsiteX0" fmla="*/ 3162 w 3162"/>
                  <a:gd name="connsiteY0" fmla="*/ 16916 h 16916"/>
                  <a:gd name="connsiteX1" fmla="*/ 95 w 3162"/>
                  <a:gd name="connsiteY1" fmla="*/ 0 h 16916"/>
                  <a:gd name="connsiteX2" fmla="*/ 0 w 3162"/>
                  <a:gd name="connsiteY2" fmla="*/ 4372 h 16916"/>
                  <a:gd name="connsiteX3" fmla="*/ 3162 w 3162"/>
                  <a:gd name="connsiteY3" fmla="*/ 16916 h 16916"/>
                </a:gdLst>
                <a:ahLst/>
                <a:cxnLst>
                  <a:cxn ang="0">
                    <a:pos x="connsiteX0" y="connsiteY0"/>
                  </a:cxn>
                  <a:cxn ang="0">
                    <a:pos x="connsiteX1" y="connsiteY1"/>
                  </a:cxn>
                  <a:cxn ang="0">
                    <a:pos x="connsiteX2" y="connsiteY2"/>
                  </a:cxn>
                  <a:cxn ang="0">
                    <a:pos x="connsiteX3" y="connsiteY3"/>
                  </a:cxn>
                </a:cxnLst>
                <a:rect l="l" t="t" r="r" b="b"/>
                <a:pathLst>
                  <a:path w="3162" h="16916">
                    <a:moveTo>
                      <a:pt x="3162" y="16916"/>
                    </a:moveTo>
                    <a:lnTo>
                      <a:pt x="95" y="0"/>
                    </a:lnTo>
                    <a:lnTo>
                      <a:pt x="0" y="4372"/>
                    </a:lnTo>
                    <a:lnTo>
                      <a:pt x="3162" y="16916"/>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3" name="Freeform: Shape 252">
                <a:extLst>
                  <a:ext uri="{FF2B5EF4-FFF2-40B4-BE49-F238E27FC236}">
                    <a16:creationId xmlns:a16="http://schemas.microsoft.com/office/drawing/2014/main" id="{DAF1E557-C8B9-4320-801F-F406EBCB6121}"/>
                  </a:ext>
                </a:extLst>
              </p:cNvPr>
              <p:cNvSpPr/>
              <p:nvPr/>
            </p:nvSpPr>
            <p:spPr>
              <a:xfrm>
                <a:off x="4659789" y="3114855"/>
                <a:ext cx="522951" cy="684561"/>
              </a:xfrm>
              <a:custGeom>
                <a:avLst/>
                <a:gdLst>
                  <a:gd name="connsiteX0" fmla="*/ 521475 w 522951"/>
                  <a:gd name="connsiteY0" fmla="*/ 13754 h 684561"/>
                  <a:gd name="connsiteX1" fmla="*/ 516931 w 522951"/>
                  <a:gd name="connsiteY1" fmla="*/ 13754 h 684561"/>
                  <a:gd name="connsiteX2" fmla="*/ 513855 w 522951"/>
                  <a:gd name="connsiteY2" fmla="*/ 9201 h 684561"/>
                  <a:gd name="connsiteX3" fmla="*/ 510788 w 522951"/>
                  <a:gd name="connsiteY3" fmla="*/ 12173 h 684561"/>
                  <a:gd name="connsiteX4" fmla="*/ 503158 w 522951"/>
                  <a:gd name="connsiteY4" fmla="*/ 13754 h 684561"/>
                  <a:gd name="connsiteX5" fmla="*/ 498615 w 522951"/>
                  <a:gd name="connsiteY5" fmla="*/ 12173 h 684561"/>
                  <a:gd name="connsiteX6" fmla="*/ 497129 w 522951"/>
                  <a:gd name="connsiteY6" fmla="*/ 7620 h 684561"/>
                  <a:gd name="connsiteX7" fmla="*/ 492471 w 522951"/>
                  <a:gd name="connsiteY7" fmla="*/ 6134 h 684561"/>
                  <a:gd name="connsiteX8" fmla="*/ 494062 w 522951"/>
                  <a:gd name="connsiteY8" fmla="*/ 3067 h 684561"/>
                  <a:gd name="connsiteX9" fmla="*/ 489509 w 522951"/>
                  <a:gd name="connsiteY9" fmla="*/ 0 h 684561"/>
                  <a:gd name="connsiteX10" fmla="*/ 486442 w 522951"/>
                  <a:gd name="connsiteY10" fmla="*/ 6144 h 684561"/>
                  <a:gd name="connsiteX11" fmla="*/ 481889 w 522951"/>
                  <a:gd name="connsiteY11" fmla="*/ 9211 h 684561"/>
                  <a:gd name="connsiteX12" fmla="*/ 472678 w 522951"/>
                  <a:gd name="connsiteY12" fmla="*/ 9211 h 684561"/>
                  <a:gd name="connsiteX13" fmla="*/ 469611 w 522951"/>
                  <a:gd name="connsiteY13" fmla="*/ 7630 h 684561"/>
                  <a:gd name="connsiteX14" fmla="*/ 468125 w 522951"/>
                  <a:gd name="connsiteY14" fmla="*/ 6144 h 684561"/>
                  <a:gd name="connsiteX15" fmla="*/ 463582 w 522951"/>
                  <a:gd name="connsiteY15" fmla="*/ 6144 h 684561"/>
                  <a:gd name="connsiteX16" fmla="*/ 461991 w 522951"/>
                  <a:gd name="connsiteY16" fmla="*/ 0 h 684561"/>
                  <a:gd name="connsiteX17" fmla="*/ 459029 w 522951"/>
                  <a:gd name="connsiteY17" fmla="*/ 4563 h 684561"/>
                  <a:gd name="connsiteX18" fmla="*/ 455962 w 522951"/>
                  <a:gd name="connsiteY18" fmla="*/ 4563 h 684561"/>
                  <a:gd name="connsiteX19" fmla="*/ 451409 w 522951"/>
                  <a:gd name="connsiteY19" fmla="*/ 1591 h 684561"/>
                  <a:gd name="connsiteX20" fmla="*/ 448332 w 522951"/>
                  <a:gd name="connsiteY20" fmla="*/ 7630 h 684561"/>
                  <a:gd name="connsiteX21" fmla="*/ 440712 w 522951"/>
                  <a:gd name="connsiteY21" fmla="*/ 7630 h 684561"/>
                  <a:gd name="connsiteX22" fmla="*/ 442198 w 522951"/>
                  <a:gd name="connsiteY22" fmla="*/ 13764 h 684561"/>
                  <a:gd name="connsiteX23" fmla="*/ 440712 w 522951"/>
                  <a:gd name="connsiteY23" fmla="*/ 16831 h 684561"/>
                  <a:gd name="connsiteX24" fmla="*/ 436159 w 522951"/>
                  <a:gd name="connsiteY24" fmla="*/ 9211 h 684561"/>
                  <a:gd name="connsiteX25" fmla="*/ 436159 w 522951"/>
                  <a:gd name="connsiteY25" fmla="*/ 16831 h 684561"/>
                  <a:gd name="connsiteX26" fmla="*/ 434569 w 522951"/>
                  <a:gd name="connsiteY26" fmla="*/ 21393 h 684561"/>
                  <a:gd name="connsiteX27" fmla="*/ 430016 w 522951"/>
                  <a:gd name="connsiteY27" fmla="*/ 25946 h 684561"/>
                  <a:gd name="connsiteX28" fmla="*/ 426939 w 522951"/>
                  <a:gd name="connsiteY28" fmla="*/ 27422 h 684561"/>
                  <a:gd name="connsiteX29" fmla="*/ 420900 w 522951"/>
                  <a:gd name="connsiteY29" fmla="*/ 25946 h 684561"/>
                  <a:gd name="connsiteX30" fmla="*/ 417824 w 522951"/>
                  <a:gd name="connsiteY30" fmla="*/ 22879 h 684561"/>
                  <a:gd name="connsiteX31" fmla="*/ 414757 w 522951"/>
                  <a:gd name="connsiteY31" fmla="*/ 21403 h 684561"/>
                  <a:gd name="connsiteX32" fmla="*/ 408613 w 522951"/>
                  <a:gd name="connsiteY32" fmla="*/ 21403 h 684561"/>
                  <a:gd name="connsiteX33" fmla="*/ 410204 w 522951"/>
                  <a:gd name="connsiteY33" fmla="*/ 12183 h 684561"/>
                  <a:gd name="connsiteX34" fmla="*/ 398031 w 522951"/>
                  <a:gd name="connsiteY34" fmla="*/ 9211 h 684561"/>
                  <a:gd name="connsiteX35" fmla="*/ 390401 w 522951"/>
                  <a:gd name="connsiteY35" fmla="*/ 1591 h 684561"/>
                  <a:gd name="connsiteX36" fmla="*/ 385744 w 522951"/>
                  <a:gd name="connsiteY36" fmla="*/ 7630 h 684561"/>
                  <a:gd name="connsiteX37" fmla="*/ 385744 w 522951"/>
                  <a:gd name="connsiteY37" fmla="*/ 16831 h 684561"/>
                  <a:gd name="connsiteX38" fmla="*/ 381191 w 522951"/>
                  <a:gd name="connsiteY38" fmla="*/ 13764 h 684561"/>
                  <a:gd name="connsiteX39" fmla="*/ 375161 w 522951"/>
                  <a:gd name="connsiteY39" fmla="*/ 10697 h 684561"/>
                  <a:gd name="connsiteX40" fmla="*/ 362874 w 522951"/>
                  <a:gd name="connsiteY40" fmla="*/ 10697 h 684561"/>
                  <a:gd name="connsiteX41" fmla="*/ 359912 w 522951"/>
                  <a:gd name="connsiteY41" fmla="*/ 15250 h 684561"/>
                  <a:gd name="connsiteX42" fmla="*/ 358331 w 522951"/>
                  <a:gd name="connsiteY42" fmla="*/ 16831 h 684561"/>
                  <a:gd name="connsiteX43" fmla="*/ 356845 w 522951"/>
                  <a:gd name="connsiteY43" fmla="*/ 15250 h 684561"/>
                  <a:gd name="connsiteX44" fmla="*/ 353768 w 522951"/>
                  <a:gd name="connsiteY44" fmla="*/ 13764 h 684561"/>
                  <a:gd name="connsiteX45" fmla="*/ 352282 w 522951"/>
                  <a:gd name="connsiteY45" fmla="*/ 7630 h 684561"/>
                  <a:gd name="connsiteX46" fmla="*/ 344662 w 522951"/>
                  <a:gd name="connsiteY46" fmla="*/ 9211 h 684561"/>
                  <a:gd name="connsiteX47" fmla="*/ 340004 w 522951"/>
                  <a:gd name="connsiteY47" fmla="*/ 10687 h 684561"/>
                  <a:gd name="connsiteX48" fmla="*/ 333966 w 522951"/>
                  <a:gd name="connsiteY48" fmla="*/ 13754 h 684561"/>
                  <a:gd name="connsiteX49" fmla="*/ 323279 w 522951"/>
                  <a:gd name="connsiteY49" fmla="*/ 10687 h 684561"/>
                  <a:gd name="connsiteX50" fmla="*/ 317135 w 522951"/>
                  <a:gd name="connsiteY50" fmla="*/ 10687 h 684561"/>
                  <a:gd name="connsiteX51" fmla="*/ 312582 w 522951"/>
                  <a:gd name="connsiteY51" fmla="*/ 19793 h 684561"/>
                  <a:gd name="connsiteX52" fmla="*/ 312582 w 522951"/>
                  <a:gd name="connsiteY52" fmla="*/ 27422 h 684561"/>
                  <a:gd name="connsiteX53" fmla="*/ 304962 w 522951"/>
                  <a:gd name="connsiteY53" fmla="*/ 25946 h 684561"/>
                  <a:gd name="connsiteX54" fmla="*/ 295856 w 522951"/>
                  <a:gd name="connsiteY54" fmla="*/ 29013 h 684561"/>
                  <a:gd name="connsiteX55" fmla="*/ 285159 w 522951"/>
                  <a:gd name="connsiteY55" fmla="*/ 29013 h 684561"/>
                  <a:gd name="connsiteX56" fmla="*/ 276054 w 522951"/>
                  <a:gd name="connsiteY56" fmla="*/ 30490 h 684561"/>
                  <a:gd name="connsiteX57" fmla="*/ 265357 w 522951"/>
                  <a:gd name="connsiteY57" fmla="*/ 32080 h 684561"/>
                  <a:gd name="connsiteX58" fmla="*/ 263766 w 522951"/>
                  <a:gd name="connsiteY58" fmla="*/ 38119 h 684561"/>
                  <a:gd name="connsiteX59" fmla="*/ 262280 w 522951"/>
                  <a:gd name="connsiteY59" fmla="*/ 42672 h 684561"/>
                  <a:gd name="connsiteX60" fmla="*/ 254660 w 522951"/>
                  <a:gd name="connsiteY60" fmla="*/ 44263 h 684561"/>
                  <a:gd name="connsiteX61" fmla="*/ 247031 w 522951"/>
                  <a:gd name="connsiteY61" fmla="*/ 45739 h 684561"/>
                  <a:gd name="connsiteX62" fmla="*/ 245555 w 522951"/>
                  <a:gd name="connsiteY62" fmla="*/ 51873 h 684561"/>
                  <a:gd name="connsiteX63" fmla="*/ 247031 w 522951"/>
                  <a:gd name="connsiteY63" fmla="*/ 57912 h 684561"/>
                  <a:gd name="connsiteX64" fmla="*/ 248517 w 522951"/>
                  <a:gd name="connsiteY64" fmla="*/ 59493 h 684561"/>
                  <a:gd name="connsiteX65" fmla="*/ 248517 w 522951"/>
                  <a:gd name="connsiteY65" fmla="*/ 67123 h 684561"/>
                  <a:gd name="connsiteX66" fmla="*/ 245545 w 522951"/>
                  <a:gd name="connsiteY66" fmla="*/ 71676 h 684561"/>
                  <a:gd name="connsiteX67" fmla="*/ 237925 w 522951"/>
                  <a:gd name="connsiteY67" fmla="*/ 77810 h 684561"/>
                  <a:gd name="connsiteX68" fmla="*/ 225638 w 522951"/>
                  <a:gd name="connsiteY68" fmla="*/ 76219 h 684561"/>
                  <a:gd name="connsiteX69" fmla="*/ 213465 w 522951"/>
                  <a:gd name="connsiteY69" fmla="*/ 74743 h 684561"/>
                  <a:gd name="connsiteX70" fmla="*/ 204359 w 522951"/>
                  <a:gd name="connsiteY70" fmla="*/ 74743 h 684561"/>
                  <a:gd name="connsiteX71" fmla="*/ 204359 w 522951"/>
                  <a:gd name="connsiteY71" fmla="*/ 65532 h 684561"/>
                  <a:gd name="connsiteX72" fmla="*/ 202768 w 522951"/>
                  <a:gd name="connsiteY72" fmla="*/ 57903 h 684561"/>
                  <a:gd name="connsiteX73" fmla="*/ 195148 w 522951"/>
                  <a:gd name="connsiteY73" fmla="*/ 42653 h 684561"/>
                  <a:gd name="connsiteX74" fmla="*/ 184556 w 522951"/>
                  <a:gd name="connsiteY74" fmla="*/ 33537 h 684561"/>
                  <a:gd name="connsiteX75" fmla="*/ 167716 w 522951"/>
                  <a:gd name="connsiteY75" fmla="*/ 25918 h 684561"/>
                  <a:gd name="connsiteX76" fmla="*/ 149400 w 522951"/>
                  <a:gd name="connsiteY76" fmla="*/ 21365 h 684561"/>
                  <a:gd name="connsiteX77" fmla="*/ 126530 w 522951"/>
                  <a:gd name="connsiteY77" fmla="*/ 18288 h 684561"/>
                  <a:gd name="connsiteX78" fmla="*/ 102175 w 522951"/>
                  <a:gd name="connsiteY78" fmla="*/ 13735 h 684561"/>
                  <a:gd name="connsiteX79" fmla="*/ 88411 w 522951"/>
                  <a:gd name="connsiteY79" fmla="*/ 15221 h 684561"/>
                  <a:gd name="connsiteX80" fmla="*/ 77819 w 522951"/>
                  <a:gd name="connsiteY80" fmla="*/ 10668 h 684561"/>
                  <a:gd name="connsiteX81" fmla="*/ 70199 w 522951"/>
                  <a:gd name="connsiteY81" fmla="*/ 12154 h 684561"/>
                  <a:gd name="connsiteX82" fmla="*/ 64646 w 522951"/>
                  <a:gd name="connsiteY82" fmla="*/ 6696 h 684561"/>
                  <a:gd name="connsiteX83" fmla="*/ 63798 w 522951"/>
                  <a:gd name="connsiteY83" fmla="*/ 8515 h 684561"/>
                  <a:gd name="connsiteX84" fmla="*/ 68456 w 522951"/>
                  <a:gd name="connsiteY84" fmla="*/ 13068 h 684561"/>
                  <a:gd name="connsiteX85" fmla="*/ 167573 w 522951"/>
                  <a:gd name="connsiteY85" fmla="*/ 28308 h 684561"/>
                  <a:gd name="connsiteX86" fmla="*/ 194996 w 522951"/>
                  <a:gd name="connsiteY86" fmla="*/ 45034 h 684561"/>
                  <a:gd name="connsiteX87" fmla="*/ 202625 w 522951"/>
                  <a:gd name="connsiteY87" fmla="*/ 75543 h 684561"/>
                  <a:gd name="connsiteX88" fmla="*/ 165983 w 522951"/>
                  <a:gd name="connsiteY88" fmla="*/ 99993 h 684561"/>
                  <a:gd name="connsiteX89" fmla="*/ 158363 w 522951"/>
                  <a:gd name="connsiteY89" fmla="*/ 119796 h 684561"/>
                  <a:gd name="connsiteX90" fmla="*/ 179756 w 522951"/>
                  <a:gd name="connsiteY90" fmla="*/ 147218 h 684561"/>
                  <a:gd name="connsiteX91" fmla="*/ 188862 w 522951"/>
                  <a:gd name="connsiteY91" fmla="*/ 200587 h 684561"/>
                  <a:gd name="connsiteX92" fmla="*/ 217875 w 522951"/>
                  <a:gd name="connsiteY92" fmla="*/ 267719 h 684561"/>
                  <a:gd name="connsiteX93" fmla="*/ 220951 w 522951"/>
                  <a:gd name="connsiteY93" fmla="*/ 284455 h 684561"/>
                  <a:gd name="connsiteX94" fmla="*/ 214808 w 522951"/>
                  <a:gd name="connsiteY94" fmla="*/ 279892 h 684561"/>
                  <a:gd name="connsiteX95" fmla="*/ 214808 w 522951"/>
                  <a:gd name="connsiteY95" fmla="*/ 286045 h 684561"/>
                  <a:gd name="connsiteX96" fmla="*/ 222437 w 522951"/>
                  <a:gd name="connsiteY96" fmla="*/ 314944 h 684561"/>
                  <a:gd name="connsiteX97" fmla="*/ 220951 w 522951"/>
                  <a:gd name="connsiteY97" fmla="*/ 328717 h 684561"/>
                  <a:gd name="connsiteX98" fmla="*/ 172136 w 522951"/>
                  <a:gd name="connsiteY98" fmla="*/ 374456 h 684561"/>
                  <a:gd name="connsiteX99" fmla="*/ 144713 w 522951"/>
                  <a:gd name="connsiteY99" fmla="*/ 385153 h 684561"/>
                  <a:gd name="connsiteX100" fmla="*/ 114214 w 522951"/>
                  <a:gd name="connsiteY100" fmla="*/ 408013 h 684561"/>
                  <a:gd name="connsiteX101" fmla="*/ 71438 w 522951"/>
                  <a:gd name="connsiteY101" fmla="*/ 423262 h 684561"/>
                  <a:gd name="connsiteX102" fmla="*/ 59255 w 522951"/>
                  <a:gd name="connsiteY102" fmla="*/ 449094 h 684561"/>
                  <a:gd name="connsiteX103" fmla="*/ 57769 w 522951"/>
                  <a:gd name="connsiteY103" fmla="*/ 470487 h 684561"/>
                  <a:gd name="connsiteX104" fmla="*/ 27280 w 522951"/>
                  <a:gd name="connsiteY104" fmla="*/ 494843 h 684561"/>
                  <a:gd name="connsiteX105" fmla="*/ 7477 w 522951"/>
                  <a:gd name="connsiteY105" fmla="*/ 526933 h 684561"/>
                  <a:gd name="connsiteX106" fmla="*/ 0 w 522951"/>
                  <a:gd name="connsiteY106" fmla="*/ 545973 h 684561"/>
                  <a:gd name="connsiteX107" fmla="*/ 1600 w 522951"/>
                  <a:gd name="connsiteY107" fmla="*/ 547402 h 684561"/>
                  <a:gd name="connsiteX108" fmla="*/ 10706 w 522951"/>
                  <a:gd name="connsiteY108" fmla="*/ 550469 h 684561"/>
                  <a:gd name="connsiteX109" fmla="*/ 15259 w 522951"/>
                  <a:gd name="connsiteY109" fmla="*/ 547402 h 684561"/>
                  <a:gd name="connsiteX110" fmla="*/ 18326 w 522951"/>
                  <a:gd name="connsiteY110" fmla="*/ 545821 h 684561"/>
                  <a:gd name="connsiteX111" fmla="*/ 27442 w 522951"/>
                  <a:gd name="connsiteY111" fmla="*/ 553441 h 684561"/>
                  <a:gd name="connsiteX112" fmla="*/ 32099 w 522951"/>
                  <a:gd name="connsiteY112" fmla="*/ 555041 h 684561"/>
                  <a:gd name="connsiteX113" fmla="*/ 36643 w 522951"/>
                  <a:gd name="connsiteY113" fmla="*/ 556517 h 684561"/>
                  <a:gd name="connsiteX114" fmla="*/ 36643 w 522951"/>
                  <a:gd name="connsiteY114" fmla="*/ 558108 h 684561"/>
                  <a:gd name="connsiteX115" fmla="*/ 35062 w 522951"/>
                  <a:gd name="connsiteY115" fmla="*/ 559584 h 684561"/>
                  <a:gd name="connsiteX116" fmla="*/ 35062 w 522951"/>
                  <a:gd name="connsiteY116" fmla="*/ 562651 h 684561"/>
                  <a:gd name="connsiteX117" fmla="*/ 41205 w 522951"/>
                  <a:gd name="connsiteY117" fmla="*/ 562651 h 684561"/>
                  <a:gd name="connsiteX118" fmla="*/ 41205 w 522951"/>
                  <a:gd name="connsiteY118" fmla="*/ 564128 h 684561"/>
                  <a:gd name="connsiteX119" fmla="*/ 42691 w 522951"/>
                  <a:gd name="connsiteY119" fmla="*/ 565718 h 684561"/>
                  <a:gd name="connsiteX120" fmla="*/ 41205 w 522951"/>
                  <a:gd name="connsiteY120" fmla="*/ 565718 h 684561"/>
                  <a:gd name="connsiteX121" fmla="*/ 42691 w 522951"/>
                  <a:gd name="connsiteY121" fmla="*/ 567195 h 684561"/>
                  <a:gd name="connsiteX122" fmla="*/ 42691 w 522951"/>
                  <a:gd name="connsiteY122" fmla="*/ 568681 h 684561"/>
                  <a:gd name="connsiteX123" fmla="*/ 48835 w 522951"/>
                  <a:gd name="connsiteY123" fmla="*/ 573329 h 684561"/>
                  <a:gd name="connsiteX124" fmla="*/ 53378 w 522951"/>
                  <a:gd name="connsiteY124" fmla="*/ 574805 h 684561"/>
                  <a:gd name="connsiteX125" fmla="*/ 54969 w 522951"/>
                  <a:gd name="connsiteY125" fmla="*/ 576291 h 684561"/>
                  <a:gd name="connsiteX126" fmla="*/ 56445 w 522951"/>
                  <a:gd name="connsiteY126" fmla="*/ 576291 h 684561"/>
                  <a:gd name="connsiteX127" fmla="*/ 59512 w 522951"/>
                  <a:gd name="connsiteY127" fmla="*/ 574805 h 684561"/>
                  <a:gd name="connsiteX128" fmla="*/ 60998 w 522951"/>
                  <a:gd name="connsiteY128" fmla="*/ 576291 h 684561"/>
                  <a:gd name="connsiteX129" fmla="*/ 60998 w 522951"/>
                  <a:gd name="connsiteY129" fmla="*/ 579368 h 684561"/>
                  <a:gd name="connsiteX130" fmla="*/ 64065 w 522951"/>
                  <a:gd name="connsiteY130" fmla="*/ 580949 h 684561"/>
                  <a:gd name="connsiteX131" fmla="*/ 68618 w 522951"/>
                  <a:gd name="connsiteY131" fmla="*/ 582435 h 684561"/>
                  <a:gd name="connsiteX132" fmla="*/ 71685 w 522951"/>
                  <a:gd name="connsiteY132" fmla="*/ 580949 h 684561"/>
                  <a:gd name="connsiteX133" fmla="*/ 74752 w 522951"/>
                  <a:gd name="connsiteY133" fmla="*/ 579368 h 684561"/>
                  <a:gd name="connsiteX134" fmla="*/ 85449 w 522951"/>
                  <a:gd name="connsiteY134" fmla="*/ 579368 h 684561"/>
                  <a:gd name="connsiteX135" fmla="*/ 93069 w 522951"/>
                  <a:gd name="connsiteY135" fmla="*/ 580949 h 684561"/>
                  <a:gd name="connsiteX136" fmla="*/ 94555 w 522951"/>
                  <a:gd name="connsiteY136" fmla="*/ 583911 h 684561"/>
                  <a:gd name="connsiteX137" fmla="*/ 100698 w 522951"/>
                  <a:gd name="connsiteY137" fmla="*/ 585502 h 684561"/>
                  <a:gd name="connsiteX138" fmla="*/ 106728 w 522951"/>
                  <a:gd name="connsiteY138" fmla="*/ 586978 h 684561"/>
                  <a:gd name="connsiteX139" fmla="*/ 109804 w 522951"/>
                  <a:gd name="connsiteY139" fmla="*/ 590045 h 684561"/>
                  <a:gd name="connsiteX140" fmla="*/ 112871 w 522951"/>
                  <a:gd name="connsiteY140" fmla="*/ 596179 h 684561"/>
                  <a:gd name="connsiteX141" fmla="*/ 115938 w 522951"/>
                  <a:gd name="connsiteY141" fmla="*/ 602228 h 684561"/>
                  <a:gd name="connsiteX142" fmla="*/ 117424 w 522951"/>
                  <a:gd name="connsiteY142" fmla="*/ 608362 h 684561"/>
                  <a:gd name="connsiteX143" fmla="*/ 118901 w 522951"/>
                  <a:gd name="connsiteY143" fmla="*/ 612915 h 684561"/>
                  <a:gd name="connsiteX144" fmla="*/ 118901 w 522951"/>
                  <a:gd name="connsiteY144" fmla="*/ 614391 h 684561"/>
                  <a:gd name="connsiteX145" fmla="*/ 120491 w 522951"/>
                  <a:gd name="connsiteY145" fmla="*/ 615982 h 684561"/>
                  <a:gd name="connsiteX146" fmla="*/ 125044 w 522951"/>
                  <a:gd name="connsiteY146" fmla="*/ 617458 h 684561"/>
                  <a:gd name="connsiteX147" fmla="*/ 131188 w 522951"/>
                  <a:gd name="connsiteY147" fmla="*/ 623602 h 684561"/>
                  <a:gd name="connsiteX148" fmla="*/ 134150 w 522951"/>
                  <a:gd name="connsiteY148" fmla="*/ 626669 h 684561"/>
                  <a:gd name="connsiteX149" fmla="*/ 135731 w 522951"/>
                  <a:gd name="connsiteY149" fmla="*/ 628145 h 684561"/>
                  <a:gd name="connsiteX150" fmla="*/ 135731 w 522951"/>
                  <a:gd name="connsiteY150" fmla="*/ 640318 h 684561"/>
                  <a:gd name="connsiteX151" fmla="*/ 137208 w 522951"/>
                  <a:gd name="connsiteY151" fmla="*/ 643395 h 684561"/>
                  <a:gd name="connsiteX152" fmla="*/ 140275 w 522951"/>
                  <a:gd name="connsiteY152" fmla="*/ 646462 h 684561"/>
                  <a:gd name="connsiteX153" fmla="*/ 144837 w 522951"/>
                  <a:gd name="connsiteY153" fmla="*/ 652501 h 684561"/>
                  <a:gd name="connsiteX154" fmla="*/ 154048 w 522951"/>
                  <a:gd name="connsiteY154" fmla="*/ 657149 h 684561"/>
                  <a:gd name="connsiteX155" fmla="*/ 160077 w 522951"/>
                  <a:gd name="connsiteY155" fmla="*/ 663197 h 684561"/>
                  <a:gd name="connsiteX156" fmla="*/ 164630 w 522951"/>
                  <a:gd name="connsiteY156" fmla="*/ 666264 h 684561"/>
                  <a:gd name="connsiteX157" fmla="*/ 167697 w 522951"/>
                  <a:gd name="connsiteY157" fmla="*/ 670808 h 684561"/>
                  <a:gd name="connsiteX158" fmla="*/ 169288 w 522951"/>
                  <a:gd name="connsiteY158" fmla="*/ 672398 h 684561"/>
                  <a:gd name="connsiteX159" fmla="*/ 167697 w 522951"/>
                  <a:gd name="connsiteY159" fmla="*/ 673875 h 684561"/>
                  <a:gd name="connsiteX160" fmla="*/ 167697 w 522951"/>
                  <a:gd name="connsiteY160" fmla="*/ 675351 h 684561"/>
                  <a:gd name="connsiteX161" fmla="*/ 166211 w 522951"/>
                  <a:gd name="connsiteY161" fmla="*/ 676942 h 684561"/>
                  <a:gd name="connsiteX162" fmla="*/ 166211 w 522951"/>
                  <a:gd name="connsiteY162" fmla="*/ 678418 h 684561"/>
                  <a:gd name="connsiteX163" fmla="*/ 169278 w 522951"/>
                  <a:gd name="connsiteY163" fmla="*/ 680009 h 684561"/>
                  <a:gd name="connsiteX164" fmla="*/ 170764 w 522951"/>
                  <a:gd name="connsiteY164" fmla="*/ 680009 h 684561"/>
                  <a:gd name="connsiteX165" fmla="*/ 173841 w 522951"/>
                  <a:gd name="connsiteY165" fmla="*/ 676942 h 684561"/>
                  <a:gd name="connsiteX166" fmla="*/ 175317 w 522951"/>
                  <a:gd name="connsiteY166" fmla="*/ 673875 h 684561"/>
                  <a:gd name="connsiteX167" fmla="*/ 179870 w 522951"/>
                  <a:gd name="connsiteY167" fmla="*/ 673875 h 684561"/>
                  <a:gd name="connsiteX168" fmla="*/ 181451 w 522951"/>
                  <a:gd name="connsiteY168" fmla="*/ 675351 h 684561"/>
                  <a:gd name="connsiteX169" fmla="*/ 182937 w 522951"/>
                  <a:gd name="connsiteY169" fmla="*/ 676942 h 684561"/>
                  <a:gd name="connsiteX170" fmla="*/ 184528 w 522951"/>
                  <a:gd name="connsiteY170" fmla="*/ 676942 h 684561"/>
                  <a:gd name="connsiteX171" fmla="*/ 184528 w 522951"/>
                  <a:gd name="connsiteY171" fmla="*/ 680009 h 684561"/>
                  <a:gd name="connsiteX172" fmla="*/ 187490 w 522951"/>
                  <a:gd name="connsiteY172" fmla="*/ 682981 h 684561"/>
                  <a:gd name="connsiteX173" fmla="*/ 195120 w 522951"/>
                  <a:gd name="connsiteY173" fmla="*/ 682981 h 684561"/>
                  <a:gd name="connsiteX174" fmla="*/ 196701 w 522951"/>
                  <a:gd name="connsiteY174" fmla="*/ 684562 h 684561"/>
                  <a:gd name="connsiteX175" fmla="*/ 199768 w 522951"/>
                  <a:gd name="connsiteY175" fmla="*/ 681495 h 684561"/>
                  <a:gd name="connsiteX176" fmla="*/ 207397 w 522951"/>
                  <a:gd name="connsiteY176" fmla="*/ 682981 h 684561"/>
                  <a:gd name="connsiteX177" fmla="*/ 217989 w 522951"/>
                  <a:gd name="connsiteY177" fmla="*/ 680009 h 684561"/>
                  <a:gd name="connsiteX178" fmla="*/ 228686 w 522951"/>
                  <a:gd name="connsiteY178" fmla="*/ 680009 h 684561"/>
                  <a:gd name="connsiteX179" fmla="*/ 231753 w 522951"/>
                  <a:gd name="connsiteY179" fmla="*/ 678418 h 684561"/>
                  <a:gd name="connsiteX180" fmla="*/ 236306 w 522951"/>
                  <a:gd name="connsiteY180" fmla="*/ 673875 h 684561"/>
                  <a:gd name="connsiteX181" fmla="*/ 237896 w 522951"/>
                  <a:gd name="connsiteY181" fmla="*/ 672398 h 684561"/>
                  <a:gd name="connsiteX182" fmla="*/ 239382 w 522951"/>
                  <a:gd name="connsiteY182" fmla="*/ 673875 h 684561"/>
                  <a:gd name="connsiteX183" fmla="*/ 243926 w 522951"/>
                  <a:gd name="connsiteY183" fmla="*/ 672398 h 684561"/>
                  <a:gd name="connsiteX184" fmla="*/ 251555 w 522951"/>
                  <a:gd name="connsiteY184" fmla="*/ 666264 h 684561"/>
                  <a:gd name="connsiteX185" fmla="*/ 253136 w 522951"/>
                  <a:gd name="connsiteY185" fmla="*/ 664778 h 684561"/>
                  <a:gd name="connsiteX186" fmla="*/ 260766 w 522951"/>
                  <a:gd name="connsiteY186" fmla="*/ 664778 h 684561"/>
                  <a:gd name="connsiteX187" fmla="*/ 260766 w 522951"/>
                  <a:gd name="connsiteY187" fmla="*/ 661702 h 684561"/>
                  <a:gd name="connsiteX188" fmla="*/ 262242 w 522951"/>
                  <a:gd name="connsiteY188" fmla="*/ 660121 h 684561"/>
                  <a:gd name="connsiteX189" fmla="*/ 263728 w 522951"/>
                  <a:gd name="connsiteY189" fmla="*/ 661702 h 684561"/>
                  <a:gd name="connsiteX190" fmla="*/ 268386 w 522951"/>
                  <a:gd name="connsiteY190" fmla="*/ 664778 h 684561"/>
                  <a:gd name="connsiteX191" fmla="*/ 272939 w 522951"/>
                  <a:gd name="connsiteY191" fmla="*/ 667750 h 684561"/>
                  <a:gd name="connsiteX192" fmla="*/ 274425 w 522951"/>
                  <a:gd name="connsiteY192" fmla="*/ 669341 h 684561"/>
                  <a:gd name="connsiteX193" fmla="*/ 277492 w 522951"/>
                  <a:gd name="connsiteY193" fmla="*/ 667750 h 684561"/>
                  <a:gd name="connsiteX194" fmla="*/ 278978 w 522951"/>
                  <a:gd name="connsiteY194" fmla="*/ 667750 h 684561"/>
                  <a:gd name="connsiteX195" fmla="*/ 280568 w 522951"/>
                  <a:gd name="connsiteY195" fmla="*/ 666274 h 684561"/>
                  <a:gd name="connsiteX196" fmla="*/ 280568 w 522951"/>
                  <a:gd name="connsiteY196" fmla="*/ 664788 h 684561"/>
                  <a:gd name="connsiteX197" fmla="*/ 278978 w 522951"/>
                  <a:gd name="connsiteY197" fmla="*/ 664788 h 684561"/>
                  <a:gd name="connsiteX198" fmla="*/ 278978 w 522951"/>
                  <a:gd name="connsiteY198" fmla="*/ 661711 h 684561"/>
                  <a:gd name="connsiteX199" fmla="*/ 280568 w 522951"/>
                  <a:gd name="connsiteY199" fmla="*/ 660130 h 684561"/>
                  <a:gd name="connsiteX200" fmla="*/ 285121 w 522951"/>
                  <a:gd name="connsiteY200" fmla="*/ 660130 h 684561"/>
                  <a:gd name="connsiteX201" fmla="*/ 286607 w 522951"/>
                  <a:gd name="connsiteY201" fmla="*/ 661711 h 684561"/>
                  <a:gd name="connsiteX202" fmla="*/ 288188 w 522951"/>
                  <a:gd name="connsiteY202" fmla="*/ 663207 h 684561"/>
                  <a:gd name="connsiteX203" fmla="*/ 291265 w 522951"/>
                  <a:gd name="connsiteY203" fmla="*/ 663207 h 684561"/>
                  <a:gd name="connsiteX204" fmla="*/ 291265 w 522951"/>
                  <a:gd name="connsiteY204" fmla="*/ 660130 h 684561"/>
                  <a:gd name="connsiteX205" fmla="*/ 289674 w 522951"/>
                  <a:gd name="connsiteY205" fmla="*/ 658654 h 684561"/>
                  <a:gd name="connsiteX206" fmla="*/ 288188 w 522951"/>
                  <a:gd name="connsiteY206" fmla="*/ 657168 h 684561"/>
                  <a:gd name="connsiteX207" fmla="*/ 289674 w 522951"/>
                  <a:gd name="connsiteY207" fmla="*/ 655587 h 684561"/>
                  <a:gd name="connsiteX208" fmla="*/ 289674 w 522951"/>
                  <a:gd name="connsiteY208" fmla="*/ 654101 h 684561"/>
                  <a:gd name="connsiteX209" fmla="*/ 291265 w 522951"/>
                  <a:gd name="connsiteY209" fmla="*/ 654101 h 684561"/>
                  <a:gd name="connsiteX210" fmla="*/ 292751 w 522951"/>
                  <a:gd name="connsiteY210" fmla="*/ 655587 h 684561"/>
                  <a:gd name="connsiteX211" fmla="*/ 297304 w 522951"/>
                  <a:gd name="connsiteY211" fmla="*/ 655587 h 684561"/>
                  <a:gd name="connsiteX212" fmla="*/ 297304 w 522951"/>
                  <a:gd name="connsiteY212" fmla="*/ 654101 h 684561"/>
                  <a:gd name="connsiteX213" fmla="*/ 298895 w 522951"/>
                  <a:gd name="connsiteY213" fmla="*/ 652520 h 684561"/>
                  <a:gd name="connsiteX214" fmla="*/ 298895 w 522951"/>
                  <a:gd name="connsiteY214" fmla="*/ 651034 h 684561"/>
                  <a:gd name="connsiteX215" fmla="*/ 306524 w 522951"/>
                  <a:gd name="connsiteY215" fmla="*/ 651034 h 684561"/>
                  <a:gd name="connsiteX216" fmla="*/ 308010 w 522951"/>
                  <a:gd name="connsiteY216" fmla="*/ 649557 h 684561"/>
                  <a:gd name="connsiteX217" fmla="*/ 308010 w 522951"/>
                  <a:gd name="connsiteY217" fmla="*/ 646490 h 684561"/>
                  <a:gd name="connsiteX218" fmla="*/ 309486 w 522951"/>
                  <a:gd name="connsiteY218" fmla="*/ 644900 h 684561"/>
                  <a:gd name="connsiteX219" fmla="*/ 315630 w 522951"/>
                  <a:gd name="connsiteY219" fmla="*/ 644900 h 684561"/>
                  <a:gd name="connsiteX220" fmla="*/ 321774 w 522951"/>
                  <a:gd name="connsiteY220" fmla="*/ 638861 h 684561"/>
                  <a:gd name="connsiteX221" fmla="*/ 333947 w 522951"/>
                  <a:gd name="connsiteY221" fmla="*/ 638861 h 684561"/>
                  <a:gd name="connsiteX222" fmla="*/ 335432 w 522951"/>
                  <a:gd name="connsiteY222" fmla="*/ 640337 h 684561"/>
                  <a:gd name="connsiteX223" fmla="*/ 337014 w 522951"/>
                  <a:gd name="connsiteY223" fmla="*/ 643414 h 684561"/>
                  <a:gd name="connsiteX224" fmla="*/ 337014 w 522951"/>
                  <a:gd name="connsiteY224" fmla="*/ 647967 h 684561"/>
                  <a:gd name="connsiteX225" fmla="*/ 338499 w 522951"/>
                  <a:gd name="connsiteY225" fmla="*/ 651034 h 684561"/>
                  <a:gd name="connsiteX226" fmla="*/ 339985 w 522951"/>
                  <a:gd name="connsiteY226" fmla="*/ 652520 h 684561"/>
                  <a:gd name="connsiteX227" fmla="*/ 343052 w 522951"/>
                  <a:gd name="connsiteY227" fmla="*/ 651034 h 684561"/>
                  <a:gd name="connsiteX228" fmla="*/ 352263 w 522951"/>
                  <a:gd name="connsiteY228" fmla="*/ 644900 h 684561"/>
                  <a:gd name="connsiteX229" fmla="*/ 353749 w 522951"/>
                  <a:gd name="connsiteY229" fmla="*/ 641947 h 684561"/>
                  <a:gd name="connsiteX230" fmla="*/ 356826 w 522951"/>
                  <a:gd name="connsiteY230" fmla="*/ 638870 h 684561"/>
                  <a:gd name="connsiteX231" fmla="*/ 362855 w 522951"/>
                  <a:gd name="connsiteY231" fmla="*/ 635803 h 684561"/>
                  <a:gd name="connsiteX232" fmla="*/ 367513 w 522951"/>
                  <a:gd name="connsiteY232" fmla="*/ 632736 h 684561"/>
                  <a:gd name="connsiteX233" fmla="*/ 370475 w 522951"/>
                  <a:gd name="connsiteY233" fmla="*/ 634318 h 684561"/>
                  <a:gd name="connsiteX234" fmla="*/ 372056 w 522951"/>
                  <a:gd name="connsiteY234" fmla="*/ 634318 h 684561"/>
                  <a:gd name="connsiteX235" fmla="*/ 372056 w 522951"/>
                  <a:gd name="connsiteY235" fmla="*/ 632736 h 684561"/>
                  <a:gd name="connsiteX236" fmla="*/ 375133 w 522951"/>
                  <a:gd name="connsiteY236" fmla="*/ 632736 h 684561"/>
                  <a:gd name="connsiteX237" fmla="*/ 376619 w 522951"/>
                  <a:gd name="connsiteY237" fmla="*/ 634318 h 684561"/>
                  <a:gd name="connsiteX238" fmla="*/ 381171 w 522951"/>
                  <a:gd name="connsiteY238" fmla="*/ 629669 h 684561"/>
                  <a:gd name="connsiteX239" fmla="*/ 385724 w 522951"/>
                  <a:gd name="connsiteY239" fmla="*/ 628183 h 684561"/>
                  <a:gd name="connsiteX240" fmla="*/ 390382 w 522951"/>
                  <a:gd name="connsiteY240" fmla="*/ 628183 h 684561"/>
                  <a:gd name="connsiteX241" fmla="*/ 391868 w 522951"/>
                  <a:gd name="connsiteY241" fmla="*/ 625116 h 684561"/>
                  <a:gd name="connsiteX242" fmla="*/ 393354 w 522951"/>
                  <a:gd name="connsiteY242" fmla="*/ 623640 h 684561"/>
                  <a:gd name="connsiteX243" fmla="*/ 396421 w 522951"/>
                  <a:gd name="connsiteY243" fmla="*/ 622040 h 684561"/>
                  <a:gd name="connsiteX244" fmla="*/ 398012 w 522951"/>
                  <a:gd name="connsiteY244" fmla="*/ 622040 h 684561"/>
                  <a:gd name="connsiteX245" fmla="*/ 407118 w 522951"/>
                  <a:gd name="connsiteY245" fmla="*/ 617487 h 684561"/>
                  <a:gd name="connsiteX246" fmla="*/ 410194 w 522951"/>
                  <a:gd name="connsiteY246" fmla="*/ 616010 h 684561"/>
                  <a:gd name="connsiteX247" fmla="*/ 413261 w 522951"/>
                  <a:gd name="connsiteY247" fmla="*/ 612943 h 684561"/>
                  <a:gd name="connsiteX248" fmla="*/ 416223 w 522951"/>
                  <a:gd name="connsiteY248" fmla="*/ 612943 h 684561"/>
                  <a:gd name="connsiteX249" fmla="*/ 417805 w 522951"/>
                  <a:gd name="connsiteY249" fmla="*/ 614420 h 684561"/>
                  <a:gd name="connsiteX250" fmla="*/ 417805 w 522951"/>
                  <a:gd name="connsiteY250" fmla="*/ 616010 h 684561"/>
                  <a:gd name="connsiteX251" fmla="*/ 419291 w 522951"/>
                  <a:gd name="connsiteY251" fmla="*/ 616010 h 684561"/>
                  <a:gd name="connsiteX252" fmla="*/ 422367 w 522951"/>
                  <a:gd name="connsiteY252" fmla="*/ 614420 h 684561"/>
                  <a:gd name="connsiteX253" fmla="*/ 423853 w 522951"/>
                  <a:gd name="connsiteY253" fmla="*/ 614420 h 684561"/>
                  <a:gd name="connsiteX254" fmla="*/ 426920 w 522951"/>
                  <a:gd name="connsiteY254" fmla="*/ 612943 h 684561"/>
                  <a:gd name="connsiteX255" fmla="*/ 437607 w 522951"/>
                  <a:gd name="connsiteY255" fmla="*/ 616010 h 684561"/>
                  <a:gd name="connsiteX256" fmla="*/ 440684 w 522951"/>
                  <a:gd name="connsiteY256" fmla="*/ 616010 h 684561"/>
                  <a:gd name="connsiteX257" fmla="*/ 443751 w 522951"/>
                  <a:gd name="connsiteY257" fmla="*/ 614420 h 684561"/>
                  <a:gd name="connsiteX258" fmla="*/ 448304 w 522951"/>
                  <a:gd name="connsiteY258" fmla="*/ 609867 h 684561"/>
                  <a:gd name="connsiteX259" fmla="*/ 460477 w 522951"/>
                  <a:gd name="connsiteY259" fmla="*/ 609867 h 684561"/>
                  <a:gd name="connsiteX260" fmla="*/ 461963 w 522951"/>
                  <a:gd name="connsiteY260" fmla="*/ 608390 h 684561"/>
                  <a:gd name="connsiteX261" fmla="*/ 463553 w 522951"/>
                  <a:gd name="connsiteY261" fmla="*/ 606800 h 684561"/>
                  <a:gd name="connsiteX262" fmla="*/ 466620 w 522951"/>
                  <a:gd name="connsiteY262" fmla="*/ 605323 h 684561"/>
                  <a:gd name="connsiteX263" fmla="*/ 475726 w 522951"/>
                  <a:gd name="connsiteY263" fmla="*/ 606800 h 684561"/>
                  <a:gd name="connsiteX264" fmla="*/ 477212 w 522951"/>
                  <a:gd name="connsiteY264" fmla="*/ 605323 h 684561"/>
                  <a:gd name="connsiteX265" fmla="*/ 478803 w 522951"/>
                  <a:gd name="connsiteY265" fmla="*/ 603837 h 684561"/>
                  <a:gd name="connsiteX266" fmla="*/ 480289 w 522951"/>
                  <a:gd name="connsiteY266" fmla="*/ 600770 h 684561"/>
                  <a:gd name="connsiteX267" fmla="*/ 481870 w 522951"/>
                  <a:gd name="connsiteY267" fmla="*/ 599189 h 684561"/>
                  <a:gd name="connsiteX268" fmla="*/ 486423 w 522951"/>
                  <a:gd name="connsiteY268" fmla="*/ 599189 h 684561"/>
                  <a:gd name="connsiteX269" fmla="*/ 490976 w 522951"/>
                  <a:gd name="connsiteY269" fmla="*/ 597694 h 684561"/>
                  <a:gd name="connsiteX270" fmla="*/ 494052 w 522951"/>
                  <a:gd name="connsiteY270" fmla="*/ 596218 h 684561"/>
                  <a:gd name="connsiteX271" fmla="*/ 497119 w 522951"/>
                  <a:gd name="connsiteY271" fmla="*/ 593150 h 684561"/>
                  <a:gd name="connsiteX272" fmla="*/ 501672 w 522951"/>
                  <a:gd name="connsiteY272" fmla="*/ 590083 h 684561"/>
                  <a:gd name="connsiteX273" fmla="*/ 513845 w 522951"/>
                  <a:gd name="connsiteY273" fmla="*/ 591560 h 684561"/>
                  <a:gd name="connsiteX274" fmla="*/ 516922 w 522951"/>
                  <a:gd name="connsiteY274" fmla="*/ 591560 h 684561"/>
                  <a:gd name="connsiteX275" fmla="*/ 519989 w 522951"/>
                  <a:gd name="connsiteY275" fmla="*/ 518398 h 684561"/>
                  <a:gd name="connsiteX276" fmla="*/ 518398 w 522951"/>
                  <a:gd name="connsiteY276" fmla="*/ 471164 h 684561"/>
                  <a:gd name="connsiteX277" fmla="*/ 518398 w 522951"/>
                  <a:gd name="connsiteY277" fmla="*/ 422348 h 684561"/>
                  <a:gd name="connsiteX278" fmla="*/ 519989 w 522951"/>
                  <a:gd name="connsiteY278" fmla="*/ 400955 h 684561"/>
                  <a:gd name="connsiteX279" fmla="*/ 519989 w 522951"/>
                  <a:gd name="connsiteY279" fmla="*/ 332346 h 684561"/>
                  <a:gd name="connsiteX280" fmla="*/ 503149 w 522951"/>
                  <a:gd name="connsiteY280" fmla="*/ 330860 h 684561"/>
                  <a:gd name="connsiteX281" fmla="*/ 504739 w 522951"/>
                  <a:gd name="connsiteY281" fmla="*/ 280569 h 684561"/>
                  <a:gd name="connsiteX282" fmla="*/ 504739 w 522951"/>
                  <a:gd name="connsiteY282" fmla="*/ 240859 h 684561"/>
                  <a:gd name="connsiteX283" fmla="*/ 521465 w 522951"/>
                  <a:gd name="connsiteY283" fmla="*/ 240859 h 684561"/>
                  <a:gd name="connsiteX284" fmla="*/ 521465 w 522951"/>
                  <a:gd name="connsiteY284" fmla="*/ 202740 h 684561"/>
                  <a:gd name="connsiteX285" fmla="*/ 522951 w 522951"/>
                  <a:gd name="connsiteY285" fmla="*/ 128092 h 684561"/>
                  <a:gd name="connsiteX286" fmla="*/ 522951 w 522951"/>
                  <a:gd name="connsiteY286" fmla="*/ 35004 h 684561"/>
                  <a:gd name="connsiteX287" fmla="*/ 521465 w 522951"/>
                  <a:gd name="connsiteY287" fmla="*/ 13716 h 684561"/>
                  <a:gd name="connsiteX288" fmla="*/ 103489 w 522951"/>
                  <a:gd name="connsiteY288" fmla="*/ 104575 h 684561"/>
                  <a:gd name="connsiteX289" fmla="*/ 137836 w 522951"/>
                  <a:gd name="connsiteY289" fmla="*/ 133702 h 684561"/>
                  <a:gd name="connsiteX290" fmla="*/ 147799 w 522951"/>
                  <a:gd name="connsiteY290" fmla="*/ 139427 h 684561"/>
                  <a:gd name="connsiteX291" fmla="*/ 159925 w 522951"/>
                  <a:gd name="connsiteY291" fmla="*/ 142704 h 684561"/>
                  <a:gd name="connsiteX292" fmla="*/ 153791 w 522951"/>
                  <a:gd name="connsiteY292" fmla="*/ 109138 h 684561"/>
                  <a:gd name="connsiteX293" fmla="*/ 164487 w 522951"/>
                  <a:gd name="connsiteY293" fmla="*/ 93888 h 684561"/>
                  <a:gd name="connsiteX294" fmla="*/ 191910 w 522951"/>
                  <a:gd name="connsiteY294" fmla="*/ 80220 h 684561"/>
                  <a:gd name="connsiteX295" fmla="*/ 198053 w 522951"/>
                  <a:gd name="connsiteY295" fmla="*/ 72600 h 684561"/>
                  <a:gd name="connsiteX296" fmla="*/ 191910 w 522951"/>
                  <a:gd name="connsiteY296" fmla="*/ 57341 h 684561"/>
                  <a:gd name="connsiteX297" fmla="*/ 153791 w 522951"/>
                  <a:gd name="connsiteY297" fmla="*/ 31404 h 684561"/>
                  <a:gd name="connsiteX298" fmla="*/ 114186 w 522951"/>
                  <a:gd name="connsiteY298" fmla="*/ 31404 h 684561"/>
                  <a:gd name="connsiteX299" fmla="*/ 115672 w 522951"/>
                  <a:gd name="connsiteY299" fmla="*/ 46654 h 684561"/>
                  <a:gd name="connsiteX300" fmla="*/ 100422 w 522951"/>
                  <a:gd name="connsiteY300" fmla="*/ 75562 h 684561"/>
                  <a:gd name="connsiteX301" fmla="*/ 103499 w 522951"/>
                  <a:gd name="connsiteY301" fmla="*/ 104575 h 684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522951" h="684561">
                    <a:moveTo>
                      <a:pt x="521475" y="13754"/>
                    </a:moveTo>
                    <a:lnTo>
                      <a:pt x="516931" y="13754"/>
                    </a:lnTo>
                    <a:lnTo>
                      <a:pt x="513855" y="9201"/>
                    </a:lnTo>
                    <a:lnTo>
                      <a:pt x="510788" y="12173"/>
                    </a:lnTo>
                    <a:lnTo>
                      <a:pt x="503158" y="13754"/>
                    </a:lnTo>
                    <a:lnTo>
                      <a:pt x="498615" y="12173"/>
                    </a:lnTo>
                    <a:lnTo>
                      <a:pt x="497129" y="7620"/>
                    </a:lnTo>
                    <a:lnTo>
                      <a:pt x="492471" y="6134"/>
                    </a:lnTo>
                    <a:lnTo>
                      <a:pt x="494062" y="3067"/>
                    </a:lnTo>
                    <a:lnTo>
                      <a:pt x="489509" y="0"/>
                    </a:lnTo>
                    <a:lnTo>
                      <a:pt x="486442" y="6144"/>
                    </a:lnTo>
                    <a:lnTo>
                      <a:pt x="481889" y="9211"/>
                    </a:lnTo>
                    <a:lnTo>
                      <a:pt x="472678" y="9211"/>
                    </a:lnTo>
                    <a:lnTo>
                      <a:pt x="469611" y="7630"/>
                    </a:lnTo>
                    <a:lnTo>
                      <a:pt x="468125" y="6144"/>
                    </a:lnTo>
                    <a:lnTo>
                      <a:pt x="463582" y="6144"/>
                    </a:lnTo>
                    <a:lnTo>
                      <a:pt x="461991" y="0"/>
                    </a:lnTo>
                    <a:lnTo>
                      <a:pt x="459029" y="4563"/>
                    </a:lnTo>
                    <a:lnTo>
                      <a:pt x="455962" y="4563"/>
                    </a:lnTo>
                    <a:lnTo>
                      <a:pt x="451409" y="1591"/>
                    </a:lnTo>
                    <a:lnTo>
                      <a:pt x="448332" y="7630"/>
                    </a:lnTo>
                    <a:lnTo>
                      <a:pt x="440712" y="7630"/>
                    </a:lnTo>
                    <a:lnTo>
                      <a:pt x="442198" y="13764"/>
                    </a:lnTo>
                    <a:lnTo>
                      <a:pt x="440712" y="16831"/>
                    </a:lnTo>
                    <a:lnTo>
                      <a:pt x="436159" y="9211"/>
                    </a:lnTo>
                    <a:lnTo>
                      <a:pt x="436159" y="16831"/>
                    </a:lnTo>
                    <a:lnTo>
                      <a:pt x="434569" y="21393"/>
                    </a:lnTo>
                    <a:lnTo>
                      <a:pt x="430016" y="25946"/>
                    </a:lnTo>
                    <a:lnTo>
                      <a:pt x="426939" y="27422"/>
                    </a:lnTo>
                    <a:lnTo>
                      <a:pt x="420900" y="25946"/>
                    </a:lnTo>
                    <a:lnTo>
                      <a:pt x="417824" y="22879"/>
                    </a:lnTo>
                    <a:lnTo>
                      <a:pt x="414757" y="21403"/>
                    </a:lnTo>
                    <a:lnTo>
                      <a:pt x="408613" y="21403"/>
                    </a:lnTo>
                    <a:lnTo>
                      <a:pt x="410204" y="12183"/>
                    </a:lnTo>
                    <a:lnTo>
                      <a:pt x="398031" y="9211"/>
                    </a:lnTo>
                    <a:lnTo>
                      <a:pt x="390401" y="1591"/>
                    </a:lnTo>
                    <a:lnTo>
                      <a:pt x="385744" y="7630"/>
                    </a:lnTo>
                    <a:lnTo>
                      <a:pt x="385744" y="16831"/>
                    </a:lnTo>
                    <a:lnTo>
                      <a:pt x="381191" y="13764"/>
                    </a:lnTo>
                    <a:lnTo>
                      <a:pt x="375161" y="10697"/>
                    </a:lnTo>
                    <a:lnTo>
                      <a:pt x="362874" y="10697"/>
                    </a:lnTo>
                    <a:lnTo>
                      <a:pt x="359912" y="15250"/>
                    </a:lnTo>
                    <a:lnTo>
                      <a:pt x="358331" y="16831"/>
                    </a:lnTo>
                    <a:lnTo>
                      <a:pt x="356845" y="15250"/>
                    </a:lnTo>
                    <a:lnTo>
                      <a:pt x="353768" y="13764"/>
                    </a:lnTo>
                    <a:lnTo>
                      <a:pt x="352282" y="7630"/>
                    </a:lnTo>
                    <a:lnTo>
                      <a:pt x="344662" y="9211"/>
                    </a:lnTo>
                    <a:lnTo>
                      <a:pt x="340004" y="10687"/>
                    </a:lnTo>
                    <a:lnTo>
                      <a:pt x="333966" y="13754"/>
                    </a:lnTo>
                    <a:lnTo>
                      <a:pt x="323279" y="10687"/>
                    </a:lnTo>
                    <a:lnTo>
                      <a:pt x="317135" y="10687"/>
                    </a:lnTo>
                    <a:lnTo>
                      <a:pt x="312582" y="19793"/>
                    </a:lnTo>
                    <a:lnTo>
                      <a:pt x="312582" y="27422"/>
                    </a:lnTo>
                    <a:lnTo>
                      <a:pt x="304962" y="25946"/>
                    </a:lnTo>
                    <a:lnTo>
                      <a:pt x="295856" y="29013"/>
                    </a:lnTo>
                    <a:lnTo>
                      <a:pt x="285159" y="29013"/>
                    </a:lnTo>
                    <a:lnTo>
                      <a:pt x="276054" y="30490"/>
                    </a:lnTo>
                    <a:lnTo>
                      <a:pt x="265357" y="32080"/>
                    </a:lnTo>
                    <a:lnTo>
                      <a:pt x="263766" y="38119"/>
                    </a:lnTo>
                    <a:lnTo>
                      <a:pt x="262280" y="42672"/>
                    </a:lnTo>
                    <a:lnTo>
                      <a:pt x="254660" y="44263"/>
                    </a:lnTo>
                    <a:lnTo>
                      <a:pt x="247031" y="45739"/>
                    </a:lnTo>
                    <a:lnTo>
                      <a:pt x="245555" y="51873"/>
                    </a:lnTo>
                    <a:lnTo>
                      <a:pt x="247031" y="57912"/>
                    </a:lnTo>
                    <a:lnTo>
                      <a:pt x="248517" y="59493"/>
                    </a:lnTo>
                    <a:lnTo>
                      <a:pt x="248517" y="67123"/>
                    </a:lnTo>
                    <a:lnTo>
                      <a:pt x="245545" y="71676"/>
                    </a:lnTo>
                    <a:lnTo>
                      <a:pt x="237925" y="77810"/>
                    </a:lnTo>
                    <a:lnTo>
                      <a:pt x="225638" y="76219"/>
                    </a:lnTo>
                    <a:lnTo>
                      <a:pt x="213465" y="74743"/>
                    </a:lnTo>
                    <a:lnTo>
                      <a:pt x="204359" y="74743"/>
                    </a:lnTo>
                    <a:lnTo>
                      <a:pt x="204359" y="65532"/>
                    </a:lnTo>
                    <a:lnTo>
                      <a:pt x="202768" y="57903"/>
                    </a:lnTo>
                    <a:lnTo>
                      <a:pt x="195148" y="42653"/>
                    </a:lnTo>
                    <a:lnTo>
                      <a:pt x="184556" y="33537"/>
                    </a:lnTo>
                    <a:lnTo>
                      <a:pt x="167716" y="25918"/>
                    </a:lnTo>
                    <a:lnTo>
                      <a:pt x="149400" y="21365"/>
                    </a:lnTo>
                    <a:lnTo>
                      <a:pt x="126530" y="18288"/>
                    </a:lnTo>
                    <a:lnTo>
                      <a:pt x="102175" y="13735"/>
                    </a:lnTo>
                    <a:lnTo>
                      <a:pt x="88411" y="15221"/>
                    </a:lnTo>
                    <a:lnTo>
                      <a:pt x="77819" y="10668"/>
                    </a:lnTo>
                    <a:lnTo>
                      <a:pt x="70199" y="12154"/>
                    </a:lnTo>
                    <a:lnTo>
                      <a:pt x="64646" y="6696"/>
                    </a:lnTo>
                    <a:lnTo>
                      <a:pt x="63798" y="8515"/>
                    </a:lnTo>
                    <a:lnTo>
                      <a:pt x="68456" y="13068"/>
                    </a:lnTo>
                    <a:lnTo>
                      <a:pt x="167573" y="28308"/>
                    </a:lnTo>
                    <a:lnTo>
                      <a:pt x="194996" y="45034"/>
                    </a:lnTo>
                    <a:lnTo>
                      <a:pt x="202625" y="75543"/>
                    </a:lnTo>
                    <a:lnTo>
                      <a:pt x="165983" y="99993"/>
                    </a:lnTo>
                    <a:lnTo>
                      <a:pt x="158363" y="119796"/>
                    </a:lnTo>
                    <a:lnTo>
                      <a:pt x="179756" y="147218"/>
                    </a:lnTo>
                    <a:lnTo>
                      <a:pt x="188862" y="200587"/>
                    </a:lnTo>
                    <a:lnTo>
                      <a:pt x="217875" y="267719"/>
                    </a:lnTo>
                    <a:lnTo>
                      <a:pt x="220951" y="284455"/>
                    </a:lnTo>
                    <a:lnTo>
                      <a:pt x="214808" y="279892"/>
                    </a:lnTo>
                    <a:lnTo>
                      <a:pt x="214808" y="286045"/>
                    </a:lnTo>
                    <a:lnTo>
                      <a:pt x="222437" y="314944"/>
                    </a:lnTo>
                    <a:lnTo>
                      <a:pt x="220951" y="328717"/>
                    </a:lnTo>
                    <a:lnTo>
                      <a:pt x="172136" y="374456"/>
                    </a:lnTo>
                    <a:lnTo>
                      <a:pt x="144713" y="385153"/>
                    </a:lnTo>
                    <a:lnTo>
                      <a:pt x="114214" y="408013"/>
                    </a:lnTo>
                    <a:lnTo>
                      <a:pt x="71438" y="423262"/>
                    </a:lnTo>
                    <a:lnTo>
                      <a:pt x="59255" y="449094"/>
                    </a:lnTo>
                    <a:lnTo>
                      <a:pt x="57769" y="470487"/>
                    </a:lnTo>
                    <a:lnTo>
                      <a:pt x="27280" y="494843"/>
                    </a:lnTo>
                    <a:lnTo>
                      <a:pt x="7477" y="526933"/>
                    </a:lnTo>
                    <a:lnTo>
                      <a:pt x="0" y="545973"/>
                    </a:lnTo>
                    <a:lnTo>
                      <a:pt x="1600" y="547402"/>
                    </a:lnTo>
                    <a:lnTo>
                      <a:pt x="10706" y="550469"/>
                    </a:lnTo>
                    <a:lnTo>
                      <a:pt x="15259" y="547402"/>
                    </a:lnTo>
                    <a:lnTo>
                      <a:pt x="18326" y="545821"/>
                    </a:lnTo>
                    <a:lnTo>
                      <a:pt x="27442" y="553441"/>
                    </a:lnTo>
                    <a:lnTo>
                      <a:pt x="32099" y="555041"/>
                    </a:lnTo>
                    <a:lnTo>
                      <a:pt x="36643" y="556517"/>
                    </a:lnTo>
                    <a:lnTo>
                      <a:pt x="36643" y="558108"/>
                    </a:lnTo>
                    <a:lnTo>
                      <a:pt x="35062" y="559584"/>
                    </a:lnTo>
                    <a:lnTo>
                      <a:pt x="35062" y="562651"/>
                    </a:lnTo>
                    <a:lnTo>
                      <a:pt x="41205" y="562651"/>
                    </a:lnTo>
                    <a:lnTo>
                      <a:pt x="41205" y="564128"/>
                    </a:lnTo>
                    <a:lnTo>
                      <a:pt x="42691" y="565718"/>
                    </a:lnTo>
                    <a:lnTo>
                      <a:pt x="41205" y="565718"/>
                    </a:lnTo>
                    <a:lnTo>
                      <a:pt x="42691" y="567195"/>
                    </a:lnTo>
                    <a:lnTo>
                      <a:pt x="42691" y="568681"/>
                    </a:lnTo>
                    <a:lnTo>
                      <a:pt x="48835" y="573329"/>
                    </a:lnTo>
                    <a:lnTo>
                      <a:pt x="53378" y="574805"/>
                    </a:lnTo>
                    <a:lnTo>
                      <a:pt x="54969" y="576291"/>
                    </a:lnTo>
                    <a:lnTo>
                      <a:pt x="56445" y="576291"/>
                    </a:lnTo>
                    <a:lnTo>
                      <a:pt x="59512" y="574805"/>
                    </a:lnTo>
                    <a:lnTo>
                      <a:pt x="60998" y="576291"/>
                    </a:lnTo>
                    <a:lnTo>
                      <a:pt x="60998" y="579368"/>
                    </a:lnTo>
                    <a:lnTo>
                      <a:pt x="64065" y="580949"/>
                    </a:lnTo>
                    <a:lnTo>
                      <a:pt x="68618" y="582435"/>
                    </a:lnTo>
                    <a:lnTo>
                      <a:pt x="71685" y="580949"/>
                    </a:lnTo>
                    <a:lnTo>
                      <a:pt x="74752" y="579368"/>
                    </a:lnTo>
                    <a:lnTo>
                      <a:pt x="85449" y="579368"/>
                    </a:lnTo>
                    <a:lnTo>
                      <a:pt x="93069" y="580949"/>
                    </a:lnTo>
                    <a:lnTo>
                      <a:pt x="94555" y="583911"/>
                    </a:lnTo>
                    <a:lnTo>
                      <a:pt x="100698" y="585502"/>
                    </a:lnTo>
                    <a:lnTo>
                      <a:pt x="106728" y="586978"/>
                    </a:lnTo>
                    <a:lnTo>
                      <a:pt x="109804" y="590045"/>
                    </a:lnTo>
                    <a:lnTo>
                      <a:pt x="112871" y="596179"/>
                    </a:lnTo>
                    <a:lnTo>
                      <a:pt x="115938" y="602228"/>
                    </a:lnTo>
                    <a:lnTo>
                      <a:pt x="117424" y="608362"/>
                    </a:lnTo>
                    <a:lnTo>
                      <a:pt x="118901" y="612915"/>
                    </a:lnTo>
                    <a:lnTo>
                      <a:pt x="118901" y="614391"/>
                    </a:lnTo>
                    <a:lnTo>
                      <a:pt x="120491" y="615982"/>
                    </a:lnTo>
                    <a:lnTo>
                      <a:pt x="125044" y="617458"/>
                    </a:lnTo>
                    <a:lnTo>
                      <a:pt x="131188" y="623602"/>
                    </a:lnTo>
                    <a:lnTo>
                      <a:pt x="134150" y="626669"/>
                    </a:lnTo>
                    <a:lnTo>
                      <a:pt x="135731" y="628145"/>
                    </a:lnTo>
                    <a:lnTo>
                      <a:pt x="135731" y="640318"/>
                    </a:lnTo>
                    <a:lnTo>
                      <a:pt x="137208" y="643395"/>
                    </a:lnTo>
                    <a:lnTo>
                      <a:pt x="140275" y="646462"/>
                    </a:lnTo>
                    <a:lnTo>
                      <a:pt x="144837" y="652501"/>
                    </a:lnTo>
                    <a:lnTo>
                      <a:pt x="154048" y="657149"/>
                    </a:lnTo>
                    <a:lnTo>
                      <a:pt x="160077" y="663197"/>
                    </a:lnTo>
                    <a:lnTo>
                      <a:pt x="164630" y="666264"/>
                    </a:lnTo>
                    <a:lnTo>
                      <a:pt x="167697" y="670808"/>
                    </a:lnTo>
                    <a:lnTo>
                      <a:pt x="169288" y="672398"/>
                    </a:lnTo>
                    <a:lnTo>
                      <a:pt x="167697" y="673875"/>
                    </a:lnTo>
                    <a:lnTo>
                      <a:pt x="167697" y="675351"/>
                    </a:lnTo>
                    <a:lnTo>
                      <a:pt x="166211" y="676942"/>
                    </a:lnTo>
                    <a:lnTo>
                      <a:pt x="166211" y="678418"/>
                    </a:lnTo>
                    <a:lnTo>
                      <a:pt x="169278" y="680009"/>
                    </a:lnTo>
                    <a:lnTo>
                      <a:pt x="170764" y="680009"/>
                    </a:lnTo>
                    <a:lnTo>
                      <a:pt x="173841" y="676942"/>
                    </a:lnTo>
                    <a:lnTo>
                      <a:pt x="175317" y="673875"/>
                    </a:lnTo>
                    <a:lnTo>
                      <a:pt x="179870" y="673875"/>
                    </a:lnTo>
                    <a:lnTo>
                      <a:pt x="181451" y="675351"/>
                    </a:lnTo>
                    <a:lnTo>
                      <a:pt x="182937" y="676942"/>
                    </a:lnTo>
                    <a:lnTo>
                      <a:pt x="184528" y="676942"/>
                    </a:lnTo>
                    <a:lnTo>
                      <a:pt x="184528" y="680009"/>
                    </a:lnTo>
                    <a:lnTo>
                      <a:pt x="187490" y="682981"/>
                    </a:lnTo>
                    <a:lnTo>
                      <a:pt x="195120" y="682981"/>
                    </a:lnTo>
                    <a:lnTo>
                      <a:pt x="196701" y="684562"/>
                    </a:lnTo>
                    <a:lnTo>
                      <a:pt x="199768" y="681495"/>
                    </a:lnTo>
                    <a:lnTo>
                      <a:pt x="207397" y="682981"/>
                    </a:lnTo>
                    <a:lnTo>
                      <a:pt x="217989" y="680009"/>
                    </a:lnTo>
                    <a:lnTo>
                      <a:pt x="228686" y="680009"/>
                    </a:lnTo>
                    <a:lnTo>
                      <a:pt x="231753" y="678418"/>
                    </a:lnTo>
                    <a:lnTo>
                      <a:pt x="236306" y="673875"/>
                    </a:lnTo>
                    <a:lnTo>
                      <a:pt x="237896" y="672398"/>
                    </a:lnTo>
                    <a:lnTo>
                      <a:pt x="239382" y="673875"/>
                    </a:lnTo>
                    <a:lnTo>
                      <a:pt x="243926" y="672398"/>
                    </a:lnTo>
                    <a:lnTo>
                      <a:pt x="251555" y="666264"/>
                    </a:lnTo>
                    <a:lnTo>
                      <a:pt x="253136" y="664778"/>
                    </a:lnTo>
                    <a:lnTo>
                      <a:pt x="260766" y="664778"/>
                    </a:lnTo>
                    <a:lnTo>
                      <a:pt x="260766" y="661702"/>
                    </a:lnTo>
                    <a:lnTo>
                      <a:pt x="262242" y="660121"/>
                    </a:lnTo>
                    <a:lnTo>
                      <a:pt x="263728" y="661702"/>
                    </a:lnTo>
                    <a:lnTo>
                      <a:pt x="268386" y="664778"/>
                    </a:lnTo>
                    <a:lnTo>
                      <a:pt x="272939" y="667750"/>
                    </a:lnTo>
                    <a:lnTo>
                      <a:pt x="274425" y="669341"/>
                    </a:lnTo>
                    <a:lnTo>
                      <a:pt x="277492" y="667750"/>
                    </a:lnTo>
                    <a:lnTo>
                      <a:pt x="278978" y="667750"/>
                    </a:lnTo>
                    <a:lnTo>
                      <a:pt x="280568" y="666274"/>
                    </a:lnTo>
                    <a:lnTo>
                      <a:pt x="280568" y="664788"/>
                    </a:lnTo>
                    <a:lnTo>
                      <a:pt x="278978" y="664788"/>
                    </a:lnTo>
                    <a:lnTo>
                      <a:pt x="278978" y="661711"/>
                    </a:lnTo>
                    <a:lnTo>
                      <a:pt x="280568" y="660130"/>
                    </a:lnTo>
                    <a:lnTo>
                      <a:pt x="285121" y="660130"/>
                    </a:lnTo>
                    <a:lnTo>
                      <a:pt x="286607" y="661711"/>
                    </a:lnTo>
                    <a:lnTo>
                      <a:pt x="288188" y="663207"/>
                    </a:lnTo>
                    <a:lnTo>
                      <a:pt x="291265" y="663207"/>
                    </a:lnTo>
                    <a:lnTo>
                      <a:pt x="291265" y="660130"/>
                    </a:lnTo>
                    <a:lnTo>
                      <a:pt x="289674" y="658654"/>
                    </a:lnTo>
                    <a:lnTo>
                      <a:pt x="288188" y="657168"/>
                    </a:lnTo>
                    <a:lnTo>
                      <a:pt x="289674" y="655587"/>
                    </a:lnTo>
                    <a:lnTo>
                      <a:pt x="289674" y="654101"/>
                    </a:lnTo>
                    <a:lnTo>
                      <a:pt x="291265" y="654101"/>
                    </a:lnTo>
                    <a:lnTo>
                      <a:pt x="292751" y="655587"/>
                    </a:lnTo>
                    <a:lnTo>
                      <a:pt x="297304" y="655587"/>
                    </a:lnTo>
                    <a:lnTo>
                      <a:pt x="297304" y="654101"/>
                    </a:lnTo>
                    <a:lnTo>
                      <a:pt x="298895" y="652520"/>
                    </a:lnTo>
                    <a:lnTo>
                      <a:pt x="298895" y="651034"/>
                    </a:lnTo>
                    <a:lnTo>
                      <a:pt x="306524" y="651034"/>
                    </a:lnTo>
                    <a:lnTo>
                      <a:pt x="308010" y="649557"/>
                    </a:lnTo>
                    <a:lnTo>
                      <a:pt x="308010" y="646490"/>
                    </a:lnTo>
                    <a:lnTo>
                      <a:pt x="309486" y="644900"/>
                    </a:lnTo>
                    <a:lnTo>
                      <a:pt x="315630" y="644900"/>
                    </a:lnTo>
                    <a:lnTo>
                      <a:pt x="321774" y="638861"/>
                    </a:lnTo>
                    <a:lnTo>
                      <a:pt x="333947" y="638861"/>
                    </a:lnTo>
                    <a:lnTo>
                      <a:pt x="335432" y="640337"/>
                    </a:lnTo>
                    <a:lnTo>
                      <a:pt x="337014" y="643414"/>
                    </a:lnTo>
                    <a:lnTo>
                      <a:pt x="337014" y="647967"/>
                    </a:lnTo>
                    <a:lnTo>
                      <a:pt x="338499" y="651034"/>
                    </a:lnTo>
                    <a:lnTo>
                      <a:pt x="339985" y="652520"/>
                    </a:lnTo>
                    <a:lnTo>
                      <a:pt x="343052" y="651034"/>
                    </a:lnTo>
                    <a:lnTo>
                      <a:pt x="352263" y="644900"/>
                    </a:lnTo>
                    <a:lnTo>
                      <a:pt x="353749" y="641947"/>
                    </a:lnTo>
                    <a:lnTo>
                      <a:pt x="356826" y="638870"/>
                    </a:lnTo>
                    <a:lnTo>
                      <a:pt x="362855" y="635803"/>
                    </a:lnTo>
                    <a:lnTo>
                      <a:pt x="367513" y="632736"/>
                    </a:lnTo>
                    <a:lnTo>
                      <a:pt x="370475" y="634318"/>
                    </a:lnTo>
                    <a:lnTo>
                      <a:pt x="372056" y="634318"/>
                    </a:lnTo>
                    <a:lnTo>
                      <a:pt x="372056" y="632736"/>
                    </a:lnTo>
                    <a:lnTo>
                      <a:pt x="375133" y="632736"/>
                    </a:lnTo>
                    <a:lnTo>
                      <a:pt x="376619" y="634318"/>
                    </a:lnTo>
                    <a:lnTo>
                      <a:pt x="381171" y="629669"/>
                    </a:lnTo>
                    <a:lnTo>
                      <a:pt x="385724" y="628183"/>
                    </a:lnTo>
                    <a:lnTo>
                      <a:pt x="390382" y="628183"/>
                    </a:lnTo>
                    <a:lnTo>
                      <a:pt x="391868" y="625116"/>
                    </a:lnTo>
                    <a:lnTo>
                      <a:pt x="393354" y="623640"/>
                    </a:lnTo>
                    <a:lnTo>
                      <a:pt x="396421" y="622040"/>
                    </a:lnTo>
                    <a:lnTo>
                      <a:pt x="398012" y="622040"/>
                    </a:lnTo>
                    <a:lnTo>
                      <a:pt x="407118" y="617487"/>
                    </a:lnTo>
                    <a:lnTo>
                      <a:pt x="410194" y="616010"/>
                    </a:lnTo>
                    <a:lnTo>
                      <a:pt x="413261" y="612943"/>
                    </a:lnTo>
                    <a:lnTo>
                      <a:pt x="416223" y="612943"/>
                    </a:lnTo>
                    <a:lnTo>
                      <a:pt x="417805" y="614420"/>
                    </a:lnTo>
                    <a:lnTo>
                      <a:pt x="417805" y="616010"/>
                    </a:lnTo>
                    <a:lnTo>
                      <a:pt x="419291" y="616010"/>
                    </a:lnTo>
                    <a:lnTo>
                      <a:pt x="422367" y="614420"/>
                    </a:lnTo>
                    <a:lnTo>
                      <a:pt x="423853" y="614420"/>
                    </a:lnTo>
                    <a:lnTo>
                      <a:pt x="426920" y="612943"/>
                    </a:lnTo>
                    <a:lnTo>
                      <a:pt x="437607" y="616010"/>
                    </a:lnTo>
                    <a:lnTo>
                      <a:pt x="440684" y="616010"/>
                    </a:lnTo>
                    <a:lnTo>
                      <a:pt x="443751" y="614420"/>
                    </a:lnTo>
                    <a:lnTo>
                      <a:pt x="448304" y="609867"/>
                    </a:lnTo>
                    <a:lnTo>
                      <a:pt x="460477" y="609867"/>
                    </a:lnTo>
                    <a:lnTo>
                      <a:pt x="461963" y="608390"/>
                    </a:lnTo>
                    <a:lnTo>
                      <a:pt x="463553" y="606800"/>
                    </a:lnTo>
                    <a:lnTo>
                      <a:pt x="466620" y="605323"/>
                    </a:lnTo>
                    <a:lnTo>
                      <a:pt x="475726" y="606800"/>
                    </a:lnTo>
                    <a:lnTo>
                      <a:pt x="477212" y="605323"/>
                    </a:lnTo>
                    <a:lnTo>
                      <a:pt x="478803" y="603837"/>
                    </a:lnTo>
                    <a:lnTo>
                      <a:pt x="480289" y="600770"/>
                    </a:lnTo>
                    <a:lnTo>
                      <a:pt x="481870" y="599189"/>
                    </a:lnTo>
                    <a:lnTo>
                      <a:pt x="486423" y="599189"/>
                    </a:lnTo>
                    <a:lnTo>
                      <a:pt x="490976" y="597694"/>
                    </a:lnTo>
                    <a:lnTo>
                      <a:pt x="494052" y="596218"/>
                    </a:lnTo>
                    <a:lnTo>
                      <a:pt x="497119" y="593150"/>
                    </a:lnTo>
                    <a:lnTo>
                      <a:pt x="501672" y="590083"/>
                    </a:lnTo>
                    <a:lnTo>
                      <a:pt x="513845" y="591560"/>
                    </a:lnTo>
                    <a:lnTo>
                      <a:pt x="516922" y="591560"/>
                    </a:lnTo>
                    <a:lnTo>
                      <a:pt x="519989" y="518398"/>
                    </a:lnTo>
                    <a:lnTo>
                      <a:pt x="518398" y="471164"/>
                    </a:lnTo>
                    <a:lnTo>
                      <a:pt x="518398" y="422348"/>
                    </a:lnTo>
                    <a:lnTo>
                      <a:pt x="519989" y="400955"/>
                    </a:lnTo>
                    <a:lnTo>
                      <a:pt x="519989" y="332346"/>
                    </a:lnTo>
                    <a:lnTo>
                      <a:pt x="503149" y="330860"/>
                    </a:lnTo>
                    <a:lnTo>
                      <a:pt x="504739" y="280569"/>
                    </a:lnTo>
                    <a:lnTo>
                      <a:pt x="504739" y="240859"/>
                    </a:lnTo>
                    <a:lnTo>
                      <a:pt x="521465" y="240859"/>
                    </a:lnTo>
                    <a:lnTo>
                      <a:pt x="521465" y="202740"/>
                    </a:lnTo>
                    <a:lnTo>
                      <a:pt x="522951" y="128092"/>
                    </a:lnTo>
                    <a:lnTo>
                      <a:pt x="522951" y="35004"/>
                    </a:lnTo>
                    <a:lnTo>
                      <a:pt x="521465" y="13716"/>
                    </a:lnTo>
                    <a:close/>
                    <a:moveTo>
                      <a:pt x="103489" y="104575"/>
                    </a:moveTo>
                    <a:lnTo>
                      <a:pt x="137836" y="133702"/>
                    </a:lnTo>
                    <a:lnTo>
                      <a:pt x="147799" y="139427"/>
                    </a:lnTo>
                    <a:lnTo>
                      <a:pt x="159925" y="142704"/>
                    </a:lnTo>
                    <a:lnTo>
                      <a:pt x="153791" y="109138"/>
                    </a:lnTo>
                    <a:lnTo>
                      <a:pt x="164487" y="93888"/>
                    </a:lnTo>
                    <a:lnTo>
                      <a:pt x="191910" y="80220"/>
                    </a:lnTo>
                    <a:lnTo>
                      <a:pt x="198053" y="72600"/>
                    </a:lnTo>
                    <a:lnTo>
                      <a:pt x="191910" y="57341"/>
                    </a:lnTo>
                    <a:lnTo>
                      <a:pt x="153791" y="31404"/>
                    </a:lnTo>
                    <a:lnTo>
                      <a:pt x="114186" y="31404"/>
                    </a:lnTo>
                    <a:lnTo>
                      <a:pt x="115672" y="46654"/>
                    </a:lnTo>
                    <a:lnTo>
                      <a:pt x="100422" y="75562"/>
                    </a:lnTo>
                    <a:lnTo>
                      <a:pt x="103499" y="104575"/>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4" name="Freeform: Shape 253">
                <a:extLst>
                  <a:ext uri="{FF2B5EF4-FFF2-40B4-BE49-F238E27FC236}">
                    <a16:creationId xmlns:a16="http://schemas.microsoft.com/office/drawing/2014/main" id="{3BE06E7B-4884-4C1A-9C0A-87C1891061C6}"/>
                  </a:ext>
                </a:extLst>
              </p:cNvPr>
              <p:cNvSpPr/>
              <p:nvPr/>
            </p:nvSpPr>
            <p:spPr>
              <a:xfrm>
                <a:off x="4170081" y="3660724"/>
                <a:ext cx="550668" cy="599875"/>
              </a:xfrm>
              <a:custGeom>
                <a:avLst/>
                <a:gdLst>
                  <a:gd name="connsiteX0" fmla="*/ 538410 w 550668"/>
                  <a:gd name="connsiteY0" fmla="*/ 599875 h 599875"/>
                  <a:gd name="connsiteX1" fmla="*/ 538496 w 550668"/>
                  <a:gd name="connsiteY1" fmla="*/ 599322 h 599875"/>
                  <a:gd name="connsiteX2" fmla="*/ 543049 w 550668"/>
                  <a:gd name="connsiteY2" fmla="*/ 478822 h 599875"/>
                  <a:gd name="connsiteX3" fmla="*/ 543049 w 550668"/>
                  <a:gd name="connsiteY3" fmla="*/ 425463 h 599875"/>
                  <a:gd name="connsiteX4" fmla="*/ 544640 w 550668"/>
                  <a:gd name="connsiteY4" fmla="*/ 361397 h 599875"/>
                  <a:gd name="connsiteX5" fmla="*/ 544640 w 550668"/>
                  <a:gd name="connsiteY5" fmla="*/ 262281 h 599875"/>
                  <a:gd name="connsiteX6" fmla="*/ 547602 w 550668"/>
                  <a:gd name="connsiteY6" fmla="*/ 103765 h 599875"/>
                  <a:gd name="connsiteX7" fmla="*/ 549192 w 550668"/>
                  <a:gd name="connsiteY7" fmla="*/ 58017 h 599875"/>
                  <a:gd name="connsiteX8" fmla="*/ 550669 w 550668"/>
                  <a:gd name="connsiteY8" fmla="*/ 33566 h 599875"/>
                  <a:gd name="connsiteX9" fmla="*/ 550669 w 550668"/>
                  <a:gd name="connsiteY9" fmla="*/ 30489 h 599875"/>
                  <a:gd name="connsiteX10" fmla="*/ 549192 w 550668"/>
                  <a:gd name="connsiteY10" fmla="*/ 29003 h 599875"/>
                  <a:gd name="connsiteX11" fmla="*/ 546116 w 550668"/>
                  <a:gd name="connsiteY11" fmla="*/ 30489 h 599875"/>
                  <a:gd name="connsiteX12" fmla="*/ 544640 w 550668"/>
                  <a:gd name="connsiteY12" fmla="*/ 30489 h 599875"/>
                  <a:gd name="connsiteX13" fmla="*/ 543049 w 550668"/>
                  <a:gd name="connsiteY13" fmla="*/ 29003 h 599875"/>
                  <a:gd name="connsiteX14" fmla="*/ 538496 w 550668"/>
                  <a:gd name="connsiteY14" fmla="*/ 27518 h 599875"/>
                  <a:gd name="connsiteX15" fmla="*/ 532352 w 550668"/>
                  <a:gd name="connsiteY15" fmla="*/ 22870 h 599875"/>
                  <a:gd name="connsiteX16" fmla="*/ 532352 w 550668"/>
                  <a:gd name="connsiteY16" fmla="*/ 21384 h 599875"/>
                  <a:gd name="connsiteX17" fmla="*/ 530866 w 550668"/>
                  <a:gd name="connsiteY17" fmla="*/ 19898 h 599875"/>
                  <a:gd name="connsiteX18" fmla="*/ 532352 w 550668"/>
                  <a:gd name="connsiteY18" fmla="*/ 19898 h 599875"/>
                  <a:gd name="connsiteX19" fmla="*/ 530866 w 550668"/>
                  <a:gd name="connsiteY19" fmla="*/ 18307 h 599875"/>
                  <a:gd name="connsiteX20" fmla="*/ 530866 w 550668"/>
                  <a:gd name="connsiteY20" fmla="*/ 16831 h 599875"/>
                  <a:gd name="connsiteX21" fmla="*/ 524732 w 550668"/>
                  <a:gd name="connsiteY21" fmla="*/ 16831 h 599875"/>
                  <a:gd name="connsiteX22" fmla="*/ 524732 w 550668"/>
                  <a:gd name="connsiteY22" fmla="*/ 13764 h 599875"/>
                  <a:gd name="connsiteX23" fmla="*/ 526313 w 550668"/>
                  <a:gd name="connsiteY23" fmla="*/ 12287 h 599875"/>
                  <a:gd name="connsiteX24" fmla="*/ 526313 w 550668"/>
                  <a:gd name="connsiteY24" fmla="*/ 10696 h 599875"/>
                  <a:gd name="connsiteX25" fmla="*/ 521770 w 550668"/>
                  <a:gd name="connsiteY25" fmla="*/ 9211 h 599875"/>
                  <a:gd name="connsiteX26" fmla="*/ 517112 w 550668"/>
                  <a:gd name="connsiteY26" fmla="*/ 7611 h 599875"/>
                  <a:gd name="connsiteX27" fmla="*/ 507997 w 550668"/>
                  <a:gd name="connsiteY27" fmla="*/ 0 h 599875"/>
                  <a:gd name="connsiteX28" fmla="*/ 504930 w 550668"/>
                  <a:gd name="connsiteY28" fmla="*/ 1581 h 599875"/>
                  <a:gd name="connsiteX29" fmla="*/ 500377 w 550668"/>
                  <a:gd name="connsiteY29" fmla="*/ 4648 h 599875"/>
                  <a:gd name="connsiteX30" fmla="*/ 491271 w 550668"/>
                  <a:gd name="connsiteY30" fmla="*/ 1581 h 599875"/>
                  <a:gd name="connsiteX31" fmla="*/ 489671 w 550668"/>
                  <a:gd name="connsiteY31" fmla="*/ 143 h 599875"/>
                  <a:gd name="connsiteX32" fmla="*/ 483384 w 550668"/>
                  <a:gd name="connsiteY32" fmla="*/ 16154 h 599875"/>
                  <a:gd name="connsiteX33" fmla="*/ 405660 w 550668"/>
                  <a:gd name="connsiteY33" fmla="*/ 39024 h 599875"/>
                  <a:gd name="connsiteX34" fmla="*/ 381200 w 550668"/>
                  <a:gd name="connsiteY34" fmla="*/ 60408 h 599875"/>
                  <a:gd name="connsiteX35" fmla="*/ 352292 w 550668"/>
                  <a:gd name="connsiteY35" fmla="*/ 69513 h 599875"/>
                  <a:gd name="connsiteX36" fmla="*/ 340014 w 550668"/>
                  <a:gd name="connsiteY36" fmla="*/ 83286 h 599875"/>
                  <a:gd name="connsiteX37" fmla="*/ 323279 w 550668"/>
                  <a:gd name="connsiteY37" fmla="*/ 80220 h 599875"/>
                  <a:gd name="connsiteX38" fmla="*/ 301885 w 550668"/>
                  <a:gd name="connsiteY38" fmla="*/ 107642 h 599875"/>
                  <a:gd name="connsiteX39" fmla="*/ 285159 w 550668"/>
                  <a:gd name="connsiteY39" fmla="*/ 119815 h 599875"/>
                  <a:gd name="connsiteX40" fmla="*/ 272987 w 550668"/>
                  <a:gd name="connsiteY40" fmla="*/ 121415 h 599875"/>
                  <a:gd name="connsiteX41" fmla="*/ 260804 w 550668"/>
                  <a:gd name="connsiteY41" fmla="*/ 151905 h 599875"/>
                  <a:gd name="connsiteX42" fmla="*/ 70209 w 550668"/>
                  <a:gd name="connsiteY42" fmla="*/ 276854 h 599875"/>
                  <a:gd name="connsiteX43" fmla="*/ 6134 w 550668"/>
                  <a:gd name="connsiteY43" fmla="*/ 307343 h 599875"/>
                  <a:gd name="connsiteX44" fmla="*/ 0 w 550668"/>
                  <a:gd name="connsiteY44" fmla="*/ 589436 h 599875"/>
                  <a:gd name="connsiteX45" fmla="*/ 538410 w 550668"/>
                  <a:gd name="connsiteY45" fmla="*/ 599875 h 5998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550668" h="599875">
                    <a:moveTo>
                      <a:pt x="538410" y="599875"/>
                    </a:moveTo>
                    <a:lnTo>
                      <a:pt x="538496" y="599322"/>
                    </a:lnTo>
                    <a:lnTo>
                      <a:pt x="543049" y="478822"/>
                    </a:lnTo>
                    <a:lnTo>
                      <a:pt x="543049" y="425463"/>
                    </a:lnTo>
                    <a:lnTo>
                      <a:pt x="544640" y="361397"/>
                    </a:lnTo>
                    <a:lnTo>
                      <a:pt x="544640" y="262281"/>
                    </a:lnTo>
                    <a:lnTo>
                      <a:pt x="547602" y="103765"/>
                    </a:lnTo>
                    <a:lnTo>
                      <a:pt x="549192" y="58017"/>
                    </a:lnTo>
                    <a:lnTo>
                      <a:pt x="550669" y="33566"/>
                    </a:lnTo>
                    <a:lnTo>
                      <a:pt x="550669" y="30489"/>
                    </a:lnTo>
                    <a:lnTo>
                      <a:pt x="549192" y="29003"/>
                    </a:lnTo>
                    <a:lnTo>
                      <a:pt x="546116" y="30489"/>
                    </a:lnTo>
                    <a:lnTo>
                      <a:pt x="544640" y="30489"/>
                    </a:lnTo>
                    <a:lnTo>
                      <a:pt x="543049" y="29003"/>
                    </a:lnTo>
                    <a:lnTo>
                      <a:pt x="538496" y="27518"/>
                    </a:lnTo>
                    <a:lnTo>
                      <a:pt x="532352" y="22870"/>
                    </a:lnTo>
                    <a:lnTo>
                      <a:pt x="532352" y="21384"/>
                    </a:lnTo>
                    <a:lnTo>
                      <a:pt x="530866" y="19898"/>
                    </a:lnTo>
                    <a:lnTo>
                      <a:pt x="532352" y="19898"/>
                    </a:lnTo>
                    <a:lnTo>
                      <a:pt x="530866" y="18307"/>
                    </a:lnTo>
                    <a:lnTo>
                      <a:pt x="530866" y="16831"/>
                    </a:lnTo>
                    <a:lnTo>
                      <a:pt x="524732" y="16831"/>
                    </a:lnTo>
                    <a:lnTo>
                      <a:pt x="524732" y="13764"/>
                    </a:lnTo>
                    <a:lnTo>
                      <a:pt x="526313" y="12287"/>
                    </a:lnTo>
                    <a:lnTo>
                      <a:pt x="526313" y="10696"/>
                    </a:lnTo>
                    <a:lnTo>
                      <a:pt x="521770" y="9211"/>
                    </a:lnTo>
                    <a:lnTo>
                      <a:pt x="517112" y="7611"/>
                    </a:lnTo>
                    <a:lnTo>
                      <a:pt x="507997" y="0"/>
                    </a:lnTo>
                    <a:lnTo>
                      <a:pt x="504930" y="1581"/>
                    </a:lnTo>
                    <a:lnTo>
                      <a:pt x="500377" y="4648"/>
                    </a:lnTo>
                    <a:lnTo>
                      <a:pt x="491271" y="1581"/>
                    </a:lnTo>
                    <a:lnTo>
                      <a:pt x="489671" y="143"/>
                    </a:lnTo>
                    <a:lnTo>
                      <a:pt x="483384" y="16154"/>
                    </a:lnTo>
                    <a:lnTo>
                      <a:pt x="405660" y="39024"/>
                    </a:lnTo>
                    <a:lnTo>
                      <a:pt x="381200" y="60408"/>
                    </a:lnTo>
                    <a:lnTo>
                      <a:pt x="352292" y="69513"/>
                    </a:lnTo>
                    <a:lnTo>
                      <a:pt x="340014" y="83286"/>
                    </a:lnTo>
                    <a:lnTo>
                      <a:pt x="323279" y="80220"/>
                    </a:lnTo>
                    <a:lnTo>
                      <a:pt x="301885" y="107642"/>
                    </a:lnTo>
                    <a:lnTo>
                      <a:pt x="285159" y="119815"/>
                    </a:lnTo>
                    <a:lnTo>
                      <a:pt x="272987" y="121415"/>
                    </a:lnTo>
                    <a:lnTo>
                      <a:pt x="260804" y="151905"/>
                    </a:lnTo>
                    <a:lnTo>
                      <a:pt x="70209" y="276854"/>
                    </a:lnTo>
                    <a:lnTo>
                      <a:pt x="6134" y="307343"/>
                    </a:lnTo>
                    <a:lnTo>
                      <a:pt x="0" y="589436"/>
                    </a:lnTo>
                    <a:lnTo>
                      <a:pt x="538410" y="599875"/>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5" name="Freeform: Shape 254">
                <a:extLst>
                  <a:ext uri="{FF2B5EF4-FFF2-40B4-BE49-F238E27FC236}">
                    <a16:creationId xmlns:a16="http://schemas.microsoft.com/office/drawing/2014/main" id="{AF961CC7-5F4F-4533-B918-3DF5B89315A3}"/>
                  </a:ext>
                </a:extLst>
              </p:cNvPr>
              <p:cNvSpPr/>
              <p:nvPr/>
            </p:nvSpPr>
            <p:spPr>
              <a:xfrm>
                <a:off x="4708491" y="3694290"/>
                <a:ext cx="588625" cy="573700"/>
              </a:xfrm>
              <a:custGeom>
                <a:avLst/>
                <a:gdLst>
                  <a:gd name="connsiteX0" fmla="*/ 468230 w 588625"/>
                  <a:gd name="connsiteY0" fmla="*/ 12164 h 573700"/>
                  <a:gd name="connsiteX1" fmla="*/ 465153 w 588625"/>
                  <a:gd name="connsiteY1" fmla="*/ 12164 h 573700"/>
                  <a:gd name="connsiteX2" fmla="*/ 452971 w 588625"/>
                  <a:gd name="connsiteY2" fmla="*/ 10687 h 573700"/>
                  <a:gd name="connsiteX3" fmla="*/ 448418 w 588625"/>
                  <a:gd name="connsiteY3" fmla="*/ 13754 h 573700"/>
                  <a:gd name="connsiteX4" fmla="*/ 445351 w 588625"/>
                  <a:gd name="connsiteY4" fmla="*/ 16831 h 573700"/>
                  <a:gd name="connsiteX5" fmla="*/ 442274 w 588625"/>
                  <a:gd name="connsiteY5" fmla="*/ 18307 h 573700"/>
                  <a:gd name="connsiteX6" fmla="*/ 437731 w 588625"/>
                  <a:gd name="connsiteY6" fmla="*/ 19803 h 573700"/>
                  <a:gd name="connsiteX7" fmla="*/ 433168 w 588625"/>
                  <a:gd name="connsiteY7" fmla="*/ 19803 h 573700"/>
                  <a:gd name="connsiteX8" fmla="*/ 431587 w 588625"/>
                  <a:gd name="connsiteY8" fmla="*/ 21384 h 573700"/>
                  <a:gd name="connsiteX9" fmla="*/ 430101 w 588625"/>
                  <a:gd name="connsiteY9" fmla="*/ 24451 h 573700"/>
                  <a:gd name="connsiteX10" fmla="*/ 428520 w 588625"/>
                  <a:gd name="connsiteY10" fmla="*/ 25946 h 573700"/>
                  <a:gd name="connsiteX11" fmla="*/ 427034 w 588625"/>
                  <a:gd name="connsiteY11" fmla="*/ 27422 h 573700"/>
                  <a:gd name="connsiteX12" fmla="*/ 417928 w 588625"/>
                  <a:gd name="connsiteY12" fmla="*/ 25946 h 573700"/>
                  <a:gd name="connsiteX13" fmla="*/ 414861 w 588625"/>
                  <a:gd name="connsiteY13" fmla="*/ 27422 h 573700"/>
                  <a:gd name="connsiteX14" fmla="*/ 413271 w 588625"/>
                  <a:gd name="connsiteY14" fmla="*/ 29013 h 573700"/>
                  <a:gd name="connsiteX15" fmla="*/ 411785 w 588625"/>
                  <a:gd name="connsiteY15" fmla="*/ 30490 h 573700"/>
                  <a:gd name="connsiteX16" fmla="*/ 399602 w 588625"/>
                  <a:gd name="connsiteY16" fmla="*/ 30490 h 573700"/>
                  <a:gd name="connsiteX17" fmla="*/ 395049 w 588625"/>
                  <a:gd name="connsiteY17" fmla="*/ 35043 h 573700"/>
                  <a:gd name="connsiteX18" fmla="*/ 391982 w 588625"/>
                  <a:gd name="connsiteY18" fmla="*/ 36633 h 573700"/>
                  <a:gd name="connsiteX19" fmla="*/ 388906 w 588625"/>
                  <a:gd name="connsiteY19" fmla="*/ 36633 h 573700"/>
                  <a:gd name="connsiteX20" fmla="*/ 378219 w 588625"/>
                  <a:gd name="connsiteY20" fmla="*/ 33557 h 573700"/>
                  <a:gd name="connsiteX21" fmla="*/ 375152 w 588625"/>
                  <a:gd name="connsiteY21" fmla="*/ 35043 h 573700"/>
                  <a:gd name="connsiteX22" fmla="*/ 373666 w 588625"/>
                  <a:gd name="connsiteY22" fmla="*/ 35043 h 573700"/>
                  <a:gd name="connsiteX23" fmla="*/ 370589 w 588625"/>
                  <a:gd name="connsiteY23" fmla="*/ 36633 h 573700"/>
                  <a:gd name="connsiteX24" fmla="*/ 369103 w 588625"/>
                  <a:gd name="connsiteY24" fmla="*/ 36633 h 573700"/>
                  <a:gd name="connsiteX25" fmla="*/ 369103 w 588625"/>
                  <a:gd name="connsiteY25" fmla="*/ 35043 h 573700"/>
                  <a:gd name="connsiteX26" fmla="*/ 367522 w 588625"/>
                  <a:gd name="connsiteY26" fmla="*/ 33557 h 573700"/>
                  <a:gd name="connsiteX27" fmla="*/ 364560 w 588625"/>
                  <a:gd name="connsiteY27" fmla="*/ 33557 h 573700"/>
                  <a:gd name="connsiteX28" fmla="*/ 361483 w 588625"/>
                  <a:gd name="connsiteY28" fmla="*/ 36633 h 573700"/>
                  <a:gd name="connsiteX29" fmla="*/ 358416 w 588625"/>
                  <a:gd name="connsiteY29" fmla="*/ 38110 h 573700"/>
                  <a:gd name="connsiteX30" fmla="*/ 349310 w 588625"/>
                  <a:gd name="connsiteY30" fmla="*/ 42663 h 573700"/>
                  <a:gd name="connsiteX31" fmla="*/ 347720 w 588625"/>
                  <a:gd name="connsiteY31" fmla="*/ 42663 h 573700"/>
                  <a:gd name="connsiteX32" fmla="*/ 344653 w 588625"/>
                  <a:gd name="connsiteY32" fmla="*/ 44253 h 573700"/>
                  <a:gd name="connsiteX33" fmla="*/ 343167 w 588625"/>
                  <a:gd name="connsiteY33" fmla="*/ 45739 h 573700"/>
                  <a:gd name="connsiteX34" fmla="*/ 341681 w 588625"/>
                  <a:gd name="connsiteY34" fmla="*/ 48806 h 573700"/>
                  <a:gd name="connsiteX35" fmla="*/ 337023 w 588625"/>
                  <a:gd name="connsiteY35" fmla="*/ 48806 h 573700"/>
                  <a:gd name="connsiteX36" fmla="*/ 332470 w 588625"/>
                  <a:gd name="connsiteY36" fmla="*/ 50292 h 573700"/>
                  <a:gd name="connsiteX37" fmla="*/ 327927 w 588625"/>
                  <a:gd name="connsiteY37" fmla="*/ 54950 h 573700"/>
                  <a:gd name="connsiteX38" fmla="*/ 326441 w 588625"/>
                  <a:gd name="connsiteY38" fmla="*/ 53369 h 573700"/>
                  <a:gd name="connsiteX39" fmla="*/ 323364 w 588625"/>
                  <a:gd name="connsiteY39" fmla="*/ 53369 h 573700"/>
                  <a:gd name="connsiteX40" fmla="*/ 323364 w 588625"/>
                  <a:gd name="connsiteY40" fmla="*/ 54950 h 573700"/>
                  <a:gd name="connsiteX41" fmla="*/ 321783 w 588625"/>
                  <a:gd name="connsiteY41" fmla="*/ 54950 h 573700"/>
                  <a:gd name="connsiteX42" fmla="*/ 318811 w 588625"/>
                  <a:gd name="connsiteY42" fmla="*/ 53369 h 573700"/>
                  <a:gd name="connsiteX43" fmla="*/ 314154 w 588625"/>
                  <a:gd name="connsiteY43" fmla="*/ 56436 h 573700"/>
                  <a:gd name="connsiteX44" fmla="*/ 308115 w 588625"/>
                  <a:gd name="connsiteY44" fmla="*/ 59503 h 573700"/>
                  <a:gd name="connsiteX45" fmla="*/ 305048 w 588625"/>
                  <a:gd name="connsiteY45" fmla="*/ 62579 h 573700"/>
                  <a:gd name="connsiteX46" fmla="*/ 303562 w 588625"/>
                  <a:gd name="connsiteY46" fmla="*/ 65542 h 573700"/>
                  <a:gd name="connsiteX47" fmla="*/ 294351 w 588625"/>
                  <a:gd name="connsiteY47" fmla="*/ 71676 h 573700"/>
                  <a:gd name="connsiteX48" fmla="*/ 291284 w 588625"/>
                  <a:gd name="connsiteY48" fmla="*/ 73171 h 573700"/>
                  <a:gd name="connsiteX49" fmla="*/ 289798 w 588625"/>
                  <a:gd name="connsiteY49" fmla="*/ 71676 h 573700"/>
                  <a:gd name="connsiteX50" fmla="*/ 288312 w 588625"/>
                  <a:gd name="connsiteY50" fmla="*/ 68609 h 573700"/>
                  <a:gd name="connsiteX51" fmla="*/ 288312 w 588625"/>
                  <a:gd name="connsiteY51" fmla="*/ 64065 h 573700"/>
                  <a:gd name="connsiteX52" fmla="*/ 286731 w 588625"/>
                  <a:gd name="connsiteY52" fmla="*/ 60979 h 573700"/>
                  <a:gd name="connsiteX53" fmla="*/ 285245 w 588625"/>
                  <a:gd name="connsiteY53" fmla="*/ 59503 h 573700"/>
                  <a:gd name="connsiteX54" fmla="*/ 273072 w 588625"/>
                  <a:gd name="connsiteY54" fmla="*/ 59503 h 573700"/>
                  <a:gd name="connsiteX55" fmla="*/ 266929 w 588625"/>
                  <a:gd name="connsiteY55" fmla="*/ 65542 h 573700"/>
                  <a:gd name="connsiteX56" fmla="*/ 260785 w 588625"/>
                  <a:gd name="connsiteY56" fmla="*/ 65542 h 573700"/>
                  <a:gd name="connsiteX57" fmla="*/ 259299 w 588625"/>
                  <a:gd name="connsiteY57" fmla="*/ 67132 h 573700"/>
                  <a:gd name="connsiteX58" fmla="*/ 259299 w 588625"/>
                  <a:gd name="connsiteY58" fmla="*/ 70199 h 573700"/>
                  <a:gd name="connsiteX59" fmla="*/ 257823 w 588625"/>
                  <a:gd name="connsiteY59" fmla="*/ 71676 h 573700"/>
                  <a:gd name="connsiteX60" fmla="*/ 250193 w 588625"/>
                  <a:gd name="connsiteY60" fmla="*/ 71676 h 573700"/>
                  <a:gd name="connsiteX61" fmla="*/ 250193 w 588625"/>
                  <a:gd name="connsiteY61" fmla="*/ 73171 h 573700"/>
                  <a:gd name="connsiteX62" fmla="*/ 248602 w 588625"/>
                  <a:gd name="connsiteY62" fmla="*/ 74752 h 573700"/>
                  <a:gd name="connsiteX63" fmla="*/ 248602 w 588625"/>
                  <a:gd name="connsiteY63" fmla="*/ 76238 h 573700"/>
                  <a:gd name="connsiteX64" fmla="*/ 244059 w 588625"/>
                  <a:gd name="connsiteY64" fmla="*/ 76238 h 573700"/>
                  <a:gd name="connsiteX65" fmla="*/ 242573 w 588625"/>
                  <a:gd name="connsiteY65" fmla="*/ 74752 h 573700"/>
                  <a:gd name="connsiteX66" fmla="*/ 240982 w 588625"/>
                  <a:gd name="connsiteY66" fmla="*/ 74752 h 573700"/>
                  <a:gd name="connsiteX67" fmla="*/ 240982 w 588625"/>
                  <a:gd name="connsiteY67" fmla="*/ 76238 h 573700"/>
                  <a:gd name="connsiteX68" fmla="*/ 239497 w 588625"/>
                  <a:gd name="connsiteY68" fmla="*/ 77819 h 573700"/>
                  <a:gd name="connsiteX69" fmla="*/ 240982 w 588625"/>
                  <a:gd name="connsiteY69" fmla="*/ 79305 h 573700"/>
                  <a:gd name="connsiteX70" fmla="*/ 242573 w 588625"/>
                  <a:gd name="connsiteY70" fmla="*/ 80782 h 573700"/>
                  <a:gd name="connsiteX71" fmla="*/ 242573 w 588625"/>
                  <a:gd name="connsiteY71" fmla="*/ 83868 h 573700"/>
                  <a:gd name="connsiteX72" fmla="*/ 239497 w 588625"/>
                  <a:gd name="connsiteY72" fmla="*/ 83868 h 573700"/>
                  <a:gd name="connsiteX73" fmla="*/ 237915 w 588625"/>
                  <a:gd name="connsiteY73" fmla="*/ 82363 h 573700"/>
                  <a:gd name="connsiteX74" fmla="*/ 236430 w 588625"/>
                  <a:gd name="connsiteY74" fmla="*/ 80782 h 573700"/>
                  <a:gd name="connsiteX75" fmla="*/ 231877 w 588625"/>
                  <a:gd name="connsiteY75" fmla="*/ 80782 h 573700"/>
                  <a:gd name="connsiteX76" fmla="*/ 230286 w 588625"/>
                  <a:gd name="connsiteY76" fmla="*/ 82363 h 573700"/>
                  <a:gd name="connsiteX77" fmla="*/ 230286 w 588625"/>
                  <a:gd name="connsiteY77" fmla="*/ 85449 h 573700"/>
                  <a:gd name="connsiteX78" fmla="*/ 231877 w 588625"/>
                  <a:gd name="connsiteY78" fmla="*/ 85449 h 573700"/>
                  <a:gd name="connsiteX79" fmla="*/ 231877 w 588625"/>
                  <a:gd name="connsiteY79" fmla="*/ 86935 h 573700"/>
                  <a:gd name="connsiteX80" fmla="*/ 230286 w 588625"/>
                  <a:gd name="connsiteY80" fmla="*/ 88411 h 573700"/>
                  <a:gd name="connsiteX81" fmla="*/ 228800 w 588625"/>
                  <a:gd name="connsiteY81" fmla="*/ 88411 h 573700"/>
                  <a:gd name="connsiteX82" fmla="*/ 225742 w 588625"/>
                  <a:gd name="connsiteY82" fmla="*/ 90002 h 573700"/>
                  <a:gd name="connsiteX83" fmla="*/ 224257 w 588625"/>
                  <a:gd name="connsiteY83" fmla="*/ 88411 h 573700"/>
                  <a:gd name="connsiteX84" fmla="*/ 219704 w 588625"/>
                  <a:gd name="connsiteY84" fmla="*/ 85449 h 573700"/>
                  <a:gd name="connsiteX85" fmla="*/ 215036 w 588625"/>
                  <a:gd name="connsiteY85" fmla="*/ 82363 h 573700"/>
                  <a:gd name="connsiteX86" fmla="*/ 213560 w 588625"/>
                  <a:gd name="connsiteY86" fmla="*/ 80782 h 573700"/>
                  <a:gd name="connsiteX87" fmla="*/ 212074 w 588625"/>
                  <a:gd name="connsiteY87" fmla="*/ 82363 h 573700"/>
                  <a:gd name="connsiteX88" fmla="*/ 212074 w 588625"/>
                  <a:gd name="connsiteY88" fmla="*/ 85449 h 573700"/>
                  <a:gd name="connsiteX89" fmla="*/ 204454 w 588625"/>
                  <a:gd name="connsiteY89" fmla="*/ 85449 h 573700"/>
                  <a:gd name="connsiteX90" fmla="*/ 202863 w 588625"/>
                  <a:gd name="connsiteY90" fmla="*/ 86935 h 573700"/>
                  <a:gd name="connsiteX91" fmla="*/ 195234 w 588625"/>
                  <a:gd name="connsiteY91" fmla="*/ 93069 h 573700"/>
                  <a:gd name="connsiteX92" fmla="*/ 190690 w 588625"/>
                  <a:gd name="connsiteY92" fmla="*/ 94555 h 573700"/>
                  <a:gd name="connsiteX93" fmla="*/ 189205 w 588625"/>
                  <a:gd name="connsiteY93" fmla="*/ 93069 h 573700"/>
                  <a:gd name="connsiteX94" fmla="*/ 187614 w 588625"/>
                  <a:gd name="connsiteY94" fmla="*/ 94555 h 573700"/>
                  <a:gd name="connsiteX95" fmla="*/ 183061 w 588625"/>
                  <a:gd name="connsiteY95" fmla="*/ 99098 h 573700"/>
                  <a:gd name="connsiteX96" fmla="*/ 179994 w 588625"/>
                  <a:gd name="connsiteY96" fmla="*/ 100689 h 573700"/>
                  <a:gd name="connsiteX97" fmla="*/ 169297 w 588625"/>
                  <a:gd name="connsiteY97" fmla="*/ 100689 h 573700"/>
                  <a:gd name="connsiteX98" fmla="*/ 158706 w 588625"/>
                  <a:gd name="connsiteY98" fmla="*/ 103661 h 573700"/>
                  <a:gd name="connsiteX99" fmla="*/ 151086 w 588625"/>
                  <a:gd name="connsiteY99" fmla="*/ 102175 h 573700"/>
                  <a:gd name="connsiteX100" fmla="*/ 148009 w 588625"/>
                  <a:gd name="connsiteY100" fmla="*/ 105242 h 573700"/>
                  <a:gd name="connsiteX101" fmla="*/ 146428 w 588625"/>
                  <a:gd name="connsiteY101" fmla="*/ 103661 h 573700"/>
                  <a:gd name="connsiteX102" fmla="*/ 138798 w 588625"/>
                  <a:gd name="connsiteY102" fmla="*/ 103661 h 573700"/>
                  <a:gd name="connsiteX103" fmla="*/ 135836 w 588625"/>
                  <a:gd name="connsiteY103" fmla="*/ 100689 h 573700"/>
                  <a:gd name="connsiteX104" fmla="*/ 135836 w 588625"/>
                  <a:gd name="connsiteY104" fmla="*/ 97622 h 573700"/>
                  <a:gd name="connsiteX105" fmla="*/ 134245 w 588625"/>
                  <a:gd name="connsiteY105" fmla="*/ 97622 h 573700"/>
                  <a:gd name="connsiteX106" fmla="*/ 132759 w 588625"/>
                  <a:gd name="connsiteY106" fmla="*/ 96031 h 573700"/>
                  <a:gd name="connsiteX107" fmla="*/ 131178 w 588625"/>
                  <a:gd name="connsiteY107" fmla="*/ 94555 h 573700"/>
                  <a:gd name="connsiteX108" fmla="*/ 126625 w 588625"/>
                  <a:gd name="connsiteY108" fmla="*/ 94555 h 573700"/>
                  <a:gd name="connsiteX109" fmla="*/ 125149 w 588625"/>
                  <a:gd name="connsiteY109" fmla="*/ 97622 h 573700"/>
                  <a:gd name="connsiteX110" fmla="*/ 122072 w 588625"/>
                  <a:gd name="connsiteY110" fmla="*/ 100689 h 573700"/>
                  <a:gd name="connsiteX111" fmla="*/ 120586 w 588625"/>
                  <a:gd name="connsiteY111" fmla="*/ 100689 h 573700"/>
                  <a:gd name="connsiteX112" fmla="*/ 117519 w 588625"/>
                  <a:gd name="connsiteY112" fmla="*/ 99098 h 573700"/>
                  <a:gd name="connsiteX113" fmla="*/ 117519 w 588625"/>
                  <a:gd name="connsiteY113" fmla="*/ 97622 h 573700"/>
                  <a:gd name="connsiteX114" fmla="*/ 118996 w 588625"/>
                  <a:gd name="connsiteY114" fmla="*/ 96031 h 573700"/>
                  <a:gd name="connsiteX115" fmla="*/ 118996 w 588625"/>
                  <a:gd name="connsiteY115" fmla="*/ 94555 h 573700"/>
                  <a:gd name="connsiteX116" fmla="*/ 120586 w 588625"/>
                  <a:gd name="connsiteY116" fmla="*/ 93069 h 573700"/>
                  <a:gd name="connsiteX117" fmla="*/ 118996 w 588625"/>
                  <a:gd name="connsiteY117" fmla="*/ 91478 h 573700"/>
                  <a:gd name="connsiteX118" fmla="*/ 115929 w 588625"/>
                  <a:gd name="connsiteY118" fmla="*/ 86935 h 573700"/>
                  <a:gd name="connsiteX119" fmla="*/ 111376 w 588625"/>
                  <a:gd name="connsiteY119" fmla="*/ 83868 h 573700"/>
                  <a:gd name="connsiteX120" fmla="*/ 105337 w 588625"/>
                  <a:gd name="connsiteY120" fmla="*/ 77819 h 573700"/>
                  <a:gd name="connsiteX121" fmla="*/ 96126 w 588625"/>
                  <a:gd name="connsiteY121" fmla="*/ 73171 h 573700"/>
                  <a:gd name="connsiteX122" fmla="*/ 91573 w 588625"/>
                  <a:gd name="connsiteY122" fmla="*/ 67132 h 573700"/>
                  <a:gd name="connsiteX123" fmla="*/ 88497 w 588625"/>
                  <a:gd name="connsiteY123" fmla="*/ 64065 h 573700"/>
                  <a:gd name="connsiteX124" fmla="*/ 87020 w 588625"/>
                  <a:gd name="connsiteY124" fmla="*/ 60979 h 573700"/>
                  <a:gd name="connsiteX125" fmla="*/ 87020 w 588625"/>
                  <a:gd name="connsiteY125" fmla="*/ 48806 h 573700"/>
                  <a:gd name="connsiteX126" fmla="*/ 85439 w 588625"/>
                  <a:gd name="connsiteY126" fmla="*/ 47330 h 573700"/>
                  <a:gd name="connsiteX127" fmla="*/ 82467 w 588625"/>
                  <a:gd name="connsiteY127" fmla="*/ 44253 h 573700"/>
                  <a:gd name="connsiteX128" fmla="*/ 76324 w 588625"/>
                  <a:gd name="connsiteY128" fmla="*/ 38110 h 573700"/>
                  <a:gd name="connsiteX129" fmla="*/ 71771 w 588625"/>
                  <a:gd name="connsiteY129" fmla="*/ 36633 h 573700"/>
                  <a:gd name="connsiteX130" fmla="*/ 70180 w 588625"/>
                  <a:gd name="connsiteY130" fmla="*/ 35043 h 573700"/>
                  <a:gd name="connsiteX131" fmla="*/ 70180 w 588625"/>
                  <a:gd name="connsiteY131" fmla="*/ 33557 h 573700"/>
                  <a:gd name="connsiteX132" fmla="*/ 68704 w 588625"/>
                  <a:gd name="connsiteY132" fmla="*/ 29013 h 573700"/>
                  <a:gd name="connsiteX133" fmla="*/ 67218 w 588625"/>
                  <a:gd name="connsiteY133" fmla="*/ 22870 h 573700"/>
                  <a:gd name="connsiteX134" fmla="*/ 64151 w 588625"/>
                  <a:gd name="connsiteY134" fmla="*/ 16831 h 573700"/>
                  <a:gd name="connsiteX135" fmla="*/ 61074 w 588625"/>
                  <a:gd name="connsiteY135" fmla="*/ 10687 h 573700"/>
                  <a:gd name="connsiteX136" fmla="*/ 58007 w 588625"/>
                  <a:gd name="connsiteY136" fmla="*/ 7620 h 573700"/>
                  <a:gd name="connsiteX137" fmla="*/ 51968 w 588625"/>
                  <a:gd name="connsiteY137" fmla="*/ 6144 h 573700"/>
                  <a:gd name="connsiteX138" fmla="*/ 45825 w 588625"/>
                  <a:gd name="connsiteY138" fmla="*/ 4553 h 573700"/>
                  <a:gd name="connsiteX139" fmla="*/ 44348 w 588625"/>
                  <a:gd name="connsiteY139" fmla="*/ 1581 h 573700"/>
                  <a:gd name="connsiteX140" fmla="*/ 36728 w 588625"/>
                  <a:gd name="connsiteY140" fmla="*/ 0 h 573700"/>
                  <a:gd name="connsiteX141" fmla="*/ 26022 w 588625"/>
                  <a:gd name="connsiteY141" fmla="*/ 0 h 573700"/>
                  <a:gd name="connsiteX142" fmla="*/ 22955 w 588625"/>
                  <a:gd name="connsiteY142" fmla="*/ 1581 h 573700"/>
                  <a:gd name="connsiteX143" fmla="*/ 19888 w 588625"/>
                  <a:gd name="connsiteY143" fmla="*/ 3067 h 573700"/>
                  <a:gd name="connsiteX144" fmla="*/ 15335 w 588625"/>
                  <a:gd name="connsiteY144" fmla="*/ 1581 h 573700"/>
                  <a:gd name="connsiteX145" fmla="*/ 12259 w 588625"/>
                  <a:gd name="connsiteY145" fmla="*/ 0 h 573700"/>
                  <a:gd name="connsiteX146" fmla="*/ 10782 w 588625"/>
                  <a:gd name="connsiteY146" fmla="*/ 24451 h 573700"/>
                  <a:gd name="connsiteX147" fmla="*/ 9192 w 588625"/>
                  <a:gd name="connsiteY147" fmla="*/ 70199 h 573700"/>
                  <a:gd name="connsiteX148" fmla="*/ 6229 w 588625"/>
                  <a:gd name="connsiteY148" fmla="*/ 228715 h 573700"/>
                  <a:gd name="connsiteX149" fmla="*/ 6229 w 588625"/>
                  <a:gd name="connsiteY149" fmla="*/ 327831 h 573700"/>
                  <a:gd name="connsiteX150" fmla="*/ 4639 w 588625"/>
                  <a:gd name="connsiteY150" fmla="*/ 391897 h 573700"/>
                  <a:gd name="connsiteX151" fmla="*/ 4639 w 588625"/>
                  <a:gd name="connsiteY151" fmla="*/ 445256 h 573700"/>
                  <a:gd name="connsiteX152" fmla="*/ 86 w 588625"/>
                  <a:gd name="connsiteY152" fmla="*/ 565756 h 573700"/>
                  <a:gd name="connsiteX153" fmla="*/ 0 w 588625"/>
                  <a:gd name="connsiteY153" fmla="*/ 566309 h 573700"/>
                  <a:gd name="connsiteX154" fmla="*/ 248450 w 588625"/>
                  <a:gd name="connsiteY154" fmla="*/ 571119 h 573700"/>
                  <a:gd name="connsiteX155" fmla="*/ 583987 w 588625"/>
                  <a:gd name="connsiteY155" fmla="*/ 573700 h 573700"/>
                  <a:gd name="connsiteX156" fmla="*/ 584064 w 588625"/>
                  <a:gd name="connsiteY156" fmla="*/ 571795 h 573700"/>
                  <a:gd name="connsiteX157" fmla="*/ 582578 w 588625"/>
                  <a:gd name="connsiteY157" fmla="*/ 353778 h 573700"/>
                  <a:gd name="connsiteX158" fmla="*/ 582578 w 588625"/>
                  <a:gd name="connsiteY158" fmla="*/ 320212 h 573700"/>
                  <a:gd name="connsiteX159" fmla="*/ 584064 w 588625"/>
                  <a:gd name="connsiteY159" fmla="*/ 269910 h 573700"/>
                  <a:gd name="connsiteX160" fmla="*/ 585654 w 588625"/>
                  <a:gd name="connsiteY160" fmla="*/ 242478 h 573700"/>
                  <a:gd name="connsiteX161" fmla="*/ 588626 w 588625"/>
                  <a:gd name="connsiteY161" fmla="*/ 25946 h 573700"/>
                  <a:gd name="connsiteX162" fmla="*/ 468230 w 588625"/>
                  <a:gd name="connsiteY162" fmla="*/ 27422 h 573700"/>
                  <a:gd name="connsiteX163" fmla="*/ 468230 w 588625"/>
                  <a:gd name="connsiteY163" fmla="*/ 12164 h 5737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Lst>
                <a:rect l="l" t="t" r="r" b="b"/>
                <a:pathLst>
                  <a:path w="588625" h="573700">
                    <a:moveTo>
                      <a:pt x="468230" y="12164"/>
                    </a:moveTo>
                    <a:lnTo>
                      <a:pt x="465153" y="12164"/>
                    </a:lnTo>
                    <a:lnTo>
                      <a:pt x="452971" y="10687"/>
                    </a:lnTo>
                    <a:lnTo>
                      <a:pt x="448418" y="13754"/>
                    </a:lnTo>
                    <a:lnTo>
                      <a:pt x="445351" y="16831"/>
                    </a:lnTo>
                    <a:lnTo>
                      <a:pt x="442274" y="18307"/>
                    </a:lnTo>
                    <a:lnTo>
                      <a:pt x="437731" y="19803"/>
                    </a:lnTo>
                    <a:lnTo>
                      <a:pt x="433168" y="19803"/>
                    </a:lnTo>
                    <a:lnTo>
                      <a:pt x="431587" y="21384"/>
                    </a:lnTo>
                    <a:lnTo>
                      <a:pt x="430101" y="24451"/>
                    </a:lnTo>
                    <a:lnTo>
                      <a:pt x="428520" y="25946"/>
                    </a:lnTo>
                    <a:lnTo>
                      <a:pt x="427034" y="27422"/>
                    </a:lnTo>
                    <a:lnTo>
                      <a:pt x="417928" y="25946"/>
                    </a:lnTo>
                    <a:lnTo>
                      <a:pt x="414861" y="27422"/>
                    </a:lnTo>
                    <a:lnTo>
                      <a:pt x="413271" y="29013"/>
                    </a:lnTo>
                    <a:lnTo>
                      <a:pt x="411785" y="30490"/>
                    </a:lnTo>
                    <a:lnTo>
                      <a:pt x="399602" y="30490"/>
                    </a:lnTo>
                    <a:lnTo>
                      <a:pt x="395049" y="35043"/>
                    </a:lnTo>
                    <a:lnTo>
                      <a:pt x="391982" y="36633"/>
                    </a:lnTo>
                    <a:lnTo>
                      <a:pt x="388906" y="36633"/>
                    </a:lnTo>
                    <a:lnTo>
                      <a:pt x="378219" y="33557"/>
                    </a:lnTo>
                    <a:lnTo>
                      <a:pt x="375152" y="35043"/>
                    </a:lnTo>
                    <a:lnTo>
                      <a:pt x="373666" y="35043"/>
                    </a:lnTo>
                    <a:lnTo>
                      <a:pt x="370589" y="36633"/>
                    </a:lnTo>
                    <a:lnTo>
                      <a:pt x="369103" y="36633"/>
                    </a:lnTo>
                    <a:lnTo>
                      <a:pt x="369103" y="35043"/>
                    </a:lnTo>
                    <a:lnTo>
                      <a:pt x="367522" y="33557"/>
                    </a:lnTo>
                    <a:lnTo>
                      <a:pt x="364560" y="33557"/>
                    </a:lnTo>
                    <a:lnTo>
                      <a:pt x="361483" y="36633"/>
                    </a:lnTo>
                    <a:lnTo>
                      <a:pt x="358416" y="38110"/>
                    </a:lnTo>
                    <a:lnTo>
                      <a:pt x="349310" y="42663"/>
                    </a:lnTo>
                    <a:lnTo>
                      <a:pt x="347720" y="42663"/>
                    </a:lnTo>
                    <a:lnTo>
                      <a:pt x="344653" y="44253"/>
                    </a:lnTo>
                    <a:lnTo>
                      <a:pt x="343167" y="45739"/>
                    </a:lnTo>
                    <a:lnTo>
                      <a:pt x="341681" y="48806"/>
                    </a:lnTo>
                    <a:lnTo>
                      <a:pt x="337023" y="48806"/>
                    </a:lnTo>
                    <a:lnTo>
                      <a:pt x="332470" y="50292"/>
                    </a:lnTo>
                    <a:lnTo>
                      <a:pt x="327927" y="54950"/>
                    </a:lnTo>
                    <a:lnTo>
                      <a:pt x="326441" y="53369"/>
                    </a:lnTo>
                    <a:lnTo>
                      <a:pt x="323364" y="53369"/>
                    </a:lnTo>
                    <a:lnTo>
                      <a:pt x="323364" y="54950"/>
                    </a:lnTo>
                    <a:lnTo>
                      <a:pt x="321783" y="54950"/>
                    </a:lnTo>
                    <a:lnTo>
                      <a:pt x="318811" y="53369"/>
                    </a:lnTo>
                    <a:lnTo>
                      <a:pt x="314154" y="56436"/>
                    </a:lnTo>
                    <a:lnTo>
                      <a:pt x="308115" y="59503"/>
                    </a:lnTo>
                    <a:lnTo>
                      <a:pt x="305048" y="62579"/>
                    </a:lnTo>
                    <a:lnTo>
                      <a:pt x="303562" y="65542"/>
                    </a:lnTo>
                    <a:lnTo>
                      <a:pt x="294351" y="71676"/>
                    </a:lnTo>
                    <a:lnTo>
                      <a:pt x="291284" y="73171"/>
                    </a:lnTo>
                    <a:lnTo>
                      <a:pt x="289798" y="71676"/>
                    </a:lnTo>
                    <a:lnTo>
                      <a:pt x="288312" y="68609"/>
                    </a:lnTo>
                    <a:lnTo>
                      <a:pt x="288312" y="64065"/>
                    </a:lnTo>
                    <a:lnTo>
                      <a:pt x="286731" y="60979"/>
                    </a:lnTo>
                    <a:lnTo>
                      <a:pt x="285245" y="59503"/>
                    </a:lnTo>
                    <a:lnTo>
                      <a:pt x="273072" y="59503"/>
                    </a:lnTo>
                    <a:lnTo>
                      <a:pt x="266929" y="65542"/>
                    </a:lnTo>
                    <a:lnTo>
                      <a:pt x="260785" y="65542"/>
                    </a:lnTo>
                    <a:lnTo>
                      <a:pt x="259299" y="67132"/>
                    </a:lnTo>
                    <a:lnTo>
                      <a:pt x="259299" y="70199"/>
                    </a:lnTo>
                    <a:lnTo>
                      <a:pt x="257823" y="71676"/>
                    </a:lnTo>
                    <a:lnTo>
                      <a:pt x="250193" y="71676"/>
                    </a:lnTo>
                    <a:lnTo>
                      <a:pt x="250193" y="73171"/>
                    </a:lnTo>
                    <a:lnTo>
                      <a:pt x="248602" y="74752"/>
                    </a:lnTo>
                    <a:lnTo>
                      <a:pt x="248602" y="76238"/>
                    </a:lnTo>
                    <a:lnTo>
                      <a:pt x="244059" y="76238"/>
                    </a:lnTo>
                    <a:lnTo>
                      <a:pt x="242573" y="74752"/>
                    </a:lnTo>
                    <a:lnTo>
                      <a:pt x="240982" y="74752"/>
                    </a:lnTo>
                    <a:lnTo>
                      <a:pt x="240982" y="76238"/>
                    </a:lnTo>
                    <a:lnTo>
                      <a:pt x="239497" y="77819"/>
                    </a:lnTo>
                    <a:lnTo>
                      <a:pt x="240982" y="79305"/>
                    </a:lnTo>
                    <a:lnTo>
                      <a:pt x="242573" y="80782"/>
                    </a:lnTo>
                    <a:lnTo>
                      <a:pt x="242573" y="83868"/>
                    </a:lnTo>
                    <a:lnTo>
                      <a:pt x="239497" y="83868"/>
                    </a:lnTo>
                    <a:lnTo>
                      <a:pt x="237915" y="82363"/>
                    </a:lnTo>
                    <a:lnTo>
                      <a:pt x="236430" y="80782"/>
                    </a:lnTo>
                    <a:lnTo>
                      <a:pt x="231877" y="80782"/>
                    </a:lnTo>
                    <a:lnTo>
                      <a:pt x="230286" y="82363"/>
                    </a:lnTo>
                    <a:lnTo>
                      <a:pt x="230286" y="85449"/>
                    </a:lnTo>
                    <a:lnTo>
                      <a:pt x="231877" y="85449"/>
                    </a:lnTo>
                    <a:lnTo>
                      <a:pt x="231877" y="86935"/>
                    </a:lnTo>
                    <a:lnTo>
                      <a:pt x="230286" y="88411"/>
                    </a:lnTo>
                    <a:lnTo>
                      <a:pt x="228800" y="88411"/>
                    </a:lnTo>
                    <a:lnTo>
                      <a:pt x="225742" y="90002"/>
                    </a:lnTo>
                    <a:lnTo>
                      <a:pt x="224257" y="88411"/>
                    </a:lnTo>
                    <a:lnTo>
                      <a:pt x="219704" y="85449"/>
                    </a:lnTo>
                    <a:lnTo>
                      <a:pt x="215036" y="82363"/>
                    </a:lnTo>
                    <a:lnTo>
                      <a:pt x="213560" y="80782"/>
                    </a:lnTo>
                    <a:lnTo>
                      <a:pt x="212074" y="82363"/>
                    </a:lnTo>
                    <a:lnTo>
                      <a:pt x="212074" y="85449"/>
                    </a:lnTo>
                    <a:lnTo>
                      <a:pt x="204454" y="85449"/>
                    </a:lnTo>
                    <a:lnTo>
                      <a:pt x="202863" y="86935"/>
                    </a:lnTo>
                    <a:lnTo>
                      <a:pt x="195234" y="93069"/>
                    </a:lnTo>
                    <a:lnTo>
                      <a:pt x="190690" y="94555"/>
                    </a:lnTo>
                    <a:lnTo>
                      <a:pt x="189205" y="93069"/>
                    </a:lnTo>
                    <a:lnTo>
                      <a:pt x="187614" y="94555"/>
                    </a:lnTo>
                    <a:lnTo>
                      <a:pt x="183061" y="99098"/>
                    </a:lnTo>
                    <a:lnTo>
                      <a:pt x="179994" y="100689"/>
                    </a:lnTo>
                    <a:lnTo>
                      <a:pt x="169297" y="100689"/>
                    </a:lnTo>
                    <a:lnTo>
                      <a:pt x="158706" y="103661"/>
                    </a:lnTo>
                    <a:lnTo>
                      <a:pt x="151086" y="102175"/>
                    </a:lnTo>
                    <a:lnTo>
                      <a:pt x="148009" y="105242"/>
                    </a:lnTo>
                    <a:lnTo>
                      <a:pt x="146428" y="103661"/>
                    </a:lnTo>
                    <a:lnTo>
                      <a:pt x="138798" y="103661"/>
                    </a:lnTo>
                    <a:lnTo>
                      <a:pt x="135836" y="100689"/>
                    </a:lnTo>
                    <a:lnTo>
                      <a:pt x="135836" y="97622"/>
                    </a:lnTo>
                    <a:lnTo>
                      <a:pt x="134245" y="97622"/>
                    </a:lnTo>
                    <a:lnTo>
                      <a:pt x="132759" y="96031"/>
                    </a:lnTo>
                    <a:lnTo>
                      <a:pt x="131178" y="94555"/>
                    </a:lnTo>
                    <a:lnTo>
                      <a:pt x="126625" y="94555"/>
                    </a:lnTo>
                    <a:lnTo>
                      <a:pt x="125149" y="97622"/>
                    </a:lnTo>
                    <a:lnTo>
                      <a:pt x="122072" y="100689"/>
                    </a:lnTo>
                    <a:lnTo>
                      <a:pt x="120586" y="100689"/>
                    </a:lnTo>
                    <a:lnTo>
                      <a:pt x="117519" y="99098"/>
                    </a:lnTo>
                    <a:lnTo>
                      <a:pt x="117519" y="97622"/>
                    </a:lnTo>
                    <a:lnTo>
                      <a:pt x="118996" y="96031"/>
                    </a:lnTo>
                    <a:lnTo>
                      <a:pt x="118996" y="94555"/>
                    </a:lnTo>
                    <a:lnTo>
                      <a:pt x="120586" y="93069"/>
                    </a:lnTo>
                    <a:lnTo>
                      <a:pt x="118996" y="91478"/>
                    </a:lnTo>
                    <a:lnTo>
                      <a:pt x="115929" y="86935"/>
                    </a:lnTo>
                    <a:lnTo>
                      <a:pt x="111376" y="83868"/>
                    </a:lnTo>
                    <a:lnTo>
                      <a:pt x="105337" y="77819"/>
                    </a:lnTo>
                    <a:lnTo>
                      <a:pt x="96126" y="73171"/>
                    </a:lnTo>
                    <a:lnTo>
                      <a:pt x="91573" y="67132"/>
                    </a:lnTo>
                    <a:lnTo>
                      <a:pt x="88497" y="64065"/>
                    </a:lnTo>
                    <a:lnTo>
                      <a:pt x="87020" y="60979"/>
                    </a:lnTo>
                    <a:lnTo>
                      <a:pt x="87020" y="48806"/>
                    </a:lnTo>
                    <a:lnTo>
                      <a:pt x="85439" y="47330"/>
                    </a:lnTo>
                    <a:lnTo>
                      <a:pt x="82467" y="44253"/>
                    </a:lnTo>
                    <a:lnTo>
                      <a:pt x="76324" y="38110"/>
                    </a:lnTo>
                    <a:lnTo>
                      <a:pt x="71771" y="36633"/>
                    </a:lnTo>
                    <a:lnTo>
                      <a:pt x="70180" y="35043"/>
                    </a:lnTo>
                    <a:lnTo>
                      <a:pt x="70180" y="33557"/>
                    </a:lnTo>
                    <a:lnTo>
                      <a:pt x="68704" y="29013"/>
                    </a:lnTo>
                    <a:lnTo>
                      <a:pt x="67218" y="22870"/>
                    </a:lnTo>
                    <a:lnTo>
                      <a:pt x="64151" y="16831"/>
                    </a:lnTo>
                    <a:lnTo>
                      <a:pt x="61074" y="10687"/>
                    </a:lnTo>
                    <a:lnTo>
                      <a:pt x="58007" y="7620"/>
                    </a:lnTo>
                    <a:lnTo>
                      <a:pt x="51968" y="6144"/>
                    </a:lnTo>
                    <a:lnTo>
                      <a:pt x="45825" y="4553"/>
                    </a:lnTo>
                    <a:lnTo>
                      <a:pt x="44348" y="1581"/>
                    </a:lnTo>
                    <a:lnTo>
                      <a:pt x="36728" y="0"/>
                    </a:lnTo>
                    <a:lnTo>
                      <a:pt x="26022" y="0"/>
                    </a:lnTo>
                    <a:lnTo>
                      <a:pt x="22955" y="1581"/>
                    </a:lnTo>
                    <a:lnTo>
                      <a:pt x="19888" y="3067"/>
                    </a:lnTo>
                    <a:lnTo>
                      <a:pt x="15335" y="1581"/>
                    </a:lnTo>
                    <a:lnTo>
                      <a:pt x="12259" y="0"/>
                    </a:lnTo>
                    <a:lnTo>
                      <a:pt x="10782" y="24451"/>
                    </a:lnTo>
                    <a:lnTo>
                      <a:pt x="9192" y="70199"/>
                    </a:lnTo>
                    <a:lnTo>
                      <a:pt x="6229" y="228715"/>
                    </a:lnTo>
                    <a:lnTo>
                      <a:pt x="6229" y="327831"/>
                    </a:lnTo>
                    <a:lnTo>
                      <a:pt x="4639" y="391897"/>
                    </a:lnTo>
                    <a:lnTo>
                      <a:pt x="4639" y="445256"/>
                    </a:lnTo>
                    <a:lnTo>
                      <a:pt x="86" y="565756"/>
                    </a:lnTo>
                    <a:lnTo>
                      <a:pt x="0" y="566309"/>
                    </a:lnTo>
                    <a:lnTo>
                      <a:pt x="248450" y="571119"/>
                    </a:lnTo>
                    <a:lnTo>
                      <a:pt x="583987" y="573700"/>
                    </a:lnTo>
                    <a:lnTo>
                      <a:pt x="584064" y="571795"/>
                    </a:lnTo>
                    <a:lnTo>
                      <a:pt x="582578" y="353778"/>
                    </a:lnTo>
                    <a:lnTo>
                      <a:pt x="582578" y="320212"/>
                    </a:lnTo>
                    <a:lnTo>
                      <a:pt x="584064" y="269910"/>
                    </a:lnTo>
                    <a:lnTo>
                      <a:pt x="585654" y="242478"/>
                    </a:lnTo>
                    <a:lnTo>
                      <a:pt x="588626" y="25946"/>
                    </a:lnTo>
                    <a:lnTo>
                      <a:pt x="468230" y="27422"/>
                    </a:lnTo>
                    <a:lnTo>
                      <a:pt x="468230" y="12164"/>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6" name="Freeform: Shape 255">
                <a:extLst>
                  <a:ext uri="{FF2B5EF4-FFF2-40B4-BE49-F238E27FC236}">
                    <a16:creationId xmlns:a16="http://schemas.microsoft.com/office/drawing/2014/main" id="{261178A9-ADFE-4AC8-9104-06D934C00439}"/>
                  </a:ext>
                </a:extLst>
              </p:cNvPr>
              <p:cNvSpPr/>
              <p:nvPr/>
            </p:nvSpPr>
            <p:spPr>
              <a:xfrm>
                <a:off x="5291068" y="3720236"/>
                <a:ext cx="451304" cy="551030"/>
              </a:xfrm>
              <a:custGeom>
                <a:avLst/>
                <a:gdLst>
                  <a:gd name="connsiteX0" fmla="*/ 1486 w 451304"/>
                  <a:gd name="connsiteY0" fmla="*/ 243964 h 551030"/>
                  <a:gd name="connsiteX1" fmla="*/ 0 w 451304"/>
                  <a:gd name="connsiteY1" fmla="*/ 294265 h 551030"/>
                  <a:gd name="connsiteX2" fmla="*/ 0 w 451304"/>
                  <a:gd name="connsiteY2" fmla="*/ 327831 h 551030"/>
                  <a:gd name="connsiteX3" fmla="*/ 1486 w 451304"/>
                  <a:gd name="connsiteY3" fmla="*/ 545849 h 551030"/>
                  <a:gd name="connsiteX4" fmla="*/ 1410 w 451304"/>
                  <a:gd name="connsiteY4" fmla="*/ 547745 h 551030"/>
                  <a:gd name="connsiteX5" fmla="*/ 428149 w 451304"/>
                  <a:gd name="connsiteY5" fmla="*/ 551031 h 551030"/>
                  <a:gd name="connsiteX6" fmla="*/ 428435 w 451304"/>
                  <a:gd name="connsiteY6" fmla="*/ 548926 h 551030"/>
                  <a:gd name="connsiteX7" fmla="*/ 431502 w 451304"/>
                  <a:gd name="connsiteY7" fmla="*/ 489414 h 551030"/>
                  <a:gd name="connsiteX8" fmla="*/ 434578 w 451304"/>
                  <a:gd name="connsiteY8" fmla="*/ 419310 h 551030"/>
                  <a:gd name="connsiteX9" fmla="*/ 436064 w 451304"/>
                  <a:gd name="connsiteY9" fmla="*/ 356835 h 551030"/>
                  <a:gd name="connsiteX10" fmla="*/ 437645 w 451304"/>
                  <a:gd name="connsiteY10" fmla="*/ 288217 h 551030"/>
                  <a:gd name="connsiteX11" fmla="*/ 445275 w 451304"/>
                  <a:gd name="connsiteY11" fmla="*/ 125054 h 551030"/>
                  <a:gd name="connsiteX12" fmla="*/ 449828 w 451304"/>
                  <a:gd name="connsiteY12" fmla="*/ 125054 h 551030"/>
                  <a:gd name="connsiteX13" fmla="*/ 449828 w 451304"/>
                  <a:gd name="connsiteY13" fmla="*/ 123454 h 551030"/>
                  <a:gd name="connsiteX14" fmla="*/ 451304 w 451304"/>
                  <a:gd name="connsiteY14" fmla="*/ 53359 h 551030"/>
                  <a:gd name="connsiteX15" fmla="*/ 362893 w 451304"/>
                  <a:gd name="connsiteY15" fmla="*/ 50292 h 551030"/>
                  <a:gd name="connsiteX16" fmla="*/ 362893 w 451304"/>
                  <a:gd name="connsiteY16" fmla="*/ 7611 h 551030"/>
                  <a:gd name="connsiteX17" fmla="*/ 309524 w 451304"/>
                  <a:gd name="connsiteY17" fmla="*/ 6125 h 551030"/>
                  <a:gd name="connsiteX18" fmla="*/ 210407 w 451304"/>
                  <a:gd name="connsiteY18" fmla="*/ 3067 h 551030"/>
                  <a:gd name="connsiteX19" fmla="*/ 210407 w 451304"/>
                  <a:gd name="connsiteY19" fmla="*/ 0 h 551030"/>
                  <a:gd name="connsiteX20" fmla="*/ 6048 w 451304"/>
                  <a:gd name="connsiteY20" fmla="*/ 0 h 551030"/>
                  <a:gd name="connsiteX21" fmla="*/ 3077 w 451304"/>
                  <a:gd name="connsiteY21" fmla="*/ 216532 h 551030"/>
                  <a:gd name="connsiteX22" fmla="*/ 1486 w 451304"/>
                  <a:gd name="connsiteY22" fmla="*/ 243964 h 5510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451304" h="551030">
                    <a:moveTo>
                      <a:pt x="1486" y="243964"/>
                    </a:moveTo>
                    <a:lnTo>
                      <a:pt x="0" y="294265"/>
                    </a:lnTo>
                    <a:lnTo>
                      <a:pt x="0" y="327831"/>
                    </a:lnTo>
                    <a:lnTo>
                      <a:pt x="1486" y="545849"/>
                    </a:lnTo>
                    <a:lnTo>
                      <a:pt x="1410" y="547745"/>
                    </a:lnTo>
                    <a:lnTo>
                      <a:pt x="428149" y="551031"/>
                    </a:lnTo>
                    <a:lnTo>
                      <a:pt x="428435" y="548926"/>
                    </a:lnTo>
                    <a:lnTo>
                      <a:pt x="431502" y="489414"/>
                    </a:lnTo>
                    <a:lnTo>
                      <a:pt x="434578" y="419310"/>
                    </a:lnTo>
                    <a:lnTo>
                      <a:pt x="436064" y="356835"/>
                    </a:lnTo>
                    <a:lnTo>
                      <a:pt x="437645" y="288217"/>
                    </a:lnTo>
                    <a:lnTo>
                      <a:pt x="445275" y="125054"/>
                    </a:lnTo>
                    <a:lnTo>
                      <a:pt x="449828" y="125054"/>
                    </a:lnTo>
                    <a:lnTo>
                      <a:pt x="449828" y="123454"/>
                    </a:lnTo>
                    <a:lnTo>
                      <a:pt x="451304" y="53359"/>
                    </a:lnTo>
                    <a:lnTo>
                      <a:pt x="362893" y="50292"/>
                    </a:lnTo>
                    <a:lnTo>
                      <a:pt x="362893" y="7611"/>
                    </a:lnTo>
                    <a:lnTo>
                      <a:pt x="309524" y="6125"/>
                    </a:lnTo>
                    <a:lnTo>
                      <a:pt x="210407" y="3067"/>
                    </a:lnTo>
                    <a:lnTo>
                      <a:pt x="210407" y="0"/>
                    </a:lnTo>
                    <a:lnTo>
                      <a:pt x="6048" y="0"/>
                    </a:lnTo>
                    <a:lnTo>
                      <a:pt x="3077" y="216532"/>
                    </a:lnTo>
                    <a:lnTo>
                      <a:pt x="1486" y="243964"/>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7" name="Freeform: Shape 256">
                <a:extLst>
                  <a:ext uri="{FF2B5EF4-FFF2-40B4-BE49-F238E27FC236}">
                    <a16:creationId xmlns:a16="http://schemas.microsoft.com/office/drawing/2014/main" id="{C1BE542F-B0EC-416B-8F19-045CCE1ECCC0}"/>
                  </a:ext>
                </a:extLst>
              </p:cNvPr>
              <p:cNvSpPr/>
              <p:nvPr/>
            </p:nvSpPr>
            <p:spPr>
              <a:xfrm>
                <a:off x="5162947" y="3354276"/>
                <a:ext cx="407146" cy="367436"/>
              </a:xfrm>
              <a:custGeom>
                <a:avLst/>
                <a:gdLst>
                  <a:gd name="connsiteX0" fmla="*/ 1591 w 407146"/>
                  <a:gd name="connsiteY0" fmla="*/ 1476 h 367436"/>
                  <a:gd name="connsiteX1" fmla="*/ 1591 w 407146"/>
                  <a:gd name="connsiteY1" fmla="*/ 41186 h 367436"/>
                  <a:gd name="connsiteX2" fmla="*/ 0 w 407146"/>
                  <a:gd name="connsiteY2" fmla="*/ 91478 h 367436"/>
                  <a:gd name="connsiteX3" fmla="*/ 16840 w 407146"/>
                  <a:gd name="connsiteY3" fmla="*/ 92964 h 367436"/>
                  <a:gd name="connsiteX4" fmla="*/ 16840 w 407146"/>
                  <a:gd name="connsiteY4" fmla="*/ 161582 h 367436"/>
                  <a:gd name="connsiteX5" fmla="*/ 15250 w 407146"/>
                  <a:gd name="connsiteY5" fmla="*/ 182975 h 367436"/>
                  <a:gd name="connsiteX6" fmla="*/ 15250 w 407146"/>
                  <a:gd name="connsiteY6" fmla="*/ 231791 h 367436"/>
                  <a:gd name="connsiteX7" fmla="*/ 16840 w 407146"/>
                  <a:gd name="connsiteY7" fmla="*/ 279025 h 367436"/>
                  <a:gd name="connsiteX8" fmla="*/ 13773 w 407146"/>
                  <a:gd name="connsiteY8" fmla="*/ 352177 h 367436"/>
                  <a:gd name="connsiteX9" fmla="*/ 13773 w 407146"/>
                  <a:gd name="connsiteY9" fmla="*/ 367436 h 367436"/>
                  <a:gd name="connsiteX10" fmla="*/ 134169 w 407146"/>
                  <a:gd name="connsiteY10" fmla="*/ 365960 h 367436"/>
                  <a:gd name="connsiteX11" fmla="*/ 338528 w 407146"/>
                  <a:gd name="connsiteY11" fmla="*/ 365960 h 367436"/>
                  <a:gd name="connsiteX12" fmla="*/ 337042 w 407146"/>
                  <a:gd name="connsiteY12" fmla="*/ 356845 h 367436"/>
                  <a:gd name="connsiteX13" fmla="*/ 338528 w 407146"/>
                  <a:gd name="connsiteY13" fmla="*/ 350701 h 367436"/>
                  <a:gd name="connsiteX14" fmla="*/ 333975 w 407146"/>
                  <a:gd name="connsiteY14" fmla="*/ 349225 h 367436"/>
                  <a:gd name="connsiteX15" fmla="*/ 330898 w 407146"/>
                  <a:gd name="connsiteY15" fmla="*/ 350701 h 367436"/>
                  <a:gd name="connsiteX16" fmla="*/ 327832 w 407146"/>
                  <a:gd name="connsiteY16" fmla="*/ 353768 h 367436"/>
                  <a:gd name="connsiteX17" fmla="*/ 324764 w 407146"/>
                  <a:gd name="connsiteY17" fmla="*/ 353768 h 367436"/>
                  <a:gd name="connsiteX18" fmla="*/ 324764 w 407146"/>
                  <a:gd name="connsiteY18" fmla="*/ 350701 h 367436"/>
                  <a:gd name="connsiteX19" fmla="*/ 326355 w 407146"/>
                  <a:gd name="connsiteY19" fmla="*/ 347634 h 367436"/>
                  <a:gd name="connsiteX20" fmla="*/ 329422 w 407146"/>
                  <a:gd name="connsiteY20" fmla="*/ 346158 h 367436"/>
                  <a:gd name="connsiteX21" fmla="*/ 330898 w 407146"/>
                  <a:gd name="connsiteY21" fmla="*/ 343081 h 367436"/>
                  <a:gd name="connsiteX22" fmla="*/ 330898 w 407146"/>
                  <a:gd name="connsiteY22" fmla="*/ 338528 h 367436"/>
                  <a:gd name="connsiteX23" fmla="*/ 332384 w 407146"/>
                  <a:gd name="connsiteY23" fmla="*/ 332375 h 367436"/>
                  <a:gd name="connsiteX24" fmla="*/ 337042 w 407146"/>
                  <a:gd name="connsiteY24" fmla="*/ 326346 h 367436"/>
                  <a:gd name="connsiteX25" fmla="*/ 341605 w 407146"/>
                  <a:gd name="connsiteY25" fmla="*/ 320212 h 367436"/>
                  <a:gd name="connsiteX26" fmla="*/ 346148 w 407146"/>
                  <a:gd name="connsiteY26" fmla="*/ 318735 h 367436"/>
                  <a:gd name="connsiteX27" fmla="*/ 346148 w 407146"/>
                  <a:gd name="connsiteY27" fmla="*/ 314058 h 367436"/>
                  <a:gd name="connsiteX28" fmla="*/ 343081 w 407146"/>
                  <a:gd name="connsiteY28" fmla="*/ 312582 h 367436"/>
                  <a:gd name="connsiteX29" fmla="*/ 340014 w 407146"/>
                  <a:gd name="connsiteY29" fmla="*/ 315659 h 367436"/>
                  <a:gd name="connsiteX30" fmla="*/ 337042 w 407146"/>
                  <a:gd name="connsiteY30" fmla="*/ 317144 h 367436"/>
                  <a:gd name="connsiteX31" fmla="*/ 332384 w 407146"/>
                  <a:gd name="connsiteY31" fmla="*/ 314058 h 367436"/>
                  <a:gd name="connsiteX32" fmla="*/ 332384 w 407146"/>
                  <a:gd name="connsiteY32" fmla="*/ 309515 h 367436"/>
                  <a:gd name="connsiteX33" fmla="*/ 335461 w 407146"/>
                  <a:gd name="connsiteY33" fmla="*/ 304952 h 367436"/>
                  <a:gd name="connsiteX34" fmla="*/ 338528 w 407146"/>
                  <a:gd name="connsiteY34" fmla="*/ 300409 h 367436"/>
                  <a:gd name="connsiteX35" fmla="*/ 343081 w 407146"/>
                  <a:gd name="connsiteY35" fmla="*/ 298818 h 367436"/>
                  <a:gd name="connsiteX36" fmla="*/ 350711 w 407146"/>
                  <a:gd name="connsiteY36" fmla="*/ 298818 h 367436"/>
                  <a:gd name="connsiteX37" fmla="*/ 358331 w 407146"/>
                  <a:gd name="connsiteY37" fmla="*/ 300409 h 367436"/>
                  <a:gd name="connsiteX38" fmla="*/ 362883 w 407146"/>
                  <a:gd name="connsiteY38" fmla="*/ 297342 h 367436"/>
                  <a:gd name="connsiteX39" fmla="*/ 365951 w 407146"/>
                  <a:gd name="connsiteY39" fmla="*/ 292780 h 367436"/>
                  <a:gd name="connsiteX40" fmla="*/ 367541 w 407146"/>
                  <a:gd name="connsiteY40" fmla="*/ 291189 h 367436"/>
                  <a:gd name="connsiteX41" fmla="*/ 367541 w 407146"/>
                  <a:gd name="connsiteY41" fmla="*/ 288217 h 367436"/>
                  <a:gd name="connsiteX42" fmla="*/ 362883 w 407146"/>
                  <a:gd name="connsiteY42" fmla="*/ 286636 h 367436"/>
                  <a:gd name="connsiteX43" fmla="*/ 359921 w 407146"/>
                  <a:gd name="connsiteY43" fmla="*/ 285150 h 367436"/>
                  <a:gd name="connsiteX44" fmla="*/ 356854 w 407146"/>
                  <a:gd name="connsiteY44" fmla="*/ 286636 h 367436"/>
                  <a:gd name="connsiteX45" fmla="*/ 353778 w 407146"/>
                  <a:gd name="connsiteY45" fmla="*/ 288217 h 367436"/>
                  <a:gd name="connsiteX46" fmla="*/ 350711 w 407146"/>
                  <a:gd name="connsiteY46" fmla="*/ 286636 h 367436"/>
                  <a:gd name="connsiteX47" fmla="*/ 349225 w 407146"/>
                  <a:gd name="connsiteY47" fmla="*/ 283569 h 367436"/>
                  <a:gd name="connsiteX48" fmla="*/ 349225 w 407146"/>
                  <a:gd name="connsiteY48" fmla="*/ 282083 h 367436"/>
                  <a:gd name="connsiteX49" fmla="*/ 352292 w 407146"/>
                  <a:gd name="connsiteY49" fmla="*/ 280606 h 367436"/>
                  <a:gd name="connsiteX50" fmla="*/ 358331 w 407146"/>
                  <a:gd name="connsiteY50" fmla="*/ 275949 h 367436"/>
                  <a:gd name="connsiteX51" fmla="*/ 362883 w 407146"/>
                  <a:gd name="connsiteY51" fmla="*/ 274463 h 367436"/>
                  <a:gd name="connsiteX52" fmla="*/ 373580 w 407146"/>
                  <a:gd name="connsiteY52" fmla="*/ 271386 h 367436"/>
                  <a:gd name="connsiteX53" fmla="*/ 378124 w 407146"/>
                  <a:gd name="connsiteY53" fmla="*/ 268319 h 367436"/>
                  <a:gd name="connsiteX54" fmla="*/ 378124 w 407146"/>
                  <a:gd name="connsiteY54" fmla="*/ 260699 h 367436"/>
                  <a:gd name="connsiteX55" fmla="*/ 387344 w 407146"/>
                  <a:gd name="connsiteY55" fmla="*/ 247031 h 367436"/>
                  <a:gd name="connsiteX56" fmla="*/ 394973 w 407146"/>
                  <a:gd name="connsiteY56" fmla="*/ 225647 h 367436"/>
                  <a:gd name="connsiteX57" fmla="*/ 398040 w 407146"/>
                  <a:gd name="connsiteY57" fmla="*/ 219608 h 367436"/>
                  <a:gd name="connsiteX58" fmla="*/ 402593 w 407146"/>
                  <a:gd name="connsiteY58" fmla="*/ 213474 h 367436"/>
                  <a:gd name="connsiteX59" fmla="*/ 404079 w 407146"/>
                  <a:gd name="connsiteY59" fmla="*/ 204359 h 367436"/>
                  <a:gd name="connsiteX60" fmla="*/ 404079 w 407146"/>
                  <a:gd name="connsiteY60" fmla="*/ 195148 h 367436"/>
                  <a:gd name="connsiteX61" fmla="*/ 407146 w 407146"/>
                  <a:gd name="connsiteY61" fmla="*/ 9106 h 367436"/>
                  <a:gd name="connsiteX62" fmla="*/ 375161 w 407146"/>
                  <a:gd name="connsiteY62" fmla="*/ 9106 h 367436"/>
                  <a:gd name="connsiteX63" fmla="*/ 373580 w 407146"/>
                  <a:gd name="connsiteY63" fmla="*/ 6134 h 367436"/>
                  <a:gd name="connsiteX64" fmla="*/ 349225 w 407146"/>
                  <a:gd name="connsiteY64" fmla="*/ 6134 h 367436"/>
                  <a:gd name="connsiteX65" fmla="*/ 317144 w 407146"/>
                  <a:gd name="connsiteY65" fmla="*/ 7620 h 367436"/>
                  <a:gd name="connsiteX66" fmla="*/ 315659 w 407146"/>
                  <a:gd name="connsiteY66" fmla="*/ 0 h 367436"/>
                  <a:gd name="connsiteX67" fmla="*/ 160106 w 407146"/>
                  <a:gd name="connsiteY67" fmla="*/ 0 h 367436"/>
                  <a:gd name="connsiteX68" fmla="*/ 18317 w 407146"/>
                  <a:gd name="connsiteY68" fmla="*/ 1476 h 367436"/>
                  <a:gd name="connsiteX69" fmla="*/ 1591 w 407146"/>
                  <a:gd name="connsiteY69" fmla="*/ 1476 h 3674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407146" h="367436">
                    <a:moveTo>
                      <a:pt x="1591" y="1476"/>
                    </a:moveTo>
                    <a:lnTo>
                      <a:pt x="1591" y="41186"/>
                    </a:lnTo>
                    <a:lnTo>
                      <a:pt x="0" y="91478"/>
                    </a:lnTo>
                    <a:lnTo>
                      <a:pt x="16840" y="92964"/>
                    </a:lnTo>
                    <a:lnTo>
                      <a:pt x="16840" y="161582"/>
                    </a:lnTo>
                    <a:lnTo>
                      <a:pt x="15250" y="182975"/>
                    </a:lnTo>
                    <a:lnTo>
                      <a:pt x="15250" y="231791"/>
                    </a:lnTo>
                    <a:lnTo>
                      <a:pt x="16840" y="279025"/>
                    </a:lnTo>
                    <a:lnTo>
                      <a:pt x="13773" y="352177"/>
                    </a:lnTo>
                    <a:lnTo>
                      <a:pt x="13773" y="367436"/>
                    </a:lnTo>
                    <a:lnTo>
                      <a:pt x="134169" y="365960"/>
                    </a:lnTo>
                    <a:lnTo>
                      <a:pt x="338528" y="365960"/>
                    </a:lnTo>
                    <a:lnTo>
                      <a:pt x="337042" y="356845"/>
                    </a:lnTo>
                    <a:lnTo>
                      <a:pt x="338528" y="350701"/>
                    </a:lnTo>
                    <a:lnTo>
                      <a:pt x="333975" y="349225"/>
                    </a:lnTo>
                    <a:lnTo>
                      <a:pt x="330898" y="350701"/>
                    </a:lnTo>
                    <a:lnTo>
                      <a:pt x="327832" y="353768"/>
                    </a:lnTo>
                    <a:lnTo>
                      <a:pt x="324764" y="353768"/>
                    </a:lnTo>
                    <a:lnTo>
                      <a:pt x="324764" y="350701"/>
                    </a:lnTo>
                    <a:lnTo>
                      <a:pt x="326355" y="347634"/>
                    </a:lnTo>
                    <a:lnTo>
                      <a:pt x="329422" y="346158"/>
                    </a:lnTo>
                    <a:lnTo>
                      <a:pt x="330898" y="343081"/>
                    </a:lnTo>
                    <a:lnTo>
                      <a:pt x="330898" y="338528"/>
                    </a:lnTo>
                    <a:lnTo>
                      <a:pt x="332384" y="332375"/>
                    </a:lnTo>
                    <a:lnTo>
                      <a:pt x="337042" y="326346"/>
                    </a:lnTo>
                    <a:lnTo>
                      <a:pt x="341605" y="320212"/>
                    </a:lnTo>
                    <a:lnTo>
                      <a:pt x="346148" y="318735"/>
                    </a:lnTo>
                    <a:lnTo>
                      <a:pt x="346148" y="314058"/>
                    </a:lnTo>
                    <a:lnTo>
                      <a:pt x="343081" y="312582"/>
                    </a:lnTo>
                    <a:lnTo>
                      <a:pt x="340014" y="315659"/>
                    </a:lnTo>
                    <a:lnTo>
                      <a:pt x="337042" y="317144"/>
                    </a:lnTo>
                    <a:lnTo>
                      <a:pt x="332384" y="314058"/>
                    </a:lnTo>
                    <a:lnTo>
                      <a:pt x="332384" y="309515"/>
                    </a:lnTo>
                    <a:lnTo>
                      <a:pt x="335461" y="304952"/>
                    </a:lnTo>
                    <a:lnTo>
                      <a:pt x="338528" y="300409"/>
                    </a:lnTo>
                    <a:lnTo>
                      <a:pt x="343081" y="298818"/>
                    </a:lnTo>
                    <a:lnTo>
                      <a:pt x="350711" y="298818"/>
                    </a:lnTo>
                    <a:lnTo>
                      <a:pt x="358331" y="300409"/>
                    </a:lnTo>
                    <a:lnTo>
                      <a:pt x="362883" y="297342"/>
                    </a:lnTo>
                    <a:lnTo>
                      <a:pt x="365951" y="292780"/>
                    </a:lnTo>
                    <a:lnTo>
                      <a:pt x="367541" y="291189"/>
                    </a:lnTo>
                    <a:lnTo>
                      <a:pt x="367541" y="288217"/>
                    </a:lnTo>
                    <a:lnTo>
                      <a:pt x="362883" y="286636"/>
                    </a:lnTo>
                    <a:lnTo>
                      <a:pt x="359921" y="285150"/>
                    </a:lnTo>
                    <a:lnTo>
                      <a:pt x="356854" y="286636"/>
                    </a:lnTo>
                    <a:lnTo>
                      <a:pt x="353778" y="288217"/>
                    </a:lnTo>
                    <a:lnTo>
                      <a:pt x="350711" y="286636"/>
                    </a:lnTo>
                    <a:lnTo>
                      <a:pt x="349225" y="283569"/>
                    </a:lnTo>
                    <a:lnTo>
                      <a:pt x="349225" y="282083"/>
                    </a:lnTo>
                    <a:lnTo>
                      <a:pt x="352292" y="280606"/>
                    </a:lnTo>
                    <a:lnTo>
                      <a:pt x="358331" y="275949"/>
                    </a:lnTo>
                    <a:lnTo>
                      <a:pt x="362883" y="274463"/>
                    </a:lnTo>
                    <a:lnTo>
                      <a:pt x="373580" y="271386"/>
                    </a:lnTo>
                    <a:lnTo>
                      <a:pt x="378124" y="268319"/>
                    </a:lnTo>
                    <a:lnTo>
                      <a:pt x="378124" y="260699"/>
                    </a:lnTo>
                    <a:lnTo>
                      <a:pt x="387344" y="247031"/>
                    </a:lnTo>
                    <a:lnTo>
                      <a:pt x="394973" y="225647"/>
                    </a:lnTo>
                    <a:lnTo>
                      <a:pt x="398040" y="219608"/>
                    </a:lnTo>
                    <a:lnTo>
                      <a:pt x="402593" y="213474"/>
                    </a:lnTo>
                    <a:lnTo>
                      <a:pt x="404079" y="204359"/>
                    </a:lnTo>
                    <a:lnTo>
                      <a:pt x="404079" y="195148"/>
                    </a:lnTo>
                    <a:lnTo>
                      <a:pt x="407146" y="9106"/>
                    </a:lnTo>
                    <a:lnTo>
                      <a:pt x="375161" y="9106"/>
                    </a:lnTo>
                    <a:lnTo>
                      <a:pt x="373580" y="6134"/>
                    </a:lnTo>
                    <a:lnTo>
                      <a:pt x="349225" y="6134"/>
                    </a:lnTo>
                    <a:lnTo>
                      <a:pt x="317144" y="7620"/>
                    </a:lnTo>
                    <a:lnTo>
                      <a:pt x="315659" y="0"/>
                    </a:lnTo>
                    <a:lnTo>
                      <a:pt x="160106" y="0"/>
                    </a:lnTo>
                    <a:lnTo>
                      <a:pt x="18317" y="1476"/>
                    </a:lnTo>
                    <a:lnTo>
                      <a:pt x="1591" y="1476"/>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8" name="Freeform: Shape 257">
                <a:extLst>
                  <a:ext uri="{FF2B5EF4-FFF2-40B4-BE49-F238E27FC236}">
                    <a16:creationId xmlns:a16="http://schemas.microsoft.com/office/drawing/2014/main" id="{AD2D2D65-B2E6-46D3-8078-D51BBB14BEF6}"/>
                  </a:ext>
                </a:extLst>
              </p:cNvPr>
              <p:cNvSpPr/>
              <p:nvPr/>
            </p:nvSpPr>
            <p:spPr>
              <a:xfrm>
                <a:off x="5719217" y="3662305"/>
                <a:ext cx="607142" cy="609238"/>
              </a:xfrm>
              <a:custGeom>
                <a:avLst/>
                <a:gdLst>
                  <a:gd name="connsiteX0" fmla="*/ 605657 w 607142"/>
                  <a:gd name="connsiteY0" fmla="*/ 478717 h 609238"/>
                  <a:gd name="connsiteX1" fmla="*/ 604171 w 607142"/>
                  <a:gd name="connsiteY1" fmla="*/ 311001 h 609238"/>
                  <a:gd name="connsiteX2" fmla="*/ 521789 w 607142"/>
                  <a:gd name="connsiteY2" fmla="*/ 315659 h 609238"/>
                  <a:gd name="connsiteX3" fmla="*/ 512693 w 607142"/>
                  <a:gd name="connsiteY3" fmla="*/ 318621 h 609238"/>
                  <a:gd name="connsiteX4" fmla="*/ 501987 w 607142"/>
                  <a:gd name="connsiteY4" fmla="*/ 318621 h 609238"/>
                  <a:gd name="connsiteX5" fmla="*/ 500405 w 607142"/>
                  <a:gd name="connsiteY5" fmla="*/ 275949 h 609238"/>
                  <a:gd name="connsiteX6" fmla="*/ 497443 w 607142"/>
                  <a:gd name="connsiteY6" fmla="*/ 178432 h 609238"/>
                  <a:gd name="connsiteX7" fmla="*/ 495852 w 607142"/>
                  <a:gd name="connsiteY7" fmla="*/ 102184 h 609238"/>
                  <a:gd name="connsiteX8" fmla="*/ 495852 w 607142"/>
                  <a:gd name="connsiteY8" fmla="*/ 97527 h 609238"/>
                  <a:gd name="connsiteX9" fmla="*/ 494366 w 607142"/>
                  <a:gd name="connsiteY9" fmla="*/ 76238 h 609238"/>
                  <a:gd name="connsiteX10" fmla="*/ 489814 w 607142"/>
                  <a:gd name="connsiteY10" fmla="*/ 73171 h 609238"/>
                  <a:gd name="connsiteX11" fmla="*/ 485156 w 607142"/>
                  <a:gd name="connsiteY11" fmla="*/ 79315 h 609238"/>
                  <a:gd name="connsiteX12" fmla="*/ 477526 w 607142"/>
                  <a:gd name="connsiteY12" fmla="*/ 85354 h 609238"/>
                  <a:gd name="connsiteX13" fmla="*/ 472983 w 607142"/>
                  <a:gd name="connsiteY13" fmla="*/ 88421 h 609238"/>
                  <a:gd name="connsiteX14" fmla="*/ 469906 w 607142"/>
                  <a:gd name="connsiteY14" fmla="*/ 88421 h 609238"/>
                  <a:gd name="connsiteX15" fmla="*/ 466944 w 607142"/>
                  <a:gd name="connsiteY15" fmla="*/ 86935 h 609238"/>
                  <a:gd name="connsiteX16" fmla="*/ 463867 w 607142"/>
                  <a:gd name="connsiteY16" fmla="*/ 83858 h 609238"/>
                  <a:gd name="connsiteX17" fmla="*/ 462277 w 607142"/>
                  <a:gd name="connsiteY17" fmla="*/ 82277 h 609238"/>
                  <a:gd name="connsiteX18" fmla="*/ 462277 w 607142"/>
                  <a:gd name="connsiteY18" fmla="*/ 73171 h 609238"/>
                  <a:gd name="connsiteX19" fmla="*/ 463867 w 607142"/>
                  <a:gd name="connsiteY19" fmla="*/ 64056 h 609238"/>
                  <a:gd name="connsiteX20" fmla="*/ 465353 w 607142"/>
                  <a:gd name="connsiteY20" fmla="*/ 48816 h 609238"/>
                  <a:gd name="connsiteX21" fmla="*/ 462277 w 607142"/>
                  <a:gd name="connsiteY21" fmla="*/ 39605 h 609238"/>
                  <a:gd name="connsiteX22" fmla="*/ 462277 w 607142"/>
                  <a:gd name="connsiteY22" fmla="*/ 21289 h 609238"/>
                  <a:gd name="connsiteX23" fmla="*/ 466944 w 607142"/>
                  <a:gd name="connsiteY23" fmla="*/ 4553 h 609238"/>
                  <a:gd name="connsiteX24" fmla="*/ 466944 w 607142"/>
                  <a:gd name="connsiteY24" fmla="*/ 1486 h 609238"/>
                  <a:gd name="connsiteX25" fmla="*/ 363169 w 607142"/>
                  <a:gd name="connsiteY25" fmla="*/ 3067 h 609238"/>
                  <a:gd name="connsiteX26" fmla="*/ 267129 w 607142"/>
                  <a:gd name="connsiteY26" fmla="*/ 3067 h 609238"/>
                  <a:gd name="connsiteX27" fmla="*/ 225933 w 607142"/>
                  <a:gd name="connsiteY27" fmla="*/ 1486 h 609238"/>
                  <a:gd name="connsiteX28" fmla="*/ 201587 w 607142"/>
                  <a:gd name="connsiteY28" fmla="*/ 1486 h 609238"/>
                  <a:gd name="connsiteX29" fmla="*/ 142075 w 607142"/>
                  <a:gd name="connsiteY29" fmla="*/ 0 h 609238"/>
                  <a:gd name="connsiteX30" fmla="*/ 71971 w 607142"/>
                  <a:gd name="connsiteY30" fmla="*/ 0 h 609238"/>
                  <a:gd name="connsiteX31" fmla="*/ 71971 w 607142"/>
                  <a:gd name="connsiteY31" fmla="*/ 47225 h 609238"/>
                  <a:gd name="connsiteX32" fmla="*/ 26232 w 607142"/>
                  <a:gd name="connsiteY32" fmla="*/ 47225 h 609238"/>
                  <a:gd name="connsiteX33" fmla="*/ 23155 w 607142"/>
                  <a:gd name="connsiteY33" fmla="*/ 111290 h 609238"/>
                  <a:gd name="connsiteX34" fmla="*/ 21679 w 607142"/>
                  <a:gd name="connsiteY34" fmla="*/ 181385 h 609238"/>
                  <a:gd name="connsiteX35" fmla="*/ 21679 w 607142"/>
                  <a:gd name="connsiteY35" fmla="*/ 182985 h 609238"/>
                  <a:gd name="connsiteX36" fmla="*/ 17126 w 607142"/>
                  <a:gd name="connsiteY36" fmla="*/ 182985 h 609238"/>
                  <a:gd name="connsiteX37" fmla="*/ 9496 w 607142"/>
                  <a:gd name="connsiteY37" fmla="*/ 346148 h 609238"/>
                  <a:gd name="connsiteX38" fmla="*/ 7915 w 607142"/>
                  <a:gd name="connsiteY38" fmla="*/ 414766 h 609238"/>
                  <a:gd name="connsiteX39" fmla="*/ 6429 w 607142"/>
                  <a:gd name="connsiteY39" fmla="*/ 477241 h 609238"/>
                  <a:gd name="connsiteX40" fmla="*/ 3353 w 607142"/>
                  <a:gd name="connsiteY40" fmla="*/ 547345 h 609238"/>
                  <a:gd name="connsiteX41" fmla="*/ 286 w 607142"/>
                  <a:gd name="connsiteY41" fmla="*/ 606857 h 609238"/>
                  <a:gd name="connsiteX42" fmla="*/ 0 w 607142"/>
                  <a:gd name="connsiteY42" fmla="*/ 608962 h 609238"/>
                  <a:gd name="connsiteX43" fmla="*/ 36662 w 607142"/>
                  <a:gd name="connsiteY43" fmla="*/ 609238 h 609238"/>
                  <a:gd name="connsiteX44" fmla="*/ 606504 w 607142"/>
                  <a:gd name="connsiteY44" fmla="*/ 606705 h 609238"/>
                  <a:gd name="connsiteX45" fmla="*/ 607142 w 607142"/>
                  <a:gd name="connsiteY45" fmla="*/ 602294 h 609238"/>
                  <a:gd name="connsiteX46" fmla="*/ 605657 w 607142"/>
                  <a:gd name="connsiteY46" fmla="*/ 478717 h 60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Lst>
                <a:rect l="l" t="t" r="r" b="b"/>
                <a:pathLst>
                  <a:path w="607142" h="609238">
                    <a:moveTo>
                      <a:pt x="605657" y="478717"/>
                    </a:moveTo>
                    <a:lnTo>
                      <a:pt x="604171" y="311001"/>
                    </a:lnTo>
                    <a:lnTo>
                      <a:pt x="521789" y="315659"/>
                    </a:lnTo>
                    <a:lnTo>
                      <a:pt x="512693" y="318621"/>
                    </a:lnTo>
                    <a:lnTo>
                      <a:pt x="501987" y="318621"/>
                    </a:lnTo>
                    <a:lnTo>
                      <a:pt x="500405" y="275949"/>
                    </a:lnTo>
                    <a:lnTo>
                      <a:pt x="497443" y="178432"/>
                    </a:lnTo>
                    <a:lnTo>
                      <a:pt x="495852" y="102184"/>
                    </a:lnTo>
                    <a:lnTo>
                      <a:pt x="495852" y="97527"/>
                    </a:lnTo>
                    <a:lnTo>
                      <a:pt x="494366" y="76238"/>
                    </a:lnTo>
                    <a:lnTo>
                      <a:pt x="489814" y="73171"/>
                    </a:lnTo>
                    <a:lnTo>
                      <a:pt x="485156" y="79315"/>
                    </a:lnTo>
                    <a:lnTo>
                      <a:pt x="477526" y="85354"/>
                    </a:lnTo>
                    <a:lnTo>
                      <a:pt x="472983" y="88421"/>
                    </a:lnTo>
                    <a:lnTo>
                      <a:pt x="469906" y="88421"/>
                    </a:lnTo>
                    <a:lnTo>
                      <a:pt x="466944" y="86935"/>
                    </a:lnTo>
                    <a:lnTo>
                      <a:pt x="463867" y="83858"/>
                    </a:lnTo>
                    <a:lnTo>
                      <a:pt x="462277" y="82277"/>
                    </a:lnTo>
                    <a:lnTo>
                      <a:pt x="462277" y="73171"/>
                    </a:lnTo>
                    <a:lnTo>
                      <a:pt x="463867" y="64056"/>
                    </a:lnTo>
                    <a:lnTo>
                      <a:pt x="465353" y="48816"/>
                    </a:lnTo>
                    <a:lnTo>
                      <a:pt x="462277" y="39605"/>
                    </a:lnTo>
                    <a:lnTo>
                      <a:pt x="462277" y="21289"/>
                    </a:lnTo>
                    <a:lnTo>
                      <a:pt x="466944" y="4553"/>
                    </a:lnTo>
                    <a:lnTo>
                      <a:pt x="466944" y="1486"/>
                    </a:lnTo>
                    <a:lnTo>
                      <a:pt x="363169" y="3067"/>
                    </a:lnTo>
                    <a:lnTo>
                      <a:pt x="267129" y="3067"/>
                    </a:lnTo>
                    <a:lnTo>
                      <a:pt x="225933" y="1486"/>
                    </a:lnTo>
                    <a:lnTo>
                      <a:pt x="201587" y="1486"/>
                    </a:lnTo>
                    <a:lnTo>
                      <a:pt x="142075" y="0"/>
                    </a:lnTo>
                    <a:lnTo>
                      <a:pt x="71971" y="0"/>
                    </a:lnTo>
                    <a:lnTo>
                      <a:pt x="71971" y="47225"/>
                    </a:lnTo>
                    <a:lnTo>
                      <a:pt x="26232" y="47225"/>
                    </a:lnTo>
                    <a:lnTo>
                      <a:pt x="23155" y="111290"/>
                    </a:lnTo>
                    <a:lnTo>
                      <a:pt x="21679" y="181385"/>
                    </a:lnTo>
                    <a:lnTo>
                      <a:pt x="21679" y="182985"/>
                    </a:lnTo>
                    <a:lnTo>
                      <a:pt x="17126" y="182985"/>
                    </a:lnTo>
                    <a:lnTo>
                      <a:pt x="9496" y="346148"/>
                    </a:lnTo>
                    <a:lnTo>
                      <a:pt x="7915" y="414766"/>
                    </a:lnTo>
                    <a:lnTo>
                      <a:pt x="6429" y="477241"/>
                    </a:lnTo>
                    <a:lnTo>
                      <a:pt x="3353" y="547345"/>
                    </a:lnTo>
                    <a:lnTo>
                      <a:pt x="286" y="606857"/>
                    </a:lnTo>
                    <a:lnTo>
                      <a:pt x="0" y="608962"/>
                    </a:lnTo>
                    <a:lnTo>
                      <a:pt x="36662" y="609238"/>
                    </a:lnTo>
                    <a:lnTo>
                      <a:pt x="606504" y="606705"/>
                    </a:lnTo>
                    <a:lnTo>
                      <a:pt x="607142" y="602294"/>
                    </a:lnTo>
                    <a:lnTo>
                      <a:pt x="605657" y="478717"/>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59" name="Freeform: Shape 258">
                <a:extLst>
                  <a:ext uri="{FF2B5EF4-FFF2-40B4-BE49-F238E27FC236}">
                    <a16:creationId xmlns:a16="http://schemas.microsoft.com/office/drawing/2014/main" id="{DBD0FA0A-8491-4BF9-906D-D345F287625D}"/>
                  </a:ext>
                </a:extLst>
              </p:cNvPr>
              <p:cNvSpPr/>
              <p:nvPr/>
            </p:nvSpPr>
            <p:spPr>
              <a:xfrm>
                <a:off x="6323388" y="3956570"/>
                <a:ext cx="332393" cy="312439"/>
              </a:xfrm>
              <a:custGeom>
                <a:avLst/>
                <a:gdLst>
                  <a:gd name="connsiteX0" fmla="*/ 2972 w 332393"/>
                  <a:gd name="connsiteY0" fmla="*/ 308029 h 312439"/>
                  <a:gd name="connsiteX1" fmla="*/ 2334 w 332393"/>
                  <a:gd name="connsiteY1" fmla="*/ 312439 h 312439"/>
                  <a:gd name="connsiteX2" fmla="*/ 312068 w 332393"/>
                  <a:gd name="connsiteY2" fmla="*/ 311048 h 312439"/>
                  <a:gd name="connsiteX3" fmla="*/ 312601 w 332393"/>
                  <a:gd name="connsiteY3" fmla="*/ 308029 h 312439"/>
                  <a:gd name="connsiteX4" fmla="*/ 307934 w 332393"/>
                  <a:gd name="connsiteY4" fmla="*/ 295866 h 312439"/>
                  <a:gd name="connsiteX5" fmla="*/ 312601 w 332393"/>
                  <a:gd name="connsiteY5" fmla="*/ 292780 h 312439"/>
                  <a:gd name="connsiteX6" fmla="*/ 326241 w 332393"/>
                  <a:gd name="connsiteY6" fmla="*/ 253079 h 312439"/>
                  <a:gd name="connsiteX7" fmla="*/ 318621 w 332393"/>
                  <a:gd name="connsiteY7" fmla="*/ 216551 h 312439"/>
                  <a:gd name="connsiteX8" fmla="*/ 314058 w 332393"/>
                  <a:gd name="connsiteY8" fmla="*/ 178432 h 312439"/>
                  <a:gd name="connsiteX9" fmla="*/ 314058 w 332393"/>
                  <a:gd name="connsiteY9" fmla="*/ 170802 h 312439"/>
                  <a:gd name="connsiteX10" fmla="*/ 318621 w 332393"/>
                  <a:gd name="connsiteY10" fmla="*/ 170802 h 312439"/>
                  <a:gd name="connsiteX11" fmla="*/ 312601 w 332393"/>
                  <a:gd name="connsiteY11" fmla="*/ 151000 h 312439"/>
                  <a:gd name="connsiteX12" fmla="*/ 312601 w 332393"/>
                  <a:gd name="connsiteY12" fmla="*/ 144866 h 312439"/>
                  <a:gd name="connsiteX13" fmla="*/ 332394 w 332393"/>
                  <a:gd name="connsiteY13" fmla="*/ 144866 h 312439"/>
                  <a:gd name="connsiteX14" fmla="*/ 329317 w 332393"/>
                  <a:gd name="connsiteY14" fmla="*/ 45749 h 312439"/>
                  <a:gd name="connsiteX15" fmla="*/ 327841 w 332393"/>
                  <a:gd name="connsiteY15" fmla="*/ 13754 h 312439"/>
                  <a:gd name="connsiteX16" fmla="*/ 266843 w 332393"/>
                  <a:gd name="connsiteY16" fmla="*/ 13754 h 312439"/>
                  <a:gd name="connsiteX17" fmla="*/ 266843 w 332393"/>
                  <a:gd name="connsiteY17" fmla="*/ 47225 h 312439"/>
                  <a:gd name="connsiteX18" fmla="*/ 250012 w 332393"/>
                  <a:gd name="connsiteY18" fmla="*/ 60988 h 312439"/>
                  <a:gd name="connsiteX19" fmla="*/ 245450 w 332393"/>
                  <a:gd name="connsiteY19" fmla="*/ 59512 h 312439"/>
                  <a:gd name="connsiteX20" fmla="*/ 214960 w 332393"/>
                  <a:gd name="connsiteY20" fmla="*/ 59512 h 312439"/>
                  <a:gd name="connsiteX21" fmla="*/ 214960 w 332393"/>
                  <a:gd name="connsiteY21" fmla="*/ 48816 h 312439"/>
                  <a:gd name="connsiteX22" fmla="*/ 179899 w 332393"/>
                  <a:gd name="connsiteY22" fmla="*/ 48816 h 312439"/>
                  <a:gd name="connsiteX23" fmla="*/ 176841 w 332393"/>
                  <a:gd name="connsiteY23" fmla="*/ 0 h 312439"/>
                  <a:gd name="connsiteX24" fmla="*/ 141789 w 332393"/>
                  <a:gd name="connsiteY24" fmla="*/ 1486 h 312439"/>
                  <a:gd name="connsiteX25" fmla="*/ 91488 w 332393"/>
                  <a:gd name="connsiteY25" fmla="*/ 1486 h 312439"/>
                  <a:gd name="connsiteX26" fmla="*/ 48711 w 332393"/>
                  <a:gd name="connsiteY26" fmla="*/ 6144 h 312439"/>
                  <a:gd name="connsiteX27" fmla="*/ 1486 w 332393"/>
                  <a:gd name="connsiteY27" fmla="*/ 9106 h 312439"/>
                  <a:gd name="connsiteX28" fmla="*/ 0 w 332393"/>
                  <a:gd name="connsiteY28" fmla="*/ 16735 h 312439"/>
                  <a:gd name="connsiteX29" fmla="*/ 1486 w 332393"/>
                  <a:gd name="connsiteY29" fmla="*/ 184452 h 312439"/>
                  <a:gd name="connsiteX30" fmla="*/ 2972 w 332393"/>
                  <a:gd name="connsiteY30" fmla="*/ 308029 h 3124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332393" h="312439">
                    <a:moveTo>
                      <a:pt x="2972" y="308029"/>
                    </a:moveTo>
                    <a:lnTo>
                      <a:pt x="2334" y="312439"/>
                    </a:lnTo>
                    <a:lnTo>
                      <a:pt x="312068" y="311048"/>
                    </a:lnTo>
                    <a:lnTo>
                      <a:pt x="312601" y="308029"/>
                    </a:lnTo>
                    <a:lnTo>
                      <a:pt x="307934" y="295866"/>
                    </a:lnTo>
                    <a:lnTo>
                      <a:pt x="312601" y="292780"/>
                    </a:lnTo>
                    <a:lnTo>
                      <a:pt x="326241" y="253079"/>
                    </a:lnTo>
                    <a:lnTo>
                      <a:pt x="318621" y="216551"/>
                    </a:lnTo>
                    <a:lnTo>
                      <a:pt x="314058" y="178432"/>
                    </a:lnTo>
                    <a:lnTo>
                      <a:pt x="314058" y="170802"/>
                    </a:lnTo>
                    <a:lnTo>
                      <a:pt x="318621" y="170802"/>
                    </a:lnTo>
                    <a:lnTo>
                      <a:pt x="312601" y="151000"/>
                    </a:lnTo>
                    <a:lnTo>
                      <a:pt x="312601" y="144866"/>
                    </a:lnTo>
                    <a:lnTo>
                      <a:pt x="332394" y="144866"/>
                    </a:lnTo>
                    <a:lnTo>
                      <a:pt x="329317" y="45749"/>
                    </a:lnTo>
                    <a:lnTo>
                      <a:pt x="327841" y="13754"/>
                    </a:lnTo>
                    <a:lnTo>
                      <a:pt x="266843" y="13754"/>
                    </a:lnTo>
                    <a:lnTo>
                      <a:pt x="266843" y="47225"/>
                    </a:lnTo>
                    <a:lnTo>
                      <a:pt x="250012" y="60988"/>
                    </a:lnTo>
                    <a:lnTo>
                      <a:pt x="245450" y="59512"/>
                    </a:lnTo>
                    <a:lnTo>
                      <a:pt x="214960" y="59512"/>
                    </a:lnTo>
                    <a:lnTo>
                      <a:pt x="214960" y="48816"/>
                    </a:lnTo>
                    <a:lnTo>
                      <a:pt x="179899" y="48816"/>
                    </a:lnTo>
                    <a:lnTo>
                      <a:pt x="176841" y="0"/>
                    </a:lnTo>
                    <a:lnTo>
                      <a:pt x="141789" y="1486"/>
                    </a:lnTo>
                    <a:lnTo>
                      <a:pt x="91488" y="1486"/>
                    </a:lnTo>
                    <a:lnTo>
                      <a:pt x="48711" y="6144"/>
                    </a:lnTo>
                    <a:lnTo>
                      <a:pt x="1486" y="9106"/>
                    </a:lnTo>
                    <a:lnTo>
                      <a:pt x="0" y="16735"/>
                    </a:lnTo>
                    <a:lnTo>
                      <a:pt x="1486" y="184452"/>
                    </a:lnTo>
                    <a:lnTo>
                      <a:pt x="2972" y="308029"/>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60" name="Freeform: Shape 259">
                <a:extLst>
                  <a:ext uri="{FF2B5EF4-FFF2-40B4-BE49-F238E27FC236}">
                    <a16:creationId xmlns:a16="http://schemas.microsoft.com/office/drawing/2014/main" id="{BB94E3D8-4B0B-43FB-86EB-A02B43B96ABC}"/>
                  </a:ext>
                </a:extLst>
              </p:cNvPr>
              <p:cNvSpPr/>
              <p:nvPr/>
            </p:nvSpPr>
            <p:spPr>
              <a:xfrm>
                <a:off x="6631322" y="3831517"/>
                <a:ext cx="373579" cy="436102"/>
              </a:xfrm>
              <a:custGeom>
                <a:avLst/>
                <a:gdLst>
                  <a:gd name="connsiteX0" fmla="*/ 24460 w 373579"/>
                  <a:gd name="connsiteY0" fmla="*/ 269919 h 436102"/>
                  <a:gd name="connsiteX1" fmla="*/ 4667 w 373579"/>
                  <a:gd name="connsiteY1" fmla="*/ 269919 h 436102"/>
                  <a:gd name="connsiteX2" fmla="*/ 4667 w 373579"/>
                  <a:gd name="connsiteY2" fmla="*/ 276054 h 436102"/>
                  <a:gd name="connsiteX3" fmla="*/ 10687 w 373579"/>
                  <a:gd name="connsiteY3" fmla="*/ 295856 h 436102"/>
                  <a:gd name="connsiteX4" fmla="*/ 6124 w 373579"/>
                  <a:gd name="connsiteY4" fmla="*/ 295856 h 436102"/>
                  <a:gd name="connsiteX5" fmla="*/ 6124 w 373579"/>
                  <a:gd name="connsiteY5" fmla="*/ 303486 h 436102"/>
                  <a:gd name="connsiteX6" fmla="*/ 10687 w 373579"/>
                  <a:gd name="connsiteY6" fmla="*/ 341604 h 436102"/>
                  <a:gd name="connsiteX7" fmla="*/ 18307 w 373579"/>
                  <a:gd name="connsiteY7" fmla="*/ 378133 h 436102"/>
                  <a:gd name="connsiteX8" fmla="*/ 4667 w 373579"/>
                  <a:gd name="connsiteY8" fmla="*/ 417833 h 436102"/>
                  <a:gd name="connsiteX9" fmla="*/ 0 w 373579"/>
                  <a:gd name="connsiteY9" fmla="*/ 420919 h 436102"/>
                  <a:gd name="connsiteX10" fmla="*/ 4667 w 373579"/>
                  <a:gd name="connsiteY10" fmla="*/ 433083 h 436102"/>
                  <a:gd name="connsiteX11" fmla="*/ 4134 w 373579"/>
                  <a:gd name="connsiteY11" fmla="*/ 436102 h 436102"/>
                  <a:gd name="connsiteX12" fmla="*/ 141627 w 373579"/>
                  <a:gd name="connsiteY12" fmla="*/ 435483 h 436102"/>
                  <a:gd name="connsiteX13" fmla="*/ 356816 w 373579"/>
                  <a:gd name="connsiteY13" fmla="*/ 431740 h 436102"/>
                  <a:gd name="connsiteX14" fmla="*/ 356845 w 373579"/>
                  <a:gd name="connsiteY14" fmla="*/ 430016 h 436102"/>
                  <a:gd name="connsiteX15" fmla="*/ 349215 w 373579"/>
                  <a:gd name="connsiteY15" fmla="*/ 271396 h 436102"/>
                  <a:gd name="connsiteX16" fmla="*/ 346157 w 373579"/>
                  <a:gd name="connsiteY16" fmla="*/ 234858 h 436102"/>
                  <a:gd name="connsiteX17" fmla="*/ 367541 w 373579"/>
                  <a:gd name="connsiteY17" fmla="*/ 233277 h 436102"/>
                  <a:gd name="connsiteX18" fmla="*/ 367541 w 373579"/>
                  <a:gd name="connsiteY18" fmla="*/ 227247 h 436102"/>
                  <a:gd name="connsiteX19" fmla="*/ 372094 w 373579"/>
                  <a:gd name="connsiteY19" fmla="*/ 227247 h 436102"/>
                  <a:gd name="connsiteX20" fmla="*/ 370618 w 373579"/>
                  <a:gd name="connsiteY20" fmla="*/ 211989 h 436102"/>
                  <a:gd name="connsiteX21" fmla="*/ 365941 w 373579"/>
                  <a:gd name="connsiteY21" fmla="*/ 213474 h 436102"/>
                  <a:gd name="connsiteX22" fmla="*/ 364464 w 373579"/>
                  <a:gd name="connsiteY22" fmla="*/ 207445 h 436102"/>
                  <a:gd name="connsiteX23" fmla="*/ 369027 w 373579"/>
                  <a:gd name="connsiteY23" fmla="*/ 207445 h 436102"/>
                  <a:gd name="connsiteX24" fmla="*/ 369027 w 373579"/>
                  <a:gd name="connsiteY24" fmla="*/ 201292 h 436102"/>
                  <a:gd name="connsiteX25" fmla="*/ 373580 w 373579"/>
                  <a:gd name="connsiteY25" fmla="*/ 201292 h 436102"/>
                  <a:gd name="connsiteX26" fmla="*/ 372094 w 373579"/>
                  <a:gd name="connsiteY26" fmla="*/ 190605 h 436102"/>
                  <a:gd name="connsiteX27" fmla="*/ 369027 w 373579"/>
                  <a:gd name="connsiteY27" fmla="*/ 190605 h 436102"/>
                  <a:gd name="connsiteX28" fmla="*/ 369027 w 373579"/>
                  <a:gd name="connsiteY28" fmla="*/ 184566 h 436102"/>
                  <a:gd name="connsiteX29" fmla="*/ 364464 w 373579"/>
                  <a:gd name="connsiteY29" fmla="*/ 184566 h 436102"/>
                  <a:gd name="connsiteX30" fmla="*/ 362998 w 373579"/>
                  <a:gd name="connsiteY30" fmla="*/ 176936 h 436102"/>
                  <a:gd name="connsiteX31" fmla="*/ 367541 w 373579"/>
                  <a:gd name="connsiteY31" fmla="*/ 176936 h 436102"/>
                  <a:gd name="connsiteX32" fmla="*/ 367541 w 373579"/>
                  <a:gd name="connsiteY32" fmla="*/ 172279 h 436102"/>
                  <a:gd name="connsiteX33" fmla="*/ 362998 w 373579"/>
                  <a:gd name="connsiteY33" fmla="*/ 172279 h 436102"/>
                  <a:gd name="connsiteX34" fmla="*/ 364464 w 373579"/>
                  <a:gd name="connsiteY34" fmla="*/ 167735 h 436102"/>
                  <a:gd name="connsiteX35" fmla="*/ 359911 w 373579"/>
                  <a:gd name="connsiteY35" fmla="*/ 167735 h 436102"/>
                  <a:gd name="connsiteX36" fmla="*/ 359911 w 373579"/>
                  <a:gd name="connsiteY36" fmla="*/ 157039 h 436102"/>
                  <a:gd name="connsiteX37" fmla="*/ 373580 w 373579"/>
                  <a:gd name="connsiteY37" fmla="*/ 158620 h 436102"/>
                  <a:gd name="connsiteX38" fmla="*/ 372094 w 373579"/>
                  <a:gd name="connsiteY38" fmla="*/ 151000 h 436102"/>
                  <a:gd name="connsiteX39" fmla="*/ 369027 w 373579"/>
                  <a:gd name="connsiteY39" fmla="*/ 151000 h 436102"/>
                  <a:gd name="connsiteX40" fmla="*/ 369027 w 373579"/>
                  <a:gd name="connsiteY40" fmla="*/ 141789 h 436102"/>
                  <a:gd name="connsiteX41" fmla="*/ 364464 w 373579"/>
                  <a:gd name="connsiteY41" fmla="*/ 141789 h 436102"/>
                  <a:gd name="connsiteX42" fmla="*/ 365941 w 373579"/>
                  <a:gd name="connsiteY42" fmla="*/ 135741 h 436102"/>
                  <a:gd name="connsiteX43" fmla="*/ 355359 w 373579"/>
                  <a:gd name="connsiteY43" fmla="*/ 135741 h 436102"/>
                  <a:gd name="connsiteX44" fmla="*/ 355359 w 373579"/>
                  <a:gd name="connsiteY44" fmla="*/ 128121 h 436102"/>
                  <a:gd name="connsiteX45" fmla="*/ 350710 w 373579"/>
                  <a:gd name="connsiteY45" fmla="*/ 128121 h 436102"/>
                  <a:gd name="connsiteX46" fmla="*/ 350710 w 373579"/>
                  <a:gd name="connsiteY46" fmla="*/ 121987 h 436102"/>
                  <a:gd name="connsiteX47" fmla="*/ 356845 w 373579"/>
                  <a:gd name="connsiteY47" fmla="*/ 123577 h 436102"/>
                  <a:gd name="connsiteX48" fmla="*/ 358330 w 373579"/>
                  <a:gd name="connsiteY48" fmla="*/ 112881 h 436102"/>
                  <a:gd name="connsiteX49" fmla="*/ 353768 w 373579"/>
                  <a:gd name="connsiteY49" fmla="*/ 112881 h 436102"/>
                  <a:gd name="connsiteX50" fmla="*/ 353768 w 373579"/>
                  <a:gd name="connsiteY50" fmla="*/ 105251 h 436102"/>
                  <a:gd name="connsiteX51" fmla="*/ 350710 w 373579"/>
                  <a:gd name="connsiteY51" fmla="*/ 105251 h 436102"/>
                  <a:gd name="connsiteX52" fmla="*/ 350710 w 373579"/>
                  <a:gd name="connsiteY52" fmla="*/ 96031 h 436102"/>
                  <a:gd name="connsiteX53" fmla="*/ 344672 w 373579"/>
                  <a:gd name="connsiteY53" fmla="*/ 96031 h 436102"/>
                  <a:gd name="connsiteX54" fmla="*/ 346157 w 373579"/>
                  <a:gd name="connsiteY54" fmla="*/ 86935 h 436102"/>
                  <a:gd name="connsiteX55" fmla="*/ 341595 w 373579"/>
                  <a:gd name="connsiteY55" fmla="*/ 86935 h 436102"/>
                  <a:gd name="connsiteX56" fmla="*/ 341595 w 373579"/>
                  <a:gd name="connsiteY56" fmla="*/ 76248 h 436102"/>
                  <a:gd name="connsiteX57" fmla="*/ 350710 w 373579"/>
                  <a:gd name="connsiteY57" fmla="*/ 76248 h 436102"/>
                  <a:gd name="connsiteX58" fmla="*/ 349215 w 373579"/>
                  <a:gd name="connsiteY58" fmla="*/ 65542 h 436102"/>
                  <a:gd name="connsiteX59" fmla="*/ 346157 w 373579"/>
                  <a:gd name="connsiteY59" fmla="*/ 65542 h 436102"/>
                  <a:gd name="connsiteX60" fmla="*/ 346157 w 373579"/>
                  <a:gd name="connsiteY60" fmla="*/ 54959 h 436102"/>
                  <a:gd name="connsiteX61" fmla="*/ 343071 w 373579"/>
                  <a:gd name="connsiteY61" fmla="*/ 54959 h 436102"/>
                  <a:gd name="connsiteX62" fmla="*/ 341595 w 373579"/>
                  <a:gd name="connsiteY62" fmla="*/ 47330 h 436102"/>
                  <a:gd name="connsiteX63" fmla="*/ 337033 w 373579"/>
                  <a:gd name="connsiteY63" fmla="*/ 47330 h 436102"/>
                  <a:gd name="connsiteX64" fmla="*/ 335451 w 373579"/>
                  <a:gd name="connsiteY64" fmla="*/ 29013 h 436102"/>
                  <a:gd name="connsiteX65" fmla="*/ 337033 w 373579"/>
                  <a:gd name="connsiteY65" fmla="*/ 29013 h 436102"/>
                  <a:gd name="connsiteX66" fmla="*/ 335451 w 373579"/>
                  <a:gd name="connsiteY66" fmla="*/ 0 h 436102"/>
                  <a:gd name="connsiteX67" fmla="*/ 236334 w 373579"/>
                  <a:gd name="connsiteY67" fmla="*/ 3067 h 436102"/>
                  <a:gd name="connsiteX68" fmla="*/ 205854 w 373579"/>
                  <a:gd name="connsiteY68" fmla="*/ 4553 h 436102"/>
                  <a:gd name="connsiteX69" fmla="*/ 205854 w 373579"/>
                  <a:gd name="connsiteY69" fmla="*/ 32090 h 436102"/>
                  <a:gd name="connsiteX70" fmla="*/ 219608 w 373579"/>
                  <a:gd name="connsiteY70" fmla="*/ 33576 h 436102"/>
                  <a:gd name="connsiteX71" fmla="*/ 245564 w 373579"/>
                  <a:gd name="connsiteY71" fmla="*/ 47330 h 436102"/>
                  <a:gd name="connsiteX72" fmla="*/ 248621 w 373579"/>
                  <a:gd name="connsiteY72" fmla="*/ 51883 h 436102"/>
                  <a:gd name="connsiteX73" fmla="*/ 250107 w 373579"/>
                  <a:gd name="connsiteY73" fmla="*/ 59512 h 436102"/>
                  <a:gd name="connsiteX74" fmla="*/ 247031 w 373579"/>
                  <a:gd name="connsiteY74" fmla="*/ 70199 h 436102"/>
                  <a:gd name="connsiteX75" fmla="*/ 242478 w 373579"/>
                  <a:gd name="connsiteY75" fmla="*/ 79315 h 436102"/>
                  <a:gd name="connsiteX76" fmla="*/ 241002 w 373579"/>
                  <a:gd name="connsiteY76" fmla="*/ 91488 h 436102"/>
                  <a:gd name="connsiteX77" fmla="*/ 241002 w 373579"/>
                  <a:gd name="connsiteY77" fmla="*/ 120510 h 436102"/>
                  <a:gd name="connsiteX78" fmla="*/ 211979 w 373579"/>
                  <a:gd name="connsiteY78" fmla="*/ 120510 h 436102"/>
                  <a:gd name="connsiteX79" fmla="*/ 210502 w 373579"/>
                  <a:gd name="connsiteY79" fmla="*/ 108318 h 436102"/>
                  <a:gd name="connsiteX80" fmla="*/ 164754 w 373579"/>
                  <a:gd name="connsiteY80" fmla="*/ 108318 h 436102"/>
                  <a:gd name="connsiteX81" fmla="*/ 163163 w 373579"/>
                  <a:gd name="connsiteY81" fmla="*/ 99108 h 436102"/>
                  <a:gd name="connsiteX82" fmla="*/ 114357 w 373579"/>
                  <a:gd name="connsiteY82" fmla="*/ 97631 h 436102"/>
                  <a:gd name="connsiteX83" fmla="*/ 114357 w 373579"/>
                  <a:gd name="connsiteY83" fmla="*/ 157039 h 436102"/>
                  <a:gd name="connsiteX84" fmla="*/ 70209 w 373579"/>
                  <a:gd name="connsiteY84" fmla="*/ 157039 h 436102"/>
                  <a:gd name="connsiteX85" fmla="*/ 70209 w 373579"/>
                  <a:gd name="connsiteY85" fmla="*/ 138808 h 436102"/>
                  <a:gd name="connsiteX86" fmla="*/ 19907 w 373579"/>
                  <a:gd name="connsiteY86" fmla="*/ 138808 h 436102"/>
                  <a:gd name="connsiteX87" fmla="*/ 21384 w 373579"/>
                  <a:gd name="connsiteY87" fmla="*/ 170802 h 436102"/>
                  <a:gd name="connsiteX88" fmla="*/ 24460 w 373579"/>
                  <a:gd name="connsiteY88" fmla="*/ 269919 h 4361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373579" h="436102">
                    <a:moveTo>
                      <a:pt x="24460" y="269919"/>
                    </a:moveTo>
                    <a:lnTo>
                      <a:pt x="4667" y="269919"/>
                    </a:lnTo>
                    <a:lnTo>
                      <a:pt x="4667" y="276054"/>
                    </a:lnTo>
                    <a:lnTo>
                      <a:pt x="10687" y="295856"/>
                    </a:lnTo>
                    <a:lnTo>
                      <a:pt x="6124" y="295856"/>
                    </a:lnTo>
                    <a:lnTo>
                      <a:pt x="6124" y="303486"/>
                    </a:lnTo>
                    <a:lnTo>
                      <a:pt x="10687" y="341604"/>
                    </a:lnTo>
                    <a:lnTo>
                      <a:pt x="18307" y="378133"/>
                    </a:lnTo>
                    <a:lnTo>
                      <a:pt x="4667" y="417833"/>
                    </a:lnTo>
                    <a:lnTo>
                      <a:pt x="0" y="420919"/>
                    </a:lnTo>
                    <a:lnTo>
                      <a:pt x="4667" y="433083"/>
                    </a:lnTo>
                    <a:lnTo>
                      <a:pt x="4134" y="436102"/>
                    </a:lnTo>
                    <a:lnTo>
                      <a:pt x="141627" y="435483"/>
                    </a:lnTo>
                    <a:lnTo>
                      <a:pt x="356816" y="431740"/>
                    </a:lnTo>
                    <a:lnTo>
                      <a:pt x="356845" y="430016"/>
                    </a:lnTo>
                    <a:lnTo>
                      <a:pt x="349215" y="271396"/>
                    </a:lnTo>
                    <a:lnTo>
                      <a:pt x="346157" y="234858"/>
                    </a:lnTo>
                    <a:lnTo>
                      <a:pt x="367541" y="233277"/>
                    </a:lnTo>
                    <a:lnTo>
                      <a:pt x="367541" y="227247"/>
                    </a:lnTo>
                    <a:lnTo>
                      <a:pt x="372094" y="227247"/>
                    </a:lnTo>
                    <a:lnTo>
                      <a:pt x="370618" y="211989"/>
                    </a:lnTo>
                    <a:lnTo>
                      <a:pt x="365941" y="213474"/>
                    </a:lnTo>
                    <a:lnTo>
                      <a:pt x="364464" y="207445"/>
                    </a:lnTo>
                    <a:lnTo>
                      <a:pt x="369027" y="207445"/>
                    </a:lnTo>
                    <a:lnTo>
                      <a:pt x="369027" y="201292"/>
                    </a:lnTo>
                    <a:lnTo>
                      <a:pt x="373580" y="201292"/>
                    </a:lnTo>
                    <a:lnTo>
                      <a:pt x="372094" y="190605"/>
                    </a:lnTo>
                    <a:lnTo>
                      <a:pt x="369027" y="190605"/>
                    </a:lnTo>
                    <a:lnTo>
                      <a:pt x="369027" y="184566"/>
                    </a:lnTo>
                    <a:lnTo>
                      <a:pt x="364464" y="184566"/>
                    </a:lnTo>
                    <a:lnTo>
                      <a:pt x="362998" y="176936"/>
                    </a:lnTo>
                    <a:lnTo>
                      <a:pt x="367541" y="176936"/>
                    </a:lnTo>
                    <a:lnTo>
                      <a:pt x="367541" y="172279"/>
                    </a:lnTo>
                    <a:lnTo>
                      <a:pt x="362998" y="172279"/>
                    </a:lnTo>
                    <a:lnTo>
                      <a:pt x="364464" y="167735"/>
                    </a:lnTo>
                    <a:lnTo>
                      <a:pt x="359911" y="167735"/>
                    </a:lnTo>
                    <a:lnTo>
                      <a:pt x="359911" y="157039"/>
                    </a:lnTo>
                    <a:lnTo>
                      <a:pt x="373580" y="158620"/>
                    </a:lnTo>
                    <a:lnTo>
                      <a:pt x="372094" y="151000"/>
                    </a:lnTo>
                    <a:lnTo>
                      <a:pt x="369027" y="151000"/>
                    </a:lnTo>
                    <a:lnTo>
                      <a:pt x="369027" y="141789"/>
                    </a:lnTo>
                    <a:lnTo>
                      <a:pt x="364464" y="141789"/>
                    </a:lnTo>
                    <a:lnTo>
                      <a:pt x="365941" y="135741"/>
                    </a:lnTo>
                    <a:lnTo>
                      <a:pt x="355359" y="135741"/>
                    </a:lnTo>
                    <a:lnTo>
                      <a:pt x="355359" y="128121"/>
                    </a:lnTo>
                    <a:lnTo>
                      <a:pt x="350710" y="128121"/>
                    </a:lnTo>
                    <a:lnTo>
                      <a:pt x="350710" y="121987"/>
                    </a:lnTo>
                    <a:lnTo>
                      <a:pt x="356845" y="123577"/>
                    </a:lnTo>
                    <a:lnTo>
                      <a:pt x="358330" y="112881"/>
                    </a:lnTo>
                    <a:lnTo>
                      <a:pt x="353768" y="112881"/>
                    </a:lnTo>
                    <a:lnTo>
                      <a:pt x="353768" y="105251"/>
                    </a:lnTo>
                    <a:lnTo>
                      <a:pt x="350710" y="105251"/>
                    </a:lnTo>
                    <a:lnTo>
                      <a:pt x="350710" y="96031"/>
                    </a:lnTo>
                    <a:lnTo>
                      <a:pt x="344672" y="96031"/>
                    </a:lnTo>
                    <a:lnTo>
                      <a:pt x="346157" y="86935"/>
                    </a:lnTo>
                    <a:lnTo>
                      <a:pt x="341595" y="86935"/>
                    </a:lnTo>
                    <a:lnTo>
                      <a:pt x="341595" y="76248"/>
                    </a:lnTo>
                    <a:lnTo>
                      <a:pt x="350710" y="76248"/>
                    </a:lnTo>
                    <a:lnTo>
                      <a:pt x="349215" y="65542"/>
                    </a:lnTo>
                    <a:lnTo>
                      <a:pt x="346157" y="65542"/>
                    </a:lnTo>
                    <a:lnTo>
                      <a:pt x="346157" y="54959"/>
                    </a:lnTo>
                    <a:lnTo>
                      <a:pt x="343071" y="54959"/>
                    </a:lnTo>
                    <a:lnTo>
                      <a:pt x="341595" y="47330"/>
                    </a:lnTo>
                    <a:lnTo>
                      <a:pt x="337033" y="47330"/>
                    </a:lnTo>
                    <a:lnTo>
                      <a:pt x="335451" y="29013"/>
                    </a:lnTo>
                    <a:lnTo>
                      <a:pt x="337033" y="29013"/>
                    </a:lnTo>
                    <a:lnTo>
                      <a:pt x="335451" y="0"/>
                    </a:lnTo>
                    <a:lnTo>
                      <a:pt x="236334" y="3067"/>
                    </a:lnTo>
                    <a:lnTo>
                      <a:pt x="205854" y="4553"/>
                    </a:lnTo>
                    <a:lnTo>
                      <a:pt x="205854" y="32090"/>
                    </a:lnTo>
                    <a:lnTo>
                      <a:pt x="219608" y="33576"/>
                    </a:lnTo>
                    <a:lnTo>
                      <a:pt x="245564" y="47330"/>
                    </a:lnTo>
                    <a:lnTo>
                      <a:pt x="248621" y="51883"/>
                    </a:lnTo>
                    <a:lnTo>
                      <a:pt x="250107" y="59512"/>
                    </a:lnTo>
                    <a:lnTo>
                      <a:pt x="247031" y="70199"/>
                    </a:lnTo>
                    <a:lnTo>
                      <a:pt x="242478" y="79315"/>
                    </a:lnTo>
                    <a:lnTo>
                      <a:pt x="241002" y="91488"/>
                    </a:lnTo>
                    <a:lnTo>
                      <a:pt x="241002" y="120510"/>
                    </a:lnTo>
                    <a:lnTo>
                      <a:pt x="211979" y="120510"/>
                    </a:lnTo>
                    <a:lnTo>
                      <a:pt x="210502" y="108318"/>
                    </a:lnTo>
                    <a:lnTo>
                      <a:pt x="164754" y="108318"/>
                    </a:lnTo>
                    <a:lnTo>
                      <a:pt x="163163" y="99108"/>
                    </a:lnTo>
                    <a:lnTo>
                      <a:pt x="114357" y="97631"/>
                    </a:lnTo>
                    <a:lnTo>
                      <a:pt x="114357" y="157039"/>
                    </a:lnTo>
                    <a:lnTo>
                      <a:pt x="70209" y="157039"/>
                    </a:lnTo>
                    <a:lnTo>
                      <a:pt x="70209" y="138808"/>
                    </a:lnTo>
                    <a:lnTo>
                      <a:pt x="19907" y="138808"/>
                    </a:lnTo>
                    <a:lnTo>
                      <a:pt x="21384" y="170802"/>
                    </a:lnTo>
                    <a:lnTo>
                      <a:pt x="24460" y="269919"/>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61" name="Freeform: Shape 260">
                <a:extLst>
                  <a:ext uri="{FF2B5EF4-FFF2-40B4-BE49-F238E27FC236}">
                    <a16:creationId xmlns:a16="http://schemas.microsoft.com/office/drawing/2014/main" id="{8E9AA63C-6925-412A-AB61-5FF7EBAF86F7}"/>
                  </a:ext>
                </a:extLst>
              </p:cNvPr>
              <p:cNvSpPr/>
              <p:nvPr/>
            </p:nvSpPr>
            <p:spPr>
              <a:xfrm>
                <a:off x="8637772" y="5392874"/>
                <a:ext cx="85601" cy="190014"/>
              </a:xfrm>
              <a:custGeom>
                <a:avLst/>
                <a:gdLst>
                  <a:gd name="connsiteX0" fmla="*/ 65808 w 85601"/>
                  <a:gd name="connsiteY0" fmla="*/ 105 h 190014"/>
                  <a:gd name="connsiteX1" fmla="*/ 64103 w 85601"/>
                  <a:gd name="connsiteY1" fmla="*/ 0 h 190014"/>
                  <a:gd name="connsiteX2" fmla="*/ 39605 w 85601"/>
                  <a:gd name="connsiteY2" fmla="*/ 68047 h 190014"/>
                  <a:gd name="connsiteX3" fmla="*/ 7629 w 85601"/>
                  <a:gd name="connsiteY3" fmla="*/ 129035 h 190014"/>
                  <a:gd name="connsiteX4" fmla="*/ 0 w 85601"/>
                  <a:gd name="connsiteY4" fmla="*/ 188433 h 190014"/>
                  <a:gd name="connsiteX5" fmla="*/ 9115 w 85601"/>
                  <a:gd name="connsiteY5" fmla="*/ 190014 h 190014"/>
                  <a:gd name="connsiteX6" fmla="*/ 39605 w 85601"/>
                  <a:gd name="connsiteY6" fmla="*/ 170212 h 190014"/>
                  <a:gd name="connsiteX7" fmla="*/ 47225 w 85601"/>
                  <a:gd name="connsiteY7" fmla="*/ 136655 h 190014"/>
                  <a:gd name="connsiteX8" fmla="*/ 80600 w 85601"/>
                  <a:gd name="connsiteY8" fmla="*/ 83258 h 190014"/>
                  <a:gd name="connsiteX9" fmla="*/ 79477 w 85601"/>
                  <a:gd name="connsiteY9" fmla="*/ 80905 h 190014"/>
                  <a:gd name="connsiteX10" fmla="*/ 73428 w 85601"/>
                  <a:gd name="connsiteY10" fmla="*/ 74762 h 190014"/>
                  <a:gd name="connsiteX11" fmla="*/ 70361 w 85601"/>
                  <a:gd name="connsiteY11" fmla="*/ 61103 h 190014"/>
                  <a:gd name="connsiteX12" fmla="*/ 71837 w 85601"/>
                  <a:gd name="connsiteY12" fmla="*/ 41196 h 190014"/>
                  <a:gd name="connsiteX13" fmla="*/ 76505 w 85601"/>
                  <a:gd name="connsiteY13" fmla="*/ 30604 h 190014"/>
                  <a:gd name="connsiteX14" fmla="*/ 85601 w 85601"/>
                  <a:gd name="connsiteY14" fmla="*/ 13764 h 190014"/>
                  <a:gd name="connsiteX15" fmla="*/ 85601 w 85601"/>
                  <a:gd name="connsiteY15" fmla="*/ 9201 h 190014"/>
                  <a:gd name="connsiteX16" fmla="*/ 82534 w 85601"/>
                  <a:gd name="connsiteY16" fmla="*/ 4648 h 190014"/>
                  <a:gd name="connsiteX17" fmla="*/ 65808 w 85601"/>
                  <a:gd name="connsiteY17" fmla="*/ 105 h 190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85601" h="190014">
                    <a:moveTo>
                      <a:pt x="65808" y="105"/>
                    </a:moveTo>
                    <a:cubicBezTo>
                      <a:pt x="65265" y="-48"/>
                      <a:pt x="64665" y="76"/>
                      <a:pt x="64103" y="0"/>
                    </a:cubicBezTo>
                    <a:lnTo>
                      <a:pt x="39605" y="68047"/>
                    </a:lnTo>
                    <a:lnTo>
                      <a:pt x="7629" y="129035"/>
                    </a:lnTo>
                    <a:lnTo>
                      <a:pt x="0" y="188433"/>
                    </a:lnTo>
                    <a:lnTo>
                      <a:pt x="9115" y="190014"/>
                    </a:lnTo>
                    <a:lnTo>
                      <a:pt x="39605" y="170212"/>
                    </a:lnTo>
                    <a:lnTo>
                      <a:pt x="47225" y="136655"/>
                    </a:lnTo>
                    <a:lnTo>
                      <a:pt x="80600" y="83258"/>
                    </a:lnTo>
                    <a:lnTo>
                      <a:pt x="79477" y="80905"/>
                    </a:lnTo>
                    <a:lnTo>
                      <a:pt x="73428" y="74762"/>
                    </a:lnTo>
                    <a:lnTo>
                      <a:pt x="70361" y="61103"/>
                    </a:lnTo>
                    <a:lnTo>
                      <a:pt x="71837" y="41196"/>
                    </a:lnTo>
                    <a:lnTo>
                      <a:pt x="76505" y="30604"/>
                    </a:lnTo>
                    <a:lnTo>
                      <a:pt x="85601" y="13764"/>
                    </a:lnTo>
                    <a:lnTo>
                      <a:pt x="85601" y="9201"/>
                    </a:lnTo>
                    <a:lnTo>
                      <a:pt x="82534" y="4648"/>
                    </a:lnTo>
                    <a:lnTo>
                      <a:pt x="65808" y="105"/>
                    </a:lnTo>
                    <a:close/>
                  </a:path>
                </a:pathLst>
              </a:custGeom>
              <a:solidFill>
                <a:schemeClr val="tx2"/>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62" name="Freeform: Shape 261">
                <a:extLst>
                  <a:ext uri="{FF2B5EF4-FFF2-40B4-BE49-F238E27FC236}">
                    <a16:creationId xmlns:a16="http://schemas.microsoft.com/office/drawing/2014/main" id="{0C5ED9F4-ED1C-4CF6-B48F-FC0CFAC50430}"/>
                  </a:ext>
                </a:extLst>
              </p:cNvPr>
              <p:cNvSpPr/>
              <p:nvPr/>
            </p:nvSpPr>
            <p:spPr>
              <a:xfrm>
                <a:off x="8701875" y="5348706"/>
                <a:ext cx="121948" cy="127415"/>
              </a:xfrm>
              <a:custGeom>
                <a:avLst/>
                <a:gdLst>
                  <a:gd name="connsiteX0" fmla="*/ 13506 w 121948"/>
                  <a:gd name="connsiteY0" fmla="*/ 0 h 127415"/>
                  <a:gd name="connsiteX1" fmla="*/ 10649 w 121948"/>
                  <a:gd name="connsiteY1" fmla="*/ 14554 h 127415"/>
                  <a:gd name="connsiteX2" fmla="*/ 0 w 121948"/>
                  <a:gd name="connsiteY2" fmla="*/ 44158 h 127415"/>
                  <a:gd name="connsiteX3" fmla="*/ 1705 w 121948"/>
                  <a:gd name="connsiteY3" fmla="*/ 44263 h 127415"/>
                  <a:gd name="connsiteX4" fmla="*/ 18431 w 121948"/>
                  <a:gd name="connsiteY4" fmla="*/ 48806 h 127415"/>
                  <a:gd name="connsiteX5" fmla="*/ 21498 w 121948"/>
                  <a:gd name="connsiteY5" fmla="*/ 53359 h 127415"/>
                  <a:gd name="connsiteX6" fmla="*/ 21498 w 121948"/>
                  <a:gd name="connsiteY6" fmla="*/ 57921 h 127415"/>
                  <a:gd name="connsiteX7" fmla="*/ 12402 w 121948"/>
                  <a:gd name="connsiteY7" fmla="*/ 74762 h 127415"/>
                  <a:gd name="connsiteX8" fmla="*/ 7734 w 121948"/>
                  <a:gd name="connsiteY8" fmla="*/ 85354 h 127415"/>
                  <a:gd name="connsiteX9" fmla="*/ 6258 w 121948"/>
                  <a:gd name="connsiteY9" fmla="*/ 105261 h 127415"/>
                  <a:gd name="connsiteX10" fmla="*/ 9325 w 121948"/>
                  <a:gd name="connsiteY10" fmla="*/ 118919 h 127415"/>
                  <a:gd name="connsiteX11" fmla="*/ 15373 w 121948"/>
                  <a:gd name="connsiteY11" fmla="*/ 125063 h 127415"/>
                  <a:gd name="connsiteX12" fmla="*/ 16497 w 121948"/>
                  <a:gd name="connsiteY12" fmla="*/ 127416 h 127415"/>
                  <a:gd name="connsiteX13" fmla="*/ 21241 w 121948"/>
                  <a:gd name="connsiteY13" fmla="*/ 119815 h 127415"/>
                  <a:gd name="connsiteX14" fmla="*/ 41148 w 121948"/>
                  <a:gd name="connsiteY14" fmla="*/ 110595 h 127415"/>
                  <a:gd name="connsiteX15" fmla="*/ 54816 w 121948"/>
                  <a:gd name="connsiteY15" fmla="*/ 113671 h 127415"/>
                  <a:gd name="connsiteX16" fmla="*/ 57883 w 121948"/>
                  <a:gd name="connsiteY16" fmla="*/ 104556 h 127415"/>
                  <a:gd name="connsiteX17" fmla="*/ 70056 w 121948"/>
                  <a:gd name="connsiteY17" fmla="*/ 110595 h 127415"/>
                  <a:gd name="connsiteX18" fmla="*/ 82239 w 121948"/>
                  <a:gd name="connsiteY18" fmla="*/ 96936 h 127415"/>
                  <a:gd name="connsiteX19" fmla="*/ 91440 w 121948"/>
                  <a:gd name="connsiteY19" fmla="*/ 109109 h 127415"/>
                  <a:gd name="connsiteX20" fmla="*/ 112729 w 121948"/>
                  <a:gd name="connsiteY20" fmla="*/ 118215 h 127415"/>
                  <a:gd name="connsiteX21" fmla="*/ 100555 w 121948"/>
                  <a:gd name="connsiteY21" fmla="*/ 90783 h 127415"/>
                  <a:gd name="connsiteX22" fmla="*/ 105108 w 121948"/>
                  <a:gd name="connsiteY22" fmla="*/ 72476 h 127415"/>
                  <a:gd name="connsiteX23" fmla="*/ 100555 w 121948"/>
                  <a:gd name="connsiteY23" fmla="*/ 54254 h 127415"/>
                  <a:gd name="connsiteX24" fmla="*/ 114310 w 121948"/>
                  <a:gd name="connsiteY24" fmla="*/ 58817 h 127415"/>
                  <a:gd name="connsiteX25" fmla="*/ 121949 w 121948"/>
                  <a:gd name="connsiteY25" fmla="*/ 48130 h 127415"/>
                  <a:gd name="connsiteX26" fmla="*/ 121949 w 121948"/>
                  <a:gd name="connsiteY26" fmla="*/ 38062 h 127415"/>
                  <a:gd name="connsiteX27" fmla="*/ 96260 w 121948"/>
                  <a:gd name="connsiteY27" fmla="*/ 30480 h 127415"/>
                  <a:gd name="connsiteX28" fmla="*/ 81010 w 121948"/>
                  <a:gd name="connsiteY28" fmla="*/ 27413 h 127415"/>
                  <a:gd name="connsiteX29" fmla="*/ 73381 w 121948"/>
                  <a:gd name="connsiteY29" fmla="*/ 16707 h 127415"/>
                  <a:gd name="connsiteX30" fmla="*/ 64170 w 121948"/>
                  <a:gd name="connsiteY30" fmla="*/ 12164 h 127415"/>
                  <a:gd name="connsiteX31" fmla="*/ 59627 w 121948"/>
                  <a:gd name="connsiteY31" fmla="*/ 18307 h 127415"/>
                  <a:gd name="connsiteX32" fmla="*/ 13878 w 121948"/>
                  <a:gd name="connsiteY32" fmla="*/ 0 h 127415"/>
                  <a:gd name="connsiteX33" fmla="*/ 13506 w 121948"/>
                  <a:gd name="connsiteY33" fmla="*/ 0 h 127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121948" h="127415">
                    <a:moveTo>
                      <a:pt x="13506" y="0"/>
                    </a:moveTo>
                    <a:lnTo>
                      <a:pt x="10649" y="14554"/>
                    </a:lnTo>
                    <a:lnTo>
                      <a:pt x="0" y="44158"/>
                    </a:lnTo>
                    <a:cubicBezTo>
                      <a:pt x="562" y="44234"/>
                      <a:pt x="1162" y="44110"/>
                      <a:pt x="1705" y="44263"/>
                    </a:cubicBezTo>
                    <a:lnTo>
                      <a:pt x="18431" y="48806"/>
                    </a:lnTo>
                    <a:lnTo>
                      <a:pt x="21498" y="53359"/>
                    </a:lnTo>
                    <a:lnTo>
                      <a:pt x="21498" y="57921"/>
                    </a:lnTo>
                    <a:lnTo>
                      <a:pt x="12402" y="74762"/>
                    </a:lnTo>
                    <a:lnTo>
                      <a:pt x="7734" y="85354"/>
                    </a:lnTo>
                    <a:lnTo>
                      <a:pt x="6258" y="105261"/>
                    </a:lnTo>
                    <a:lnTo>
                      <a:pt x="9325" y="118919"/>
                    </a:lnTo>
                    <a:lnTo>
                      <a:pt x="15373" y="125063"/>
                    </a:lnTo>
                    <a:lnTo>
                      <a:pt x="16497" y="127416"/>
                    </a:lnTo>
                    <a:lnTo>
                      <a:pt x="21241" y="119815"/>
                    </a:lnTo>
                    <a:lnTo>
                      <a:pt x="41148" y="110595"/>
                    </a:lnTo>
                    <a:lnTo>
                      <a:pt x="54816" y="113671"/>
                    </a:lnTo>
                    <a:lnTo>
                      <a:pt x="57883" y="104556"/>
                    </a:lnTo>
                    <a:lnTo>
                      <a:pt x="70056" y="110595"/>
                    </a:lnTo>
                    <a:lnTo>
                      <a:pt x="82239" y="96936"/>
                    </a:lnTo>
                    <a:lnTo>
                      <a:pt x="91440" y="109109"/>
                    </a:lnTo>
                    <a:lnTo>
                      <a:pt x="112729" y="118215"/>
                    </a:lnTo>
                    <a:lnTo>
                      <a:pt x="100555" y="90783"/>
                    </a:lnTo>
                    <a:lnTo>
                      <a:pt x="105108" y="72476"/>
                    </a:lnTo>
                    <a:lnTo>
                      <a:pt x="100555" y="54254"/>
                    </a:lnTo>
                    <a:lnTo>
                      <a:pt x="114310" y="58817"/>
                    </a:lnTo>
                    <a:lnTo>
                      <a:pt x="121949" y="48130"/>
                    </a:lnTo>
                    <a:lnTo>
                      <a:pt x="121949" y="38062"/>
                    </a:lnTo>
                    <a:lnTo>
                      <a:pt x="96260" y="30480"/>
                    </a:lnTo>
                    <a:lnTo>
                      <a:pt x="81010" y="27413"/>
                    </a:lnTo>
                    <a:lnTo>
                      <a:pt x="73381" y="16707"/>
                    </a:lnTo>
                    <a:lnTo>
                      <a:pt x="64170" y="12164"/>
                    </a:lnTo>
                    <a:lnTo>
                      <a:pt x="59627" y="18307"/>
                    </a:lnTo>
                    <a:lnTo>
                      <a:pt x="13878" y="0"/>
                    </a:lnTo>
                    <a:lnTo>
                      <a:pt x="13506" y="0"/>
                    </a:lnTo>
                    <a:close/>
                  </a:path>
                </a:pathLst>
              </a:custGeom>
              <a:solidFill>
                <a:schemeClr val="tx2"/>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63" name="Freeform: Shape 262">
                <a:extLst>
                  <a:ext uri="{FF2B5EF4-FFF2-40B4-BE49-F238E27FC236}">
                    <a16:creationId xmlns:a16="http://schemas.microsoft.com/office/drawing/2014/main" id="{B3E91899-B592-4F6A-906D-C9410CFBB32B}"/>
                  </a:ext>
                </a:extLst>
              </p:cNvPr>
              <p:cNvSpPr/>
              <p:nvPr/>
            </p:nvSpPr>
            <p:spPr>
              <a:xfrm>
                <a:off x="8648612" y="4873256"/>
                <a:ext cx="391648" cy="513521"/>
              </a:xfrm>
              <a:custGeom>
                <a:avLst/>
                <a:gdLst>
                  <a:gd name="connsiteX0" fmla="*/ 205702 w 391648"/>
                  <a:gd name="connsiteY0" fmla="*/ 282683 h 513521"/>
                  <a:gd name="connsiteX1" fmla="*/ 391649 w 391648"/>
                  <a:gd name="connsiteY1" fmla="*/ 156153 h 513521"/>
                  <a:gd name="connsiteX2" fmla="*/ 335309 w 391648"/>
                  <a:gd name="connsiteY2" fmla="*/ 75352 h 513521"/>
                  <a:gd name="connsiteX3" fmla="*/ 336756 w 391648"/>
                  <a:gd name="connsiteY3" fmla="*/ 0 h 513521"/>
                  <a:gd name="connsiteX4" fmla="*/ 295865 w 391648"/>
                  <a:gd name="connsiteY4" fmla="*/ 7306 h 513521"/>
                  <a:gd name="connsiteX5" fmla="*/ 195272 w 391648"/>
                  <a:gd name="connsiteY5" fmla="*/ 22555 h 513521"/>
                  <a:gd name="connsiteX6" fmla="*/ 80905 w 391648"/>
                  <a:gd name="connsiteY6" fmla="*/ 42463 h 513521"/>
                  <a:gd name="connsiteX7" fmla="*/ 0 w 391648"/>
                  <a:gd name="connsiteY7" fmla="*/ 57712 h 513521"/>
                  <a:gd name="connsiteX8" fmla="*/ 10696 w 391648"/>
                  <a:gd name="connsiteY8" fmla="*/ 72962 h 513521"/>
                  <a:gd name="connsiteX9" fmla="*/ 18326 w 391648"/>
                  <a:gd name="connsiteY9" fmla="*/ 80582 h 513521"/>
                  <a:gd name="connsiteX10" fmla="*/ 29023 w 391648"/>
                  <a:gd name="connsiteY10" fmla="*/ 86611 h 513521"/>
                  <a:gd name="connsiteX11" fmla="*/ 32099 w 391648"/>
                  <a:gd name="connsiteY11" fmla="*/ 88211 h 513521"/>
                  <a:gd name="connsiteX12" fmla="*/ 32099 w 391648"/>
                  <a:gd name="connsiteY12" fmla="*/ 91183 h 513521"/>
                  <a:gd name="connsiteX13" fmla="*/ 29023 w 391648"/>
                  <a:gd name="connsiteY13" fmla="*/ 94250 h 513521"/>
                  <a:gd name="connsiteX14" fmla="*/ 16840 w 391648"/>
                  <a:gd name="connsiteY14" fmla="*/ 109490 h 513521"/>
                  <a:gd name="connsiteX15" fmla="*/ 13773 w 391648"/>
                  <a:gd name="connsiteY15" fmla="*/ 115634 h 513521"/>
                  <a:gd name="connsiteX16" fmla="*/ 10696 w 391648"/>
                  <a:gd name="connsiteY16" fmla="*/ 120187 h 513521"/>
                  <a:gd name="connsiteX17" fmla="*/ 10696 w 391648"/>
                  <a:gd name="connsiteY17" fmla="*/ 123254 h 513521"/>
                  <a:gd name="connsiteX18" fmla="*/ 9220 w 391648"/>
                  <a:gd name="connsiteY18" fmla="*/ 126321 h 513521"/>
                  <a:gd name="connsiteX19" fmla="*/ 10696 w 391648"/>
                  <a:gd name="connsiteY19" fmla="*/ 130893 h 513521"/>
                  <a:gd name="connsiteX20" fmla="*/ 15259 w 391648"/>
                  <a:gd name="connsiteY20" fmla="*/ 133960 h 513521"/>
                  <a:gd name="connsiteX21" fmla="*/ 22879 w 391648"/>
                  <a:gd name="connsiteY21" fmla="*/ 144542 h 513521"/>
                  <a:gd name="connsiteX22" fmla="*/ 42786 w 391648"/>
                  <a:gd name="connsiteY22" fmla="*/ 176622 h 513521"/>
                  <a:gd name="connsiteX23" fmla="*/ 53378 w 391648"/>
                  <a:gd name="connsiteY23" fmla="*/ 194948 h 513521"/>
                  <a:gd name="connsiteX24" fmla="*/ 62589 w 391648"/>
                  <a:gd name="connsiteY24" fmla="*/ 213151 h 513521"/>
                  <a:gd name="connsiteX25" fmla="*/ 77829 w 391648"/>
                  <a:gd name="connsiteY25" fmla="*/ 242173 h 513521"/>
                  <a:gd name="connsiteX26" fmla="*/ 79324 w 391648"/>
                  <a:gd name="connsiteY26" fmla="*/ 252860 h 513521"/>
                  <a:gd name="connsiteX27" fmla="*/ 79324 w 391648"/>
                  <a:gd name="connsiteY27" fmla="*/ 289398 h 513521"/>
                  <a:gd name="connsiteX28" fmla="*/ 80905 w 391648"/>
                  <a:gd name="connsiteY28" fmla="*/ 319888 h 513521"/>
                  <a:gd name="connsiteX29" fmla="*/ 83868 w 391648"/>
                  <a:gd name="connsiteY29" fmla="*/ 336728 h 513521"/>
                  <a:gd name="connsiteX30" fmla="*/ 82391 w 391648"/>
                  <a:gd name="connsiteY30" fmla="*/ 394649 h 513521"/>
                  <a:gd name="connsiteX31" fmla="*/ 80943 w 391648"/>
                  <a:gd name="connsiteY31" fmla="*/ 396421 h 513521"/>
                  <a:gd name="connsiteX32" fmla="*/ 82134 w 391648"/>
                  <a:gd name="connsiteY32" fmla="*/ 397050 h 513521"/>
                  <a:gd name="connsiteX33" fmla="*/ 66770 w 391648"/>
                  <a:gd name="connsiteY33" fmla="*/ 475450 h 513521"/>
                  <a:gd name="connsiteX34" fmla="*/ 67142 w 391648"/>
                  <a:gd name="connsiteY34" fmla="*/ 475450 h 513521"/>
                  <a:gd name="connsiteX35" fmla="*/ 112890 w 391648"/>
                  <a:gd name="connsiteY35" fmla="*/ 493757 h 513521"/>
                  <a:gd name="connsiteX36" fmla="*/ 117443 w 391648"/>
                  <a:gd name="connsiteY36" fmla="*/ 487623 h 513521"/>
                  <a:gd name="connsiteX37" fmla="*/ 126644 w 391648"/>
                  <a:gd name="connsiteY37" fmla="*/ 492166 h 513521"/>
                  <a:gd name="connsiteX38" fmla="*/ 134274 w 391648"/>
                  <a:gd name="connsiteY38" fmla="*/ 502873 h 513521"/>
                  <a:gd name="connsiteX39" fmla="*/ 149523 w 391648"/>
                  <a:gd name="connsiteY39" fmla="*/ 505949 h 513521"/>
                  <a:gd name="connsiteX40" fmla="*/ 175212 w 391648"/>
                  <a:gd name="connsiteY40" fmla="*/ 513521 h 513521"/>
                  <a:gd name="connsiteX41" fmla="*/ 175212 w 391648"/>
                  <a:gd name="connsiteY41" fmla="*/ 509816 h 513521"/>
                  <a:gd name="connsiteX42" fmla="*/ 193529 w 391648"/>
                  <a:gd name="connsiteY42" fmla="*/ 491604 h 513521"/>
                  <a:gd name="connsiteX43" fmla="*/ 191938 w 391648"/>
                  <a:gd name="connsiteY43" fmla="*/ 477831 h 513521"/>
                  <a:gd name="connsiteX44" fmla="*/ 202635 w 391648"/>
                  <a:gd name="connsiteY44" fmla="*/ 477831 h 513521"/>
                  <a:gd name="connsiteX45" fmla="*/ 213331 w 391648"/>
                  <a:gd name="connsiteY45" fmla="*/ 462591 h 513521"/>
                  <a:gd name="connsiteX46" fmla="*/ 220951 w 391648"/>
                  <a:gd name="connsiteY46" fmla="*/ 465658 h 513521"/>
                  <a:gd name="connsiteX47" fmla="*/ 225504 w 391648"/>
                  <a:gd name="connsiteY47" fmla="*/ 439712 h 513521"/>
                  <a:gd name="connsiteX48" fmla="*/ 256003 w 391648"/>
                  <a:gd name="connsiteY48" fmla="*/ 441303 h 513521"/>
                  <a:gd name="connsiteX49" fmla="*/ 266690 w 391648"/>
                  <a:gd name="connsiteY49" fmla="*/ 404670 h 513521"/>
                  <a:gd name="connsiteX50" fmla="*/ 265100 w 391648"/>
                  <a:gd name="connsiteY50" fmla="*/ 374180 h 513521"/>
                  <a:gd name="connsiteX51" fmla="*/ 205702 w 391648"/>
                  <a:gd name="connsiteY51" fmla="*/ 282683 h 51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91648" h="513521">
                    <a:moveTo>
                      <a:pt x="205702" y="282683"/>
                    </a:moveTo>
                    <a:lnTo>
                      <a:pt x="391649" y="156153"/>
                    </a:lnTo>
                    <a:lnTo>
                      <a:pt x="335309" y="75352"/>
                    </a:lnTo>
                    <a:lnTo>
                      <a:pt x="336756" y="0"/>
                    </a:lnTo>
                    <a:lnTo>
                      <a:pt x="295865" y="7306"/>
                    </a:lnTo>
                    <a:lnTo>
                      <a:pt x="195272" y="22555"/>
                    </a:lnTo>
                    <a:lnTo>
                      <a:pt x="80905" y="42463"/>
                    </a:lnTo>
                    <a:lnTo>
                      <a:pt x="0" y="57712"/>
                    </a:lnTo>
                    <a:lnTo>
                      <a:pt x="10696" y="72962"/>
                    </a:lnTo>
                    <a:lnTo>
                      <a:pt x="18326" y="80582"/>
                    </a:lnTo>
                    <a:lnTo>
                      <a:pt x="29023" y="86611"/>
                    </a:lnTo>
                    <a:lnTo>
                      <a:pt x="32099" y="88211"/>
                    </a:lnTo>
                    <a:lnTo>
                      <a:pt x="32099" y="91183"/>
                    </a:lnTo>
                    <a:lnTo>
                      <a:pt x="29023" y="94250"/>
                    </a:lnTo>
                    <a:lnTo>
                      <a:pt x="16840" y="109490"/>
                    </a:lnTo>
                    <a:lnTo>
                      <a:pt x="13773" y="115634"/>
                    </a:lnTo>
                    <a:lnTo>
                      <a:pt x="10696" y="120187"/>
                    </a:lnTo>
                    <a:lnTo>
                      <a:pt x="10696" y="123254"/>
                    </a:lnTo>
                    <a:lnTo>
                      <a:pt x="9220" y="126321"/>
                    </a:lnTo>
                    <a:lnTo>
                      <a:pt x="10696" y="130893"/>
                    </a:lnTo>
                    <a:lnTo>
                      <a:pt x="15259" y="133960"/>
                    </a:lnTo>
                    <a:lnTo>
                      <a:pt x="22879" y="144542"/>
                    </a:lnTo>
                    <a:lnTo>
                      <a:pt x="42786" y="176622"/>
                    </a:lnTo>
                    <a:lnTo>
                      <a:pt x="53378" y="194948"/>
                    </a:lnTo>
                    <a:lnTo>
                      <a:pt x="62589" y="213151"/>
                    </a:lnTo>
                    <a:lnTo>
                      <a:pt x="77829" y="242173"/>
                    </a:lnTo>
                    <a:lnTo>
                      <a:pt x="79324" y="252860"/>
                    </a:lnTo>
                    <a:lnTo>
                      <a:pt x="79324" y="289398"/>
                    </a:lnTo>
                    <a:lnTo>
                      <a:pt x="80905" y="319888"/>
                    </a:lnTo>
                    <a:lnTo>
                      <a:pt x="83868" y="336728"/>
                    </a:lnTo>
                    <a:lnTo>
                      <a:pt x="82391" y="394649"/>
                    </a:lnTo>
                    <a:lnTo>
                      <a:pt x="80943" y="396421"/>
                    </a:lnTo>
                    <a:lnTo>
                      <a:pt x="82134" y="397050"/>
                    </a:lnTo>
                    <a:lnTo>
                      <a:pt x="66770" y="475450"/>
                    </a:lnTo>
                    <a:lnTo>
                      <a:pt x="67142" y="475450"/>
                    </a:lnTo>
                    <a:lnTo>
                      <a:pt x="112890" y="493757"/>
                    </a:lnTo>
                    <a:lnTo>
                      <a:pt x="117443" y="487623"/>
                    </a:lnTo>
                    <a:lnTo>
                      <a:pt x="126644" y="492166"/>
                    </a:lnTo>
                    <a:lnTo>
                      <a:pt x="134274" y="502873"/>
                    </a:lnTo>
                    <a:lnTo>
                      <a:pt x="149523" y="505949"/>
                    </a:lnTo>
                    <a:lnTo>
                      <a:pt x="175212" y="513521"/>
                    </a:lnTo>
                    <a:lnTo>
                      <a:pt x="175212" y="509816"/>
                    </a:lnTo>
                    <a:lnTo>
                      <a:pt x="193529" y="491604"/>
                    </a:lnTo>
                    <a:lnTo>
                      <a:pt x="191938" y="477831"/>
                    </a:lnTo>
                    <a:lnTo>
                      <a:pt x="202635" y="477831"/>
                    </a:lnTo>
                    <a:lnTo>
                      <a:pt x="213331" y="462591"/>
                    </a:lnTo>
                    <a:lnTo>
                      <a:pt x="220951" y="465658"/>
                    </a:lnTo>
                    <a:lnTo>
                      <a:pt x="225504" y="439712"/>
                    </a:lnTo>
                    <a:lnTo>
                      <a:pt x="256003" y="441303"/>
                    </a:lnTo>
                    <a:lnTo>
                      <a:pt x="266690" y="404670"/>
                    </a:lnTo>
                    <a:lnTo>
                      <a:pt x="265100" y="374180"/>
                    </a:lnTo>
                    <a:lnTo>
                      <a:pt x="205702" y="282683"/>
                    </a:lnTo>
                    <a:close/>
                  </a:path>
                </a:pathLst>
              </a:custGeom>
              <a:solidFill>
                <a:schemeClr val="tx2"/>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64" name="Freeform: Shape 263">
                <a:extLst>
                  <a:ext uri="{FF2B5EF4-FFF2-40B4-BE49-F238E27FC236}">
                    <a16:creationId xmlns:a16="http://schemas.microsoft.com/office/drawing/2014/main" id="{89F65F47-0ADE-4136-A895-36D08EF44ACF}"/>
                  </a:ext>
                </a:extLst>
              </p:cNvPr>
              <p:cNvSpPr/>
              <p:nvPr/>
            </p:nvSpPr>
            <p:spPr>
              <a:xfrm>
                <a:off x="8644068" y="4703740"/>
                <a:ext cx="344528" cy="227228"/>
              </a:xfrm>
              <a:custGeom>
                <a:avLst/>
                <a:gdLst>
                  <a:gd name="connsiteX0" fmla="*/ 24451 w 344528"/>
                  <a:gd name="connsiteY0" fmla="*/ 160096 h 227228"/>
                  <a:gd name="connsiteX1" fmla="*/ 21384 w 344528"/>
                  <a:gd name="connsiteY1" fmla="*/ 175346 h 227228"/>
                  <a:gd name="connsiteX2" fmla="*/ 19803 w 344528"/>
                  <a:gd name="connsiteY2" fmla="*/ 199692 h 227228"/>
                  <a:gd name="connsiteX3" fmla="*/ 18317 w 344528"/>
                  <a:gd name="connsiteY3" fmla="*/ 202768 h 227228"/>
                  <a:gd name="connsiteX4" fmla="*/ 15240 w 344528"/>
                  <a:gd name="connsiteY4" fmla="*/ 207321 h 227228"/>
                  <a:gd name="connsiteX5" fmla="*/ 9220 w 344528"/>
                  <a:gd name="connsiteY5" fmla="*/ 213474 h 227228"/>
                  <a:gd name="connsiteX6" fmla="*/ 4544 w 344528"/>
                  <a:gd name="connsiteY6" fmla="*/ 219599 h 227228"/>
                  <a:gd name="connsiteX7" fmla="*/ 4544 w 344528"/>
                  <a:gd name="connsiteY7" fmla="*/ 227229 h 227228"/>
                  <a:gd name="connsiteX8" fmla="*/ 85449 w 344528"/>
                  <a:gd name="connsiteY8" fmla="*/ 211979 h 227228"/>
                  <a:gd name="connsiteX9" fmla="*/ 199815 w 344528"/>
                  <a:gd name="connsiteY9" fmla="*/ 192072 h 227228"/>
                  <a:gd name="connsiteX10" fmla="*/ 300409 w 344528"/>
                  <a:gd name="connsiteY10" fmla="*/ 176822 h 227228"/>
                  <a:gd name="connsiteX11" fmla="*/ 341300 w 344528"/>
                  <a:gd name="connsiteY11" fmla="*/ 169516 h 227228"/>
                  <a:gd name="connsiteX12" fmla="*/ 344529 w 344528"/>
                  <a:gd name="connsiteY12" fmla="*/ 1343 h 227228"/>
                  <a:gd name="connsiteX13" fmla="*/ 309515 w 344528"/>
                  <a:gd name="connsiteY13" fmla="*/ 0 h 227228"/>
                  <a:gd name="connsiteX14" fmla="*/ 76238 w 344528"/>
                  <a:gd name="connsiteY14" fmla="*/ 44253 h 227228"/>
                  <a:gd name="connsiteX15" fmla="*/ 38119 w 344528"/>
                  <a:gd name="connsiteY15" fmla="*/ 51873 h 227228"/>
                  <a:gd name="connsiteX16" fmla="*/ 0 w 344528"/>
                  <a:gd name="connsiteY16" fmla="*/ 102165 h 227228"/>
                  <a:gd name="connsiteX17" fmla="*/ 10697 w 344528"/>
                  <a:gd name="connsiteY17" fmla="*/ 120491 h 227228"/>
                  <a:gd name="connsiteX18" fmla="*/ 15240 w 344528"/>
                  <a:gd name="connsiteY18" fmla="*/ 129597 h 227228"/>
                  <a:gd name="connsiteX19" fmla="*/ 21384 w 344528"/>
                  <a:gd name="connsiteY19" fmla="*/ 141770 h 227228"/>
                  <a:gd name="connsiteX20" fmla="*/ 27422 w 344528"/>
                  <a:gd name="connsiteY20" fmla="*/ 149390 h 227228"/>
                  <a:gd name="connsiteX21" fmla="*/ 27422 w 344528"/>
                  <a:gd name="connsiteY21" fmla="*/ 152467 h 227228"/>
                  <a:gd name="connsiteX22" fmla="*/ 24451 w 344528"/>
                  <a:gd name="connsiteY22" fmla="*/ 160096 h 2272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44528" h="227228">
                    <a:moveTo>
                      <a:pt x="24451" y="160096"/>
                    </a:moveTo>
                    <a:lnTo>
                      <a:pt x="21384" y="175346"/>
                    </a:lnTo>
                    <a:lnTo>
                      <a:pt x="19803" y="199692"/>
                    </a:lnTo>
                    <a:lnTo>
                      <a:pt x="18317" y="202768"/>
                    </a:lnTo>
                    <a:lnTo>
                      <a:pt x="15240" y="207321"/>
                    </a:lnTo>
                    <a:lnTo>
                      <a:pt x="9220" y="213474"/>
                    </a:lnTo>
                    <a:lnTo>
                      <a:pt x="4544" y="219599"/>
                    </a:lnTo>
                    <a:lnTo>
                      <a:pt x="4544" y="227229"/>
                    </a:lnTo>
                    <a:lnTo>
                      <a:pt x="85449" y="211979"/>
                    </a:lnTo>
                    <a:lnTo>
                      <a:pt x="199815" y="192072"/>
                    </a:lnTo>
                    <a:lnTo>
                      <a:pt x="300409" y="176822"/>
                    </a:lnTo>
                    <a:lnTo>
                      <a:pt x="341300" y="169516"/>
                    </a:lnTo>
                    <a:lnTo>
                      <a:pt x="344529" y="1343"/>
                    </a:lnTo>
                    <a:lnTo>
                      <a:pt x="309515" y="0"/>
                    </a:lnTo>
                    <a:lnTo>
                      <a:pt x="76238" y="44253"/>
                    </a:lnTo>
                    <a:lnTo>
                      <a:pt x="38119" y="51873"/>
                    </a:lnTo>
                    <a:lnTo>
                      <a:pt x="0" y="102165"/>
                    </a:lnTo>
                    <a:lnTo>
                      <a:pt x="10697" y="120491"/>
                    </a:lnTo>
                    <a:lnTo>
                      <a:pt x="15240" y="129597"/>
                    </a:lnTo>
                    <a:lnTo>
                      <a:pt x="21384" y="141770"/>
                    </a:lnTo>
                    <a:lnTo>
                      <a:pt x="27422" y="149390"/>
                    </a:lnTo>
                    <a:lnTo>
                      <a:pt x="27422" y="152467"/>
                    </a:lnTo>
                    <a:lnTo>
                      <a:pt x="24451" y="160096"/>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65" name="Freeform: Shape 264">
                <a:extLst>
                  <a:ext uri="{FF2B5EF4-FFF2-40B4-BE49-F238E27FC236}">
                    <a16:creationId xmlns:a16="http://schemas.microsoft.com/office/drawing/2014/main" id="{54E27C06-E105-47BB-9312-E009883962BF}"/>
                  </a:ext>
                </a:extLst>
              </p:cNvPr>
              <p:cNvSpPr/>
              <p:nvPr/>
            </p:nvSpPr>
            <p:spPr>
              <a:xfrm>
                <a:off x="8630409" y="4131925"/>
                <a:ext cx="368760" cy="673979"/>
              </a:xfrm>
              <a:custGeom>
                <a:avLst/>
                <a:gdLst>
                  <a:gd name="connsiteX0" fmla="*/ 89897 w 368760"/>
                  <a:gd name="connsiteY0" fmla="*/ 616067 h 673979"/>
                  <a:gd name="connsiteX1" fmla="*/ 323174 w 368760"/>
                  <a:gd name="connsiteY1" fmla="*/ 571814 h 673979"/>
                  <a:gd name="connsiteX2" fmla="*/ 358188 w 368760"/>
                  <a:gd name="connsiteY2" fmla="*/ 573157 h 673979"/>
                  <a:gd name="connsiteX3" fmla="*/ 368760 w 368760"/>
                  <a:gd name="connsiteY3" fmla="*/ 22193 h 673979"/>
                  <a:gd name="connsiteX4" fmla="*/ 364369 w 368760"/>
                  <a:gd name="connsiteY4" fmla="*/ 21384 h 673979"/>
                  <a:gd name="connsiteX5" fmla="*/ 347634 w 368760"/>
                  <a:gd name="connsiteY5" fmla="*/ 21384 h 673979"/>
                  <a:gd name="connsiteX6" fmla="*/ 347634 w 368760"/>
                  <a:gd name="connsiteY6" fmla="*/ 62474 h 673979"/>
                  <a:gd name="connsiteX7" fmla="*/ 344567 w 368760"/>
                  <a:gd name="connsiteY7" fmla="*/ 94555 h 673979"/>
                  <a:gd name="connsiteX8" fmla="*/ 231686 w 368760"/>
                  <a:gd name="connsiteY8" fmla="*/ 79305 h 673979"/>
                  <a:gd name="connsiteX9" fmla="*/ 201187 w 368760"/>
                  <a:gd name="connsiteY9" fmla="*/ 73171 h 673979"/>
                  <a:gd name="connsiteX10" fmla="*/ 170697 w 368760"/>
                  <a:gd name="connsiteY10" fmla="*/ 59512 h 673979"/>
                  <a:gd name="connsiteX11" fmla="*/ 47225 w 368760"/>
                  <a:gd name="connsiteY11" fmla="*/ 0 h 673979"/>
                  <a:gd name="connsiteX12" fmla="*/ 47225 w 368760"/>
                  <a:gd name="connsiteY12" fmla="*/ 4553 h 673979"/>
                  <a:gd name="connsiteX13" fmla="*/ 42672 w 368760"/>
                  <a:gd name="connsiteY13" fmla="*/ 1486 h 673979"/>
                  <a:gd name="connsiteX14" fmla="*/ 41081 w 368760"/>
                  <a:gd name="connsiteY14" fmla="*/ 6144 h 673979"/>
                  <a:gd name="connsiteX15" fmla="*/ 28899 w 368760"/>
                  <a:gd name="connsiteY15" fmla="*/ 0 h 673979"/>
                  <a:gd name="connsiteX16" fmla="*/ 30489 w 368760"/>
                  <a:gd name="connsiteY16" fmla="*/ 6144 h 673979"/>
                  <a:gd name="connsiteX17" fmla="*/ 30489 w 368760"/>
                  <a:gd name="connsiteY17" fmla="*/ 15249 h 673979"/>
                  <a:gd name="connsiteX18" fmla="*/ 27422 w 368760"/>
                  <a:gd name="connsiteY18" fmla="*/ 25936 h 673979"/>
                  <a:gd name="connsiteX19" fmla="*/ 25832 w 368760"/>
                  <a:gd name="connsiteY19" fmla="*/ 44263 h 673979"/>
                  <a:gd name="connsiteX20" fmla="*/ 28899 w 368760"/>
                  <a:gd name="connsiteY20" fmla="*/ 54845 h 673979"/>
                  <a:gd name="connsiteX21" fmla="*/ 30489 w 368760"/>
                  <a:gd name="connsiteY21" fmla="*/ 64065 h 673979"/>
                  <a:gd name="connsiteX22" fmla="*/ 22879 w 368760"/>
                  <a:gd name="connsiteY22" fmla="*/ 96031 h 673979"/>
                  <a:gd name="connsiteX23" fmla="*/ 18202 w 368760"/>
                  <a:gd name="connsiteY23" fmla="*/ 121987 h 673979"/>
                  <a:gd name="connsiteX24" fmla="*/ 15240 w 368760"/>
                  <a:gd name="connsiteY24" fmla="*/ 135741 h 673979"/>
                  <a:gd name="connsiteX25" fmla="*/ 16726 w 368760"/>
                  <a:gd name="connsiteY25" fmla="*/ 143380 h 673979"/>
                  <a:gd name="connsiteX26" fmla="*/ 16726 w 368760"/>
                  <a:gd name="connsiteY26" fmla="*/ 149409 h 673979"/>
                  <a:gd name="connsiteX27" fmla="*/ 15240 w 368760"/>
                  <a:gd name="connsiteY27" fmla="*/ 160106 h 673979"/>
                  <a:gd name="connsiteX28" fmla="*/ 12173 w 368760"/>
                  <a:gd name="connsiteY28" fmla="*/ 172279 h 673979"/>
                  <a:gd name="connsiteX29" fmla="*/ 10592 w 368760"/>
                  <a:gd name="connsiteY29" fmla="*/ 176832 h 673979"/>
                  <a:gd name="connsiteX30" fmla="*/ 13659 w 368760"/>
                  <a:gd name="connsiteY30" fmla="*/ 182966 h 673979"/>
                  <a:gd name="connsiteX31" fmla="*/ 28899 w 368760"/>
                  <a:gd name="connsiteY31" fmla="*/ 208921 h 673979"/>
                  <a:gd name="connsiteX32" fmla="*/ 31975 w 368760"/>
                  <a:gd name="connsiteY32" fmla="*/ 222571 h 673979"/>
                  <a:gd name="connsiteX33" fmla="*/ 31975 w 368760"/>
                  <a:gd name="connsiteY33" fmla="*/ 227247 h 673979"/>
                  <a:gd name="connsiteX34" fmla="*/ 28899 w 368760"/>
                  <a:gd name="connsiteY34" fmla="*/ 233277 h 673979"/>
                  <a:gd name="connsiteX35" fmla="*/ 27422 w 368760"/>
                  <a:gd name="connsiteY35" fmla="*/ 237830 h 673979"/>
                  <a:gd name="connsiteX36" fmla="*/ 27422 w 368760"/>
                  <a:gd name="connsiteY36" fmla="*/ 242478 h 673979"/>
                  <a:gd name="connsiteX37" fmla="*/ 25832 w 368760"/>
                  <a:gd name="connsiteY37" fmla="*/ 259213 h 673979"/>
                  <a:gd name="connsiteX38" fmla="*/ 27422 w 368760"/>
                  <a:gd name="connsiteY38" fmla="*/ 280606 h 673979"/>
                  <a:gd name="connsiteX39" fmla="*/ 25832 w 368760"/>
                  <a:gd name="connsiteY39" fmla="*/ 298818 h 673979"/>
                  <a:gd name="connsiteX40" fmla="*/ 27422 w 368760"/>
                  <a:gd name="connsiteY40" fmla="*/ 312591 h 673979"/>
                  <a:gd name="connsiteX41" fmla="*/ 30489 w 368760"/>
                  <a:gd name="connsiteY41" fmla="*/ 324764 h 673979"/>
                  <a:gd name="connsiteX42" fmla="*/ 33461 w 368760"/>
                  <a:gd name="connsiteY42" fmla="*/ 338528 h 673979"/>
                  <a:gd name="connsiteX43" fmla="*/ 35042 w 368760"/>
                  <a:gd name="connsiteY43" fmla="*/ 338528 h 673979"/>
                  <a:gd name="connsiteX44" fmla="*/ 36528 w 368760"/>
                  <a:gd name="connsiteY44" fmla="*/ 350711 h 673979"/>
                  <a:gd name="connsiteX45" fmla="*/ 36528 w 368760"/>
                  <a:gd name="connsiteY45" fmla="*/ 365950 h 673979"/>
                  <a:gd name="connsiteX46" fmla="*/ 35042 w 368760"/>
                  <a:gd name="connsiteY46" fmla="*/ 385753 h 673979"/>
                  <a:gd name="connsiteX47" fmla="*/ 35042 w 368760"/>
                  <a:gd name="connsiteY47" fmla="*/ 401012 h 673979"/>
                  <a:gd name="connsiteX48" fmla="*/ 36528 w 368760"/>
                  <a:gd name="connsiteY48" fmla="*/ 413175 h 673979"/>
                  <a:gd name="connsiteX49" fmla="*/ 31975 w 368760"/>
                  <a:gd name="connsiteY49" fmla="*/ 489423 h 673979"/>
                  <a:gd name="connsiteX50" fmla="*/ 31975 w 368760"/>
                  <a:gd name="connsiteY50" fmla="*/ 522989 h 673979"/>
                  <a:gd name="connsiteX51" fmla="*/ 28899 w 368760"/>
                  <a:gd name="connsiteY51" fmla="*/ 532200 h 673979"/>
                  <a:gd name="connsiteX52" fmla="*/ 21279 w 368760"/>
                  <a:gd name="connsiteY52" fmla="*/ 545859 h 673979"/>
                  <a:gd name="connsiteX53" fmla="*/ 7620 w 368760"/>
                  <a:gd name="connsiteY53" fmla="*/ 562689 h 673979"/>
                  <a:gd name="connsiteX54" fmla="*/ 1486 w 368760"/>
                  <a:gd name="connsiteY54" fmla="*/ 571814 h 673979"/>
                  <a:gd name="connsiteX55" fmla="*/ 0 w 368760"/>
                  <a:gd name="connsiteY55" fmla="*/ 583978 h 673979"/>
                  <a:gd name="connsiteX56" fmla="*/ 0 w 368760"/>
                  <a:gd name="connsiteY56" fmla="*/ 664769 h 673979"/>
                  <a:gd name="connsiteX57" fmla="*/ 4553 w 368760"/>
                  <a:gd name="connsiteY57" fmla="*/ 666359 h 673979"/>
                  <a:gd name="connsiteX58" fmla="*/ 10592 w 368760"/>
                  <a:gd name="connsiteY58" fmla="*/ 669436 h 673979"/>
                  <a:gd name="connsiteX59" fmla="*/ 13659 w 368760"/>
                  <a:gd name="connsiteY59" fmla="*/ 673980 h 673979"/>
                  <a:gd name="connsiteX60" fmla="*/ 51778 w 368760"/>
                  <a:gd name="connsiteY60" fmla="*/ 623688 h 673979"/>
                  <a:gd name="connsiteX61" fmla="*/ 89897 w 368760"/>
                  <a:gd name="connsiteY61" fmla="*/ 616067 h 6739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760" h="673979">
                    <a:moveTo>
                      <a:pt x="89897" y="616067"/>
                    </a:moveTo>
                    <a:lnTo>
                      <a:pt x="323174" y="571814"/>
                    </a:lnTo>
                    <a:lnTo>
                      <a:pt x="358188" y="573157"/>
                    </a:lnTo>
                    <a:lnTo>
                      <a:pt x="368760" y="22193"/>
                    </a:lnTo>
                    <a:lnTo>
                      <a:pt x="364369" y="21384"/>
                    </a:lnTo>
                    <a:lnTo>
                      <a:pt x="347634" y="21384"/>
                    </a:lnTo>
                    <a:lnTo>
                      <a:pt x="347634" y="62474"/>
                    </a:lnTo>
                    <a:lnTo>
                      <a:pt x="344567" y="94555"/>
                    </a:lnTo>
                    <a:lnTo>
                      <a:pt x="231686" y="79305"/>
                    </a:lnTo>
                    <a:lnTo>
                      <a:pt x="201187" y="73171"/>
                    </a:lnTo>
                    <a:lnTo>
                      <a:pt x="170697" y="59512"/>
                    </a:lnTo>
                    <a:lnTo>
                      <a:pt x="47225" y="0"/>
                    </a:lnTo>
                    <a:lnTo>
                      <a:pt x="47225" y="4553"/>
                    </a:lnTo>
                    <a:lnTo>
                      <a:pt x="42672" y="1486"/>
                    </a:lnTo>
                    <a:lnTo>
                      <a:pt x="41081" y="6144"/>
                    </a:lnTo>
                    <a:lnTo>
                      <a:pt x="28899" y="0"/>
                    </a:lnTo>
                    <a:lnTo>
                      <a:pt x="30489" y="6144"/>
                    </a:lnTo>
                    <a:lnTo>
                      <a:pt x="30489" y="15249"/>
                    </a:lnTo>
                    <a:lnTo>
                      <a:pt x="27422" y="25936"/>
                    </a:lnTo>
                    <a:lnTo>
                      <a:pt x="25832" y="44263"/>
                    </a:lnTo>
                    <a:lnTo>
                      <a:pt x="28899" y="54845"/>
                    </a:lnTo>
                    <a:lnTo>
                      <a:pt x="30489" y="64065"/>
                    </a:lnTo>
                    <a:lnTo>
                      <a:pt x="22879" y="96031"/>
                    </a:lnTo>
                    <a:lnTo>
                      <a:pt x="18202" y="121987"/>
                    </a:lnTo>
                    <a:lnTo>
                      <a:pt x="15240" y="135741"/>
                    </a:lnTo>
                    <a:lnTo>
                      <a:pt x="16726" y="143380"/>
                    </a:lnTo>
                    <a:lnTo>
                      <a:pt x="16726" y="149409"/>
                    </a:lnTo>
                    <a:lnTo>
                      <a:pt x="15240" y="160106"/>
                    </a:lnTo>
                    <a:lnTo>
                      <a:pt x="12173" y="172279"/>
                    </a:lnTo>
                    <a:lnTo>
                      <a:pt x="10592" y="176832"/>
                    </a:lnTo>
                    <a:lnTo>
                      <a:pt x="13659" y="182966"/>
                    </a:lnTo>
                    <a:lnTo>
                      <a:pt x="28899" y="208921"/>
                    </a:lnTo>
                    <a:lnTo>
                      <a:pt x="31975" y="222571"/>
                    </a:lnTo>
                    <a:lnTo>
                      <a:pt x="31975" y="227247"/>
                    </a:lnTo>
                    <a:lnTo>
                      <a:pt x="28899" y="233277"/>
                    </a:lnTo>
                    <a:lnTo>
                      <a:pt x="27422" y="237830"/>
                    </a:lnTo>
                    <a:lnTo>
                      <a:pt x="27422" y="242478"/>
                    </a:lnTo>
                    <a:lnTo>
                      <a:pt x="25832" y="259213"/>
                    </a:lnTo>
                    <a:lnTo>
                      <a:pt x="27422" y="280606"/>
                    </a:lnTo>
                    <a:lnTo>
                      <a:pt x="25832" y="298818"/>
                    </a:lnTo>
                    <a:lnTo>
                      <a:pt x="27422" y="312591"/>
                    </a:lnTo>
                    <a:lnTo>
                      <a:pt x="30489" y="324764"/>
                    </a:lnTo>
                    <a:lnTo>
                      <a:pt x="33461" y="338528"/>
                    </a:lnTo>
                    <a:lnTo>
                      <a:pt x="35042" y="338528"/>
                    </a:lnTo>
                    <a:lnTo>
                      <a:pt x="36528" y="350711"/>
                    </a:lnTo>
                    <a:lnTo>
                      <a:pt x="36528" y="365950"/>
                    </a:lnTo>
                    <a:lnTo>
                      <a:pt x="35042" y="385753"/>
                    </a:lnTo>
                    <a:lnTo>
                      <a:pt x="35042" y="401012"/>
                    </a:lnTo>
                    <a:lnTo>
                      <a:pt x="36528" y="413175"/>
                    </a:lnTo>
                    <a:lnTo>
                      <a:pt x="31975" y="489423"/>
                    </a:lnTo>
                    <a:lnTo>
                      <a:pt x="31975" y="522989"/>
                    </a:lnTo>
                    <a:lnTo>
                      <a:pt x="28899" y="532200"/>
                    </a:lnTo>
                    <a:lnTo>
                      <a:pt x="21279" y="545859"/>
                    </a:lnTo>
                    <a:lnTo>
                      <a:pt x="7620" y="562689"/>
                    </a:lnTo>
                    <a:lnTo>
                      <a:pt x="1486" y="571814"/>
                    </a:lnTo>
                    <a:lnTo>
                      <a:pt x="0" y="583978"/>
                    </a:lnTo>
                    <a:lnTo>
                      <a:pt x="0" y="664769"/>
                    </a:lnTo>
                    <a:lnTo>
                      <a:pt x="4553" y="666359"/>
                    </a:lnTo>
                    <a:lnTo>
                      <a:pt x="10592" y="669436"/>
                    </a:lnTo>
                    <a:lnTo>
                      <a:pt x="13659" y="673980"/>
                    </a:lnTo>
                    <a:lnTo>
                      <a:pt x="51778" y="623688"/>
                    </a:lnTo>
                    <a:lnTo>
                      <a:pt x="89897" y="616067"/>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66" name="Freeform: Shape 265">
                <a:extLst>
                  <a:ext uri="{FF2B5EF4-FFF2-40B4-BE49-F238E27FC236}">
                    <a16:creationId xmlns:a16="http://schemas.microsoft.com/office/drawing/2014/main" id="{90BA631A-31BF-4A23-9EE1-C4D199FEDD58}"/>
                  </a:ext>
                </a:extLst>
              </p:cNvPr>
              <p:cNvSpPr/>
              <p:nvPr/>
            </p:nvSpPr>
            <p:spPr>
              <a:xfrm>
                <a:off x="8459179" y="4930968"/>
                <a:ext cx="273300" cy="338708"/>
              </a:xfrm>
              <a:custGeom>
                <a:avLst/>
                <a:gdLst>
                  <a:gd name="connsiteX0" fmla="*/ 270338 w 273300"/>
                  <a:gd name="connsiteY0" fmla="*/ 262176 h 338708"/>
                  <a:gd name="connsiteX1" fmla="*/ 268757 w 273300"/>
                  <a:gd name="connsiteY1" fmla="*/ 231686 h 338708"/>
                  <a:gd name="connsiteX2" fmla="*/ 268757 w 273300"/>
                  <a:gd name="connsiteY2" fmla="*/ 195148 h 338708"/>
                  <a:gd name="connsiteX3" fmla="*/ 267262 w 273300"/>
                  <a:gd name="connsiteY3" fmla="*/ 184461 h 338708"/>
                  <a:gd name="connsiteX4" fmla="*/ 252022 w 273300"/>
                  <a:gd name="connsiteY4" fmla="*/ 155438 h 338708"/>
                  <a:gd name="connsiteX5" fmla="*/ 242811 w 273300"/>
                  <a:gd name="connsiteY5" fmla="*/ 137236 h 338708"/>
                  <a:gd name="connsiteX6" fmla="*/ 232219 w 273300"/>
                  <a:gd name="connsiteY6" fmla="*/ 118910 h 338708"/>
                  <a:gd name="connsiteX7" fmla="*/ 212312 w 273300"/>
                  <a:gd name="connsiteY7" fmla="*/ 86830 h 338708"/>
                  <a:gd name="connsiteX8" fmla="*/ 204692 w 273300"/>
                  <a:gd name="connsiteY8" fmla="*/ 76247 h 338708"/>
                  <a:gd name="connsiteX9" fmla="*/ 200130 w 273300"/>
                  <a:gd name="connsiteY9" fmla="*/ 73180 h 338708"/>
                  <a:gd name="connsiteX10" fmla="*/ 198653 w 273300"/>
                  <a:gd name="connsiteY10" fmla="*/ 68609 h 338708"/>
                  <a:gd name="connsiteX11" fmla="*/ 200130 w 273300"/>
                  <a:gd name="connsiteY11" fmla="*/ 65541 h 338708"/>
                  <a:gd name="connsiteX12" fmla="*/ 200130 w 273300"/>
                  <a:gd name="connsiteY12" fmla="*/ 62474 h 338708"/>
                  <a:gd name="connsiteX13" fmla="*/ 203206 w 273300"/>
                  <a:gd name="connsiteY13" fmla="*/ 57921 h 338708"/>
                  <a:gd name="connsiteX14" fmla="*/ 206273 w 273300"/>
                  <a:gd name="connsiteY14" fmla="*/ 51778 h 338708"/>
                  <a:gd name="connsiteX15" fmla="*/ 218456 w 273300"/>
                  <a:gd name="connsiteY15" fmla="*/ 36538 h 338708"/>
                  <a:gd name="connsiteX16" fmla="*/ 221532 w 273300"/>
                  <a:gd name="connsiteY16" fmla="*/ 33471 h 338708"/>
                  <a:gd name="connsiteX17" fmla="*/ 221532 w 273300"/>
                  <a:gd name="connsiteY17" fmla="*/ 30499 h 338708"/>
                  <a:gd name="connsiteX18" fmla="*/ 218456 w 273300"/>
                  <a:gd name="connsiteY18" fmla="*/ 28899 h 338708"/>
                  <a:gd name="connsiteX19" fmla="*/ 207759 w 273300"/>
                  <a:gd name="connsiteY19" fmla="*/ 22870 h 338708"/>
                  <a:gd name="connsiteX20" fmla="*/ 200130 w 273300"/>
                  <a:gd name="connsiteY20" fmla="*/ 15249 h 338708"/>
                  <a:gd name="connsiteX21" fmla="*/ 189433 w 273300"/>
                  <a:gd name="connsiteY21" fmla="*/ 0 h 338708"/>
                  <a:gd name="connsiteX22" fmla="*/ 158944 w 273300"/>
                  <a:gd name="connsiteY22" fmla="*/ 28899 h 338708"/>
                  <a:gd name="connsiteX23" fmla="*/ 157467 w 273300"/>
                  <a:gd name="connsiteY23" fmla="*/ 30499 h 338708"/>
                  <a:gd name="connsiteX24" fmla="*/ 120815 w 273300"/>
                  <a:gd name="connsiteY24" fmla="*/ 68609 h 338708"/>
                  <a:gd name="connsiteX25" fmla="*/ 93393 w 273300"/>
                  <a:gd name="connsiteY25" fmla="*/ 99108 h 338708"/>
                  <a:gd name="connsiteX26" fmla="*/ 438 w 273300"/>
                  <a:gd name="connsiteY26" fmla="*/ 193557 h 338708"/>
                  <a:gd name="connsiteX27" fmla="*/ 0 w 273300"/>
                  <a:gd name="connsiteY27" fmla="*/ 195119 h 338708"/>
                  <a:gd name="connsiteX28" fmla="*/ 270377 w 273300"/>
                  <a:gd name="connsiteY28" fmla="*/ 338709 h 338708"/>
                  <a:gd name="connsiteX29" fmla="*/ 271824 w 273300"/>
                  <a:gd name="connsiteY29" fmla="*/ 336937 h 338708"/>
                  <a:gd name="connsiteX30" fmla="*/ 273301 w 273300"/>
                  <a:gd name="connsiteY30" fmla="*/ 279016 h 338708"/>
                  <a:gd name="connsiteX31" fmla="*/ 270338 w 273300"/>
                  <a:gd name="connsiteY31" fmla="*/ 262176 h 3387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73300" h="338708">
                    <a:moveTo>
                      <a:pt x="270338" y="262176"/>
                    </a:moveTo>
                    <a:lnTo>
                      <a:pt x="268757" y="231686"/>
                    </a:lnTo>
                    <a:lnTo>
                      <a:pt x="268757" y="195148"/>
                    </a:lnTo>
                    <a:lnTo>
                      <a:pt x="267262" y="184461"/>
                    </a:lnTo>
                    <a:lnTo>
                      <a:pt x="252022" y="155438"/>
                    </a:lnTo>
                    <a:lnTo>
                      <a:pt x="242811" y="137236"/>
                    </a:lnTo>
                    <a:lnTo>
                      <a:pt x="232219" y="118910"/>
                    </a:lnTo>
                    <a:lnTo>
                      <a:pt x="212312" y="86830"/>
                    </a:lnTo>
                    <a:lnTo>
                      <a:pt x="204692" y="76247"/>
                    </a:lnTo>
                    <a:lnTo>
                      <a:pt x="200130" y="73180"/>
                    </a:lnTo>
                    <a:lnTo>
                      <a:pt x="198653" y="68609"/>
                    </a:lnTo>
                    <a:lnTo>
                      <a:pt x="200130" y="65541"/>
                    </a:lnTo>
                    <a:lnTo>
                      <a:pt x="200130" y="62474"/>
                    </a:lnTo>
                    <a:lnTo>
                      <a:pt x="203206" y="57921"/>
                    </a:lnTo>
                    <a:lnTo>
                      <a:pt x="206273" y="51778"/>
                    </a:lnTo>
                    <a:lnTo>
                      <a:pt x="218456" y="36538"/>
                    </a:lnTo>
                    <a:lnTo>
                      <a:pt x="221532" y="33471"/>
                    </a:lnTo>
                    <a:lnTo>
                      <a:pt x="221532" y="30499"/>
                    </a:lnTo>
                    <a:lnTo>
                      <a:pt x="218456" y="28899"/>
                    </a:lnTo>
                    <a:lnTo>
                      <a:pt x="207759" y="22870"/>
                    </a:lnTo>
                    <a:lnTo>
                      <a:pt x="200130" y="15249"/>
                    </a:lnTo>
                    <a:lnTo>
                      <a:pt x="189433" y="0"/>
                    </a:lnTo>
                    <a:lnTo>
                      <a:pt x="158944" y="28899"/>
                    </a:lnTo>
                    <a:lnTo>
                      <a:pt x="157467" y="30499"/>
                    </a:lnTo>
                    <a:lnTo>
                      <a:pt x="120815" y="68609"/>
                    </a:lnTo>
                    <a:lnTo>
                      <a:pt x="93393" y="99108"/>
                    </a:lnTo>
                    <a:lnTo>
                      <a:pt x="438" y="193557"/>
                    </a:lnTo>
                    <a:lnTo>
                      <a:pt x="0" y="195119"/>
                    </a:lnTo>
                    <a:lnTo>
                      <a:pt x="270377" y="338709"/>
                    </a:lnTo>
                    <a:lnTo>
                      <a:pt x="271824" y="336937"/>
                    </a:lnTo>
                    <a:lnTo>
                      <a:pt x="273301" y="279016"/>
                    </a:lnTo>
                    <a:lnTo>
                      <a:pt x="270338" y="262176"/>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67" name="Freeform: Shape 266">
                <a:extLst>
                  <a:ext uri="{FF2B5EF4-FFF2-40B4-BE49-F238E27FC236}">
                    <a16:creationId xmlns:a16="http://schemas.microsoft.com/office/drawing/2014/main" id="{D69278D2-FE17-46F5-9433-5D6DA3FA9E76}"/>
                  </a:ext>
                </a:extLst>
              </p:cNvPr>
              <p:cNvSpPr/>
              <p:nvPr/>
            </p:nvSpPr>
            <p:spPr>
              <a:xfrm>
                <a:off x="8040279" y="4610757"/>
                <a:ext cx="631212" cy="515331"/>
              </a:xfrm>
              <a:custGeom>
                <a:avLst/>
                <a:gdLst>
                  <a:gd name="connsiteX0" fmla="*/ 1495 w 631212"/>
                  <a:gd name="connsiteY0" fmla="*/ 196634 h 515331"/>
                  <a:gd name="connsiteX1" fmla="*/ 0 w 631212"/>
                  <a:gd name="connsiteY1" fmla="*/ 204264 h 515331"/>
                  <a:gd name="connsiteX2" fmla="*/ 1495 w 631212"/>
                  <a:gd name="connsiteY2" fmla="*/ 208817 h 515331"/>
                  <a:gd name="connsiteX3" fmla="*/ 4563 w 631212"/>
                  <a:gd name="connsiteY3" fmla="*/ 214951 h 515331"/>
                  <a:gd name="connsiteX4" fmla="*/ 6039 w 631212"/>
                  <a:gd name="connsiteY4" fmla="*/ 218018 h 515331"/>
                  <a:gd name="connsiteX5" fmla="*/ 7620 w 631212"/>
                  <a:gd name="connsiteY5" fmla="*/ 222580 h 515331"/>
                  <a:gd name="connsiteX6" fmla="*/ 8906 w 631212"/>
                  <a:gd name="connsiteY6" fmla="*/ 227876 h 515331"/>
                  <a:gd name="connsiteX7" fmla="*/ 14992 w 631212"/>
                  <a:gd name="connsiteY7" fmla="*/ 226447 h 515331"/>
                  <a:gd name="connsiteX8" fmla="*/ 18069 w 631212"/>
                  <a:gd name="connsiteY8" fmla="*/ 255470 h 515331"/>
                  <a:gd name="connsiteX9" fmla="*/ 36386 w 631212"/>
                  <a:gd name="connsiteY9" fmla="*/ 266157 h 515331"/>
                  <a:gd name="connsiteX10" fmla="*/ 56188 w 631212"/>
                  <a:gd name="connsiteY10" fmla="*/ 292113 h 515331"/>
                  <a:gd name="connsiteX11" fmla="*/ 53111 w 631212"/>
                  <a:gd name="connsiteY11" fmla="*/ 301219 h 515331"/>
                  <a:gd name="connsiteX12" fmla="*/ 345900 w 631212"/>
                  <a:gd name="connsiteY12" fmla="*/ 476564 h 515331"/>
                  <a:gd name="connsiteX13" fmla="*/ 418900 w 631212"/>
                  <a:gd name="connsiteY13" fmla="*/ 515331 h 515331"/>
                  <a:gd name="connsiteX14" fmla="*/ 419338 w 631212"/>
                  <a:gd name="connsiteY14" fmla="*/ 513769 h 515331"/>
                  <a:gd name="connsiteX15" fmla="*/ 512293 w 631212"/>
                  <a:gd name="connsiteY15" fmla="*/ 419319 h 515331"/>
                  <a:gd name="connsiteX16" fmla="*/ 539715 w 631212"/>
                  <a:gd name="connsiteY16" fmla="*/ 388820 h 515331"/>
                  <a:gd name="connsiteX17" fmla="*/ 576367 w 631212"/>
                  <a:gd name="connsiteY17" fmla="*/ 350711 h 515331"/>
                  <a:gd name="connsiteX18" fmla="*/ 577844 w 631212"/>
                  <a:gd name="connsiteY18" fmla="*/ 349110 h 515331"/>
                  <a:gd name="connsiteX19" fmla="*/ 608333 w 631212"/>
                  <a:gd name="connsiteY19" fmla="*/ 320212 h 515331"/>
                  <a:gd name="connsiteX20" fmla="*/ 608333 w 631212"/>
                  <a:gd name="connsiteY20" fmla="*/ 312582 h 515331"/>
                  <a:gd name="connsiteX21" fmla="*/ 613010 w 631212"/>
                  <a:gd name="connsiteY21" fmla="*/ 306457 h 515331"/>
                  <a:gd name="connsiteX22" fmla="*/ 619030 w 631212"/>
                  <a:gd name="connsiteY22" fmla="*/ 300304 h 515331"/>
                  <a:gd name="connsiteX23" fmla="*/ 622106 w 631212"/>
                  <a:gd name="connsiteY23" fmla="*/ 295751 h 515331"/>
                  <a:gd name="connsiteX24" fmla="*/ 623592 w 631212"/>
                  <a:gd name="connsiteY24" fmla="*/ 292675 h 515331"/>
                  <a:gd name="connsiteX25" fmla="*/ 625173 w 631212"/>
                  <a:gd name="connsiteY25" fmla="*/ 268329 h 515331"/>
                  <a:gd name="connsiteX26" fmla="*/ 628240 w 631212"/>
                  <a:gd name="connsiteY26" fmla="*/ 253079 h 515331"/>
                  <a:gd name="connsiteX27" fmla="*/ 631212 w 631212"/>
                  <a:gd name="connsiteY27" fmla="*/ 245450 h 515331"/>
                  <a:gd name="connsiteX28" fmla="*/ 631212 w 631212"/>
                  <a:gd name="connsiteY28" fmla="*/ 242373 h 515331"/>
                  <a:gd name="connsiteX29" fmla="*/ 625173 w 631212"/>
                  <a:gd name="connsiteY29" fmla="*/ 234753 h 515331"/>
                  <a:gd name="connsiteX30" fmla="*/ 619030 w 631212"/>
                  <a:gd name="connsiteY30" fmla="*/ 222580 h 515331"/>
                  <a:gd name="connsiteX31" fmla="*/ 614486 w 631212"/>
                  <a:gd name="connsiteY31" fmla="*/ 213474 h 515331"/>
                  <a:gd name="connsiteX32" fmla="*/ 603790 w 631212"/>
                  <a:gd name="connsiteY32" fmla="*/ 195148 h 515331"/>
                  <a:gd name="connsiteX33" fmla="*/ 600723 w 631212"/>
                  <a:gd name="connsiteY33" fmla="*/ 190605 h 515331"/>
                  <a:gd name="connsiteX34" fmla="*/ 594684 w 631212"/>
                  <a:gd name="connsiteY34" fmla="*/ 187528 h 515331"/>
                  <a:gd name="connsiteX35" fmla="*/ 590131 w 631212"/>
                  <a:gd name="connsiteY35" fmla="*/ 185937 h 515331"/>
                  <a:gd name="connsiteX36" fmla="*/ 590131 w 631212"/>
                  <a:gd name="connsiteY36" fmla="*/ 105146 h 515331"/>
                  <a:gd name="connsiteX37" fmla="*/ 591617 w 631212"/>
                  <a:gd name="connsiteY37" fmla="*/ 92983 h 515331"/>
                  <a:gd name="connsiteX38" fmla="*/ 597751 w 631212"/>
                  <a:gd name="connsiteY38" fmla="*/ 83858 h 515331"/>
                  <a:gd name="connsiteX39" fmla="*/ 611410 w 631212"/>
                  <a:gd name="connsiteY39" fmla="*/ 67027 h 515331"/>
                  <a:gd name="connsiteX40" fmla="*/ 619030 w 631212"/>
                  <a:gd name="connsiteY40" fmla="*/ 53369 h 515331"/>
                  <a:gd name="connsiteX41" fmla="*/ 622106 w 631212"/>
                  <a:gd name="connsiteY41" fmla="*/ 44158 h 515331"/>
                  <a:gd name="connsiteX42" fmla="*/ 622106 w 631212"/>
                  <a:gd name="connsiteY42" fmla="*/ 38119 h 515331"/>
                  <a:gd name="connsiteX43" fmla="*/ 585464 w 631212"/>
                  <a:gd name="connsiteY43" fmla="*/ 42672 h 515331"/>
                  <a:gd name="connsiteX44" fmla="*/ 545859 w 631212"/>
                  <a:gd name="connsiteY44" fmla="*/ 48701 h 515331"/>
                  <a:gd name="connsiteX45" fmla="*/ 541306 w 631212"/>
                  <a:gd name="connsiteY45" fmla="*/ 38119 h 515331"/>
                  <a:gd name="connsiteX46" fmla="*/ 532104 w 631212"/>
                  <a:gd name="connsiteY46" fmla="*/ 25841 h 515331"/>
                  <a:gd name="connsiteX47" fmla="*/ 516855 w 631212"/>
                  <a:gd name="connsiteY47" fmla="*/ 31975 h 515331"/>
                  <a:gd name="connsiteX48" fmla="*/ 507749 w 631212"/>
                  <a:gd name="connsiteY48" fmla="*/ 21279 h 515331"/>
                  <a:gd name="connsiteX49" fmla="*/ 487947 w 631212"/>
                  <a:gd name="connsiteY49" fmla="*/ 18212 h 515331"/>
                  <a:gd name="connsiteX50" fmla="*/ 481794 w 631212"/>
                  <a:gd name="connsiteY50" fmla="*/ 16735 h 515331"/>
                  <a:gd name="connsiteX51" fmla="*/ 486365 w 631212"/>
                  <a:gd name="connsiteY51" fmla="*/ 48701 h 515331"/>
                  <a:gd name="connsiteX52" fmla="*/ 440617 w 631212"/>
                  <a:gd name="connsiteY52" fmla="*/ 39605 h 515331"/>
                  <a:gd name="connsiteX53" fmla="*/ 440617 w 631212"/>
                  <a:gd name="connsiteY53" fmla="*/ 42672 h 515331"/>
                  <a:gd name="connsiteX54" fmla="*/ 437655 w 631212"/>
                  <a:gd name="connsiteY54" fmla="*/ 42672 h 515331"/>
                  <a:gd name="connsiteX55" fmla="*/ 394859 w 631212"/>
                  <a:gd name="connsiteY55" fmla="*/ 30499 h 515331"/>
                  <a:gd name="connsiteX56" fmla="*/ 390315 w 631212"/>
                  <a:gd name="connsiteY56" fmla="*/ 28908 h 515331"/>
                  <a:gd name="connsiteX57" fmla="*/ 390315 w 631212"/>
                  <a:gd name="connsiteY57" fmla="*/ 4543 h 515331"/>
                  <a:gd name="connsiteX58" fmla="*/ 381210 w 631212"/>
                  <a:gd name="connsiteY58" fmla="*/ 0 h 515331"/>
                  <a:gd name="connsiteX59" fmla="*/ 376657 w 631212"/>
                  <a:gd name="connsiteY59" fmla="*/ 1476 h 515331"/>
                  <a:gd name="connsiteX60" fmla="*/ 370513 w 631212"/>
                  <a:gd name="connsiteY60" fmla="*/ 6048 h 515331"/>
                  <a:gd name="connsiteX61" fmla="*/ 365960 w 631212"/>
                  <a:gd name="connsiteY61" fmla="*/ 9115 h 515331"/>
                  <a:gd name="connsiteX62" fmla="*/ 352187 w 631212"/>
                  <a:gd name="connsiteY62" fmla="*/ 16735 h 515331"/>
                  <a:gd name="connsiteX63" fmla="*/ 340023 w 631212"/>
                  <a:gd name="connsiteY63" fmla="*/ 24346 h 515331"/>
                  <a:gd name="connsiteX64" fmla="*/ 321697 w 631212"/>
                  <a:gd name="connsiteY64" fmla="*/ 42672 h 515331"/>
                  <a:gd name="connsiteX65" fmla="*/ 312601 w 631212"/>
                  <a:gd name="connsiteY65" fmla="*/ 39605 h 515331"/>
                  <a:gd name="connsiteX66" fmla="*/ 308029 w 631212"/>
                  <a:gd name="connsiteY66" fmla="*/ 44158 h 515331"/>
                  <a:gd name="connsiteX67" fmla="*/ 300409 w 631212"/>
                  <a:gd name="connsiteY67" fmla="*/ 47225 h 515331"/>
                  <a:gd name="connsiteX68" fmla="*/ 294275 w 631212"/>
                  <a:gd name="connsiteY68" fmla="*/ 50302 h 515331"/>
                  <a:gd name="connsiteX69" fmla="*/ 285169 w 631212"/>
                  <a:gd name="connsiteY69" fmla="*/ 53369 h 515331"/>
                  <a:gd name="connsiteX70" fmla="*/ 280502 w 631212"/>
                  <a:gd name="connsiteY70" fmla="*/ 59407 h 515331"/>
                  <a:gd name="connsiteX71" fmla="*/ 277539 w 631212"/>
                  <a:gd name="connsiteY71" fmla="*/ 62474 h 515331"/>
                  <a:gd name="connsiteX72" fmla="*/ 269919 w 631212"/>
                  <a:gd name="connsiteY72" fmla="*/ 68609 h 515331"/>
                  <a:gd name="connsiteX73" fmla="*/ 260699 w 631212"/>
                  <a:gd name="connsiteY73" fmla="*/ 74657 h 515331"/>
                  <a:gd name="connsiteX74" fmla="*/ 254670 w 631212"/>
                  <a:gd name="connsiteY74" fmla="*/ 82267 h 515331"/>
                  <a:gd name="connsiteX75" fmla="*/ 250012 w 631212"/>
                  <a:gd name="connsiteY75" fmla="*/ 86830 h 515331"/>
                  <a:gd name="connsiteX76" fmla="*/ 240897 w 631212"/>
                  <a:gd name="connsiteY76" fmla="*/ 100594 h 515331"/>
                  <a:gd name="connsiteX77" fmla="*/ 239420 w 631212"/>
                  <a:gd name="connsiteY77" fmla="*/ 106737 h 515331"/>
                  <a:gd name="connsiteX78" fmla="*/ 230210 w 631212"/>
                  <a:gd name="connsiteY78" fmla="*/ 112786 h 515331"/>
                  <a:gd name="connsiteX79" fmla="*/ 225666 w 631212"/>
                  <a:gd name="connsiteY79" fmla="*/ 121977 h 515331"/>
                  <a:gd name="connsiteX80" fmla="*/ 224171 w 631212"/>
                  <a:gd name="connsiteY80" fmla="*/ 131083 h 515331"/>
                  <a:gd name="connsiteX81" fmla="*/ 221094 w 631212"/>
                  <a:gd name="connsiteY81" fmla="*/ 137236 h 515331"/>
                  <a:gd name="connsiteX82" fmla="*/ 218027 w 631212"/>
                  <a:gd name="connsiteY82" fmla="*/ 141789 h 515331"/>
                  <a:gd name="connsiteX83" fmla="*/ 129616 w 631212"/>
                  <a:gd name="connsiteY83" fmla="*/ 149409 h 515331"/>
                  <a:gd name="connsiteX84" fmla="*/ 4563 w 631212"/>
                  <a:gd name="connsiteY84" fmla="*/ 157039 h 515331"/>
                  <a:gd name="connsiteX85" fmla="*/ 3077 w 631212"/>
                  <a:gd name="connsiteY85" fmla="*/ 160106 h 515331"/>
                  <a:gd name="connsiteX86" fmla="*/ 0 w 631212"/>
                  <a:gd name="connsiteY86" fmla="*/ 163078 h 515331"/>
                  <a:gd name="connsiteX87" fmla="*/ 0 w 631212"/>
                  <a:gd name="connsiteY87" fmla="*/ 166145 h 515331"/>
                  <a:gd name="connsiteX88" fmla="*/ 1495 w 631212"/>
                  <a:gd name="connsiteY88" fmla="*/ 172279 h 515331"/>
                  <a:gd name="connsiteX89" fmla="*/ 4563 w 631212"/>
                  <a:gd name="connsiteY89" fmla="*/ 178308 h 515331"/>
                  <a:gd name="connsiteX90" fmla="*/ 6039 w 631212"/>
                  <a:gd name="connsiteY90" fmla="*/ 184461 h 515331"/>
                  <a:gd name="connsiteX91" fmla="*/ 7620 w 631212"/>
                  <a:gd name="connsiteY91" fmla="*/ 187528 h 515331"/>
                  <a:gd name="connsiteX92" fmla="*/ 3077 w 631212"/>
                  <a:gd name="connsiteY92" fmla="*/ 192081 h 515331"/>
                  <a:gd name="connsiteX93" fmla="*/ 1495 w 631212"/>
                  <a:gd name="connsiteY93" fmla="*/ 196634 h 5153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Lst>
                <a:rect l="l" t="t" r="r" b="b"/>
                <a:pathLst>
                  <a:path w="631212" h="515331">
                    <a:moveTo>
                      <a:pt x="1495" y="196634"/>
                    </a:moveTo>
                    <a:lnTo>
                      <a:pt x="0" y="204264"/>
                    </a:lnTo>
                    <a:lnTo>
                      <a:pt x="1495" y="208817"/>
                    </a:lnTo>
                    <a:lnTo>
                      <a:pt x="4563" y="214951"/>
                    </a:lnTo>
                    <a:lnTo>
                      <a:pt x="6039" y="218018"/>
                    </a:lnTo>
                    <a:lnTo>
                      <a:pt x="7620" y="222580"/>
                    </a:lnTo>
                    <a:lnTo>
                      <a:pt x="8906" y="227876"/>
                    </a:lnTo>
                    <a:lnTo>
                      <a:pt x="14992" y="226447"/>
                    </a:lnTo>
                    <a:lnTo>
                      <a:pt x="18069" y="255470"/>
                    </a:lnTo>
                    <a:lnTo>
                      <a:pt x="36386" y="266157"/>
                    </a:lnTo>
                    <a:lnTo>
                      <a:pt x="56188" y="292113"/>
                    </a:lnTo>
                    <a:lnTo>
                      <a:pt x="53111" y="301219"/>
                    </a:lnTo>
                    <a:lnTo>
                      <a:pt x="345900" y="476564"/>
                    </a:lnTo>
                    <a:lnTo>
                      <a:pt x="418900" y="515331"/>
                    </a:lnTo>
                    <a:lnTo>
                      <a:pt x="419338" y="513769"/>
                    </a:lnTo>
                    <a:lnTo>
                      <a:pt x="512293" y="419319"/>
                    </a:lnTo>
                    <a:lnTo>
                      <a:pt x="539715" y="388820"/>
                    </a:lnTo>
                    <a:lnTo>
                      <a:pt x="576367" y="350711"/>
                    </a:lnTo>
                    <a:lnTo>
                      <a:pt x="577844" y="349110"/>
                    </a:lnTo>
                    <a:lnTo>
                      <a:pt x="608333" y="320212"/>
                    </a:lnTo>
                    <a:lnTo>
                      <a:pt x="608333" y="312582"/>
                    </a:lnTo>
                    <a:lnTo>
                      <a:pt x="613010" y="306457"/>
                    </a:lnTo>
                    <a:lnTo>
                      <a:pt x="619030" y="300304"/>
                    </a:lnTo>
                    <a:lnTo>
                      <a:pt x="622106" y="295751"/>
                    </a:lnTo>
                    <a:lnTo>
                      <a:pt x="623592" y="292675"/>
                    </a:lnTo>
                    <a:lnTo>
                      <a:pt x="625173" y="268329"/>
                    </a:lnTo>
                    <a:lnTo>
                      <a:pt x="628240" y="253079"/>
                    </a:lnTo>
                    <a:lnTo>
                      <a:pt x="631212" y="245450"/>
                    </a:lnTo>
                    <a:lnTo>
                      <a:pt x="631212" y="242373"/>
                    </a:lnTo>
                    <a:lnTo>
                      <a:pt x="625173" y="234753"/>
                    </a:lnTo>
                    <a:lnTo>
                      <a:pt x="619030" y="222580"/>
                    </a:lnTo>
                    <a:lnTo>
                      <a:pt x="614486" y="213474"/>
                    </a:lnTo>
                    <a:lnTo>
                      <a:pt x="603790" y="195148"/>
                    </a:lnTo>
                    <a:lnTo>
                      <a:pt x="600723" y="190605"/>
                    </a:lnTo>
                    <a:lnTo>
                      <a:pt x="594684" y="187528"/>
                    </a:lnTo>
                    <a:lnTo>
                      <a:pt x="590131" y="185937"/>
                    </a:lnTo>
                    <a:lnTo>
                      <a:pt x="590131" y="105146"/>
                    </a:lnTo>
                    <a:lnTo>
                      <a:pt x="591617" y="92983"/>
                    </a:lnTo>
                    <a:lnTo>
                      <a:pt x="597751" y="83858"/>
                    </a:lnTo>
                    <a:lnTo>
                      <a:pt x="611410" y="67027"/>
                    </a:lnTo>
                    <a:lnTo>
                      <a:pt x="619030" y="53369"/>
                    </a:lnTo>
                    <a:lnTo>
                      <a:pt x="622106" y="44158"/>
                    </a:lnTo>
                    <a:lnTo>
                      <a:pt x="622106" y="38119"/>
                    </a:lnTo>
                    <a:lnTo>
                      <a:pt x="585464" y="42672"/>
                    </a:lnTo>
                    <a:lnTo>
                      <a:pt x="545859" y="48701"/>
                    </a:lnTo>
                    <a:lnTo>
                      <a:pt x="541306" y="38119"/>
                    </a:lnTo>
                    <a:lnTo>
                      <a:pt x="532104" y="25841"/>
                    </a:lnTo>
                    <a:lnTo>
                      <a:pt x="516855" y="31975"/>
                    </a:lnTo>
                    <a:lnTo>
                      <a:pt x="507749" y="21279"/>
                    </a:lnTo>
                    <a:lnTo>
                      <a:pt x="487947" y="18212"/>
                    </a:lnTo>
                    <a:lnTo>
                      <a:pt x="481794" y="16735"/>
                    </a:lnTo>
                    <a:lnTo>
                      <a:pt x="486365" y="48701"/>
                    </a:lnTo>
                    <a:lnTo>
                      <a:pt x="440617" y="39605"/>
                    </a:lnTo>
                    <a:lnTo>
                      <a:pt x="440617" y="42672"/>
                    </a:lnTo>
                    <a:lnTo>
                      <a:pt x="437655" y="42672"/>
                    </a:lnTo>
                    <a:lnTo>
                      <a:pt x="394859" y="30499"/>
                    </a:lnTo>
                    <a:lnTo>
                      <a:pt x="390315" y="28908"/>
                    </a:lnTo>
                    <a:lnTo>
                      <a:pt x="390315" y="4543"/>
                    </a:lnTo>
                    <a:lnTo>
                      <a:pt x="381210" y="0"/>
                    </a:lnTo>
                    <a:lnTo>
                      <a:pt x="376657" y="1476"/>
                    </a:lnTo>
                    <a:lnTo>
                      <a:pt x="370513" y="6048"/>
                    </a:lnTo>
                    <a:lnTo>
                      <a:pt x="365960" y="9115"/>
                    </a:lnTo>
                    <a:lnTo>
                      <a:pt x="352187" y="16735"/>
                    </a:lnTo>
                    <a:lnTo>
                      <a:pt x="340023" y="24346"/>
                    </a:lnTo>
                    <a:lnTo>
                      <a:pt x="321697" y="42672"/>
                    </a:lnTo>
                    <a:lnTo>
                      <a:pt x="312601" y="39605"/>
                    </a:lnTo>
                    <a:lnTo>
                      <a:pt x="308029" y="44158"/>
                    </a:lnTo>
                    <a:lnTo>
                      <a:pt x="300409" y="47225"/>
                    </a:lnTo>
                    <a:lnTo>
                      <a:pt x="294275" y="50302"/>
                    </a:lnTo>
                    <a:lnTo>
                      <a:pt x="285169" y="53369"/>
                    </a:lnTo>
                    <a:lnTo>
                      <a:pt x="280502" y="59407"/>
                    </a:lnTo>
                    <a:lnTo>
                      <a:pt x="277539" y="62474"/>
                    </a:lnTo>
                    <a:lnTo>
                      <a:pt x="269919" y="68609"/>
                    </a:lnTo>
                    <a:lnTo>
                      <a:pt x="260699" y="74657"/>
                    </a:lnTo>
                    <a:lnTo>
                      <a:pt x="254670" y="82267"/>
                    </a:lnTo>
                    <a:lnTo>
                      <a:pt x="250012" y="86830"/>
                    </a:lnTo>
                    <a:lnTo>
                      <a:pt x="240897" y="100594"/>
                    </a:lnTo>
                    <a:lnTo>
                      <a:pt x="239420" y="106737"/>
                    </a:lnTo>
                    <a:lnTo>
                      <a:pt x="230210" y="112786"/>
                    </a:lnTo>
                    <a:lnTo>
                      <a:pt x="225666" y="121977"/>
                    </a:lnTo>
                    <a:lnTo>
                      <a:pt x="224171" y="131083"/>
                    </a:lnTo>
                    <a:lnTo>
                      <a:pt x="221094" y="137236"/>
                    </a:lnTo>
                    <a:lnTo>
                      <a:pt x="218027" y="141789"/>
                    </a:lnTo>
                    <a:lnTo>
                      <a:pt x="129616" y="149409"/>
                    </a:lnTo>
                    <a:lnTo>
                      <a:pt x="4563" y="157039"/>
                    </a:lnTo>
                    <a:lnTo>
                      <a:pt x="3077" y="160106"/>
                    </a:lnTo>
                    <a:lnTo>
                      <a:pt x="0" y="163078"/>
                    </a:lnTo>
                    <a:lnTo>
                      <a:pt x="0" y="166145"/>
                    </a:lnTo>
                    <a:lnTo>
                      <a:pt x="1495" y="172279"/>
                    </a:lnTo>
                    <a:lnTo>
                      <a:pt x="4563" y="178308"/>
                    </a:lnTo>
                    <a:lnTo>
                      <a:pt x="6039" y="184461"/>
                    </a:lnTo>
                    <a:lnTo>
                      <a:pt x="7620" y="187528"/>
                    </a:lnTo>
                    <a:lnTo>
                      <a:pt x="3077" y="192081"/>
                    </a:lnTo>
                    <a:lnTo>
                      <a:pt x="1495" y="196634"/>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68" name="Freeform: Shape 267">
                <a:extLst>
                  <a:ext uri="{FF2B5EF4-FFF2-40B4-BE49-F238E27FC236}">
                    <a16:creationId xmlns:a16="http://schemas.microsoft.com/office/drawing/2014/main" id="{9DCAAA02-46A5-477C-A6B0-E9D074793234}"/>
                  </a:ext>
                </a:extLst>
              </p:cNvPr>
              <p:cNvSpPr/>
              <p:nvPr/>
            </p:nvSpPr>
            <p:spPr>
              <a:xfrm>
                <a:off x="8008189" y="4031332"/>
                <a:ext cx="664892" cy="628126"/>
              </a:xfrm>
              <a:custGeom>
                <a:avLst/>
                <a:gdLst>
                  <a:gd name="connsiteX0" fmla="*/ 112890 w 664892"/>
                  <a:gd name="connsiteY0" fmla="*/ 253070 h 628126"/>
                  <a:gd name="connsiteX1" fmla="*/ 210522 w 664892"/>
                  <a:gd name="connsiteY1" fmla="*/ 307934 h 628126"/>
                  <a:gd name="connsiteX2" fmla="*/ 253184 w 664892"/>
                  <a:gd name="connsiteY2" fmla="*/ 332384 h 628126"/>
                  <a:gd name="connsiteX3" fmla="*/ 230315 w 664892"/>
                  <a:gd name="connsiteY3" fmla="*/ 371989 h 628126"/>
                  <a:gd name="connsiteX4" fmla="*/ 166249 w 664892"/>
                  <a:gd name="connsiteY4" fmla="*/ 469611 h 628126"/>
                  <a:gd name="connsiteX5" fmla="*/ 239430 w 664892"/>
                  <a:gd name="connsiteY5" fmla="*/ 521389 h 628126"/>
                  <a:gd name="connsiteX6" fmla="*/ 269920 w 664892"/>
                  <a:gd name="connsiteY6" fmla="*/ 542792 h 628126"/>
                  <a:gd name="connsiteX7" fmla="*/ 304981 w 664892"/>
                  <a:gd name="connsiteY7" fmla="*/ 567147 h 628126"/>
                  <a:gd name="connsiteX8" fmla="*/ 309629 w 664892"/>
                  <a:gd name="connsiteY8" fmla="*/ 570214 h 628126"/>
                  <a:gd name="connsiteX9" fmla="*/ 311115 w 664892"/>
                  <a:gd name="connsiteY9" fmla="*/ 576358 h 628126"/>
                  <a:gd name="connsiteX10" fmla="*/ 312592 w 664892"/>
                  <a:gd name="connsiteY10" fmla="*/ 582387 h 628126"/>
                  <a:gd name="connsiteX11" fmla="*/ 315668 w 664892"/>
                  <a:gd name="connsiteY11" fmla="*/ 587054 h 628126"/>
                  <a:gd name="connsiteX12" fmla="*/ 315668 w 664892"/>
                  <a:gd name="connsiteY12" fmla="*/ 594674 h 628126"/>
                  <a:gd name="connsiteX13" fmla="*/ 318735 w 664892"/>
                  <a:gd name="connsiteY13" fmla="*/ 600704 h 628126"/>
                  <a:gd name="connsiteX14" fmla="*/ 321812 w 664892"/>
                  <a:gd name="connsiteY14" fmla="*/ 605266 h 628126"/>
                  <a:gd name="connsiteX15" fmla="*/ 324888 w 664892"/>
                  <a:gd name="connsiteY15" fmla="*/ 612886 h 628126"/>
                  <a:gd name="connsiteX16" fmla="*/ 326365 w 664892"/>
                  <a:gd name="connsiteY16" fmla="*/ 619030 h 628126"/>
                  <a:gd name="connsiteX17" fmla="*/ 327851 w 664892"/>
                  <a:gd name="connsiteY17" fmla="*/ 620506 h 628126"/>
                  <a:gd name="connsiteX18" fmla="*/ 329432 w 664892"/>
                  <a:gd name="connsiteY18" fmla="*/ 620506 h 628126"/>
                  <a:gd name="connsiteX19" fmla="*/ 332499 w 664892"/>
                  <a:gd name="connsiteY19" fmla="*/ 622097 h 628126"/>
                  <a:gd name="connsiteX20" fmla="*/ 332499 w 664892"/>
                  <a:gd name="connsiteY20" fmla="*/ 626650 h 628126"/>
                  <a:gd name="connsiteX21" fmla="*/ 340119 w 664892"/>
                  <a:gd name="connsiteY21" fmla="*/ 623583 h 628126"/>
                  <a:gd name="connsiteX22" fmla="*/ 344691 w 664892"/>
                  <a:gd name="connsiteY22" fmla="*/ 619030 h 628126"/>
                  <a:gd name="connsiteX23" fmla="*/ 353787 w 664892"/>
                  <a:gd name="connsiteY23" fmla="*/ 622097 h 628126"/>
                  <a:gd name="connsiteX24" fmla="*/ 372113 w 664892"/>
                  <a:gd name="connsiteY24" fmla="*/ 603771 h 628126"/>
                  <a:gd name="connsiteX25" fmla="*/ 384277 w 664892"/>
                  <a:gd name="connsiteY25" fmla="*/ 596160 h 628126"/>
                  <a:gd name="connsiteX26" fmla="*/ 398050 w 664892"/>
                  <a:gd name="connsiteY26" fmla="*/ 588540 h 628126"/>
                  <a:gd name="connsiteX27" fmla="*/ 402603 w 664892"/>
                  <a:gd name="connsiteY27" fmla="*/ 585473 h 628126"/>
                  <a:gd name="connsiteX28" fmla="*/ 408747 w 664892"/>
                  <a:gd name="connsiteY28" fmla="*/ 580901 h 628126"/>
                  <a:gd name="connsiteX29" fmla="*/ 413299 w 664892"/>
                  <a:gd name="connsiteY29" fmla="*/ 579425 h 628126"/>
                  <a:gd name="connsiteX30" fmla="*/ 422405 w 664892"/>
                  <a:gd name="connsiteY30" fmla="*/ 583968 h 628126"/>
                  <a:gd name="connsiteX31" fmla="*/ 422405 w 664892"/>
                  <a:gd name="connsiteY31" fmla="*/ 608333 h 628126"/>
                  <a:gd name="connsiteX32" fmla="*/ 426949 w 664892"/>
                  <a:gd name="connsiteY32" fmla="*/ 609924 h 628126"/>
                  <a:gd name="connsiteX33" fmla="*/ 469745 w 664892"/>
                  <a:gd name="connsiteY33" fmla="*/ 622097 h 628126"/>
                  <a:gd name="connsiteX34" fmla="*/ 472707 w 664892"/>
                  <a:gd name="connsiteY34" fmla="*/ 622097 h 628126"/>
                  <a:gd name="connsiteX35" fmla="*/ 472707 w 664892"/>
                  <a:gd name="connsiteY35" fmla="*/ 619030 h 628126"/>
                  <a:gd name="connsiteX36" fmla="*/ 518455 w 664892"/>
                  <a:gd name="connsiteY36" fmla="*/ 628126 h 628126"/>
                  <a:gd name="connsiteX37" fmla="*/ 513883 w 664892"/>
                  <a:gd name="connsiteY37" fmla="*/ 596160 h 628126"/>
                  <a:gd name="connsiteX38" fmla="*/ 520037 w 664892"/>
                  <a:gd name="connsiteY38" fmla="*/ 597637 h 628126"/>
                  <a:gd name="connsiteX39" fmla="*/ 539839 w 664892"/>
                  <a:gd name="connsiteY39" fmla="*/ 600704 h 628126"/>
                  <a:gd name="connsiteX40" fmla="*/ 548945 w 664892"/>
                  <a:gd name="connsiteY40" fmla="*/ 611400 h 628126"/>
                  <a:gd name="connsiteX41" fmla="*/ 564194 w 664892"/>
                  <a:gd name="connsiteY41" fmla="*/ 605266 h 628126"/>
                  <a:gd name="connsiteX42" fmla="*/ 573396 w 664892"/>
                  <a:gd name="connsiteY42" fmla="*/ 617544 h 628126"/>
                  <a:gd name="connsiteX43" fmla="*/ 577948 w 664892"/>
                  <a:gd name="connsiteY43" fmla="*/ 628126 h 628126"/>
                  <a:gd name="connsiteX44" fmla="*/ 617554 w 664892"/>
                  <a:gd name="connsiteY44" fmla="*/ 622097 h 628126"/>
                  <a:gd name="connsiteX45" fmla="*/ 654196 w 664892"/>
                  <a:gd name="connsiteY45" fmla="*/ 617544 h 628126"/>
                  <a:gd name="connsiteX46" fmla="*/ 654196 w 664892"/>
                  <a:gd name="connsiteY46" fmla="*/ 590017 h 628126"/>
                  <a:gd name="connsiteX47" fmla="*/ 658749 w 664892"/>
                  <a:gd name="connsiteY47" fmla="*/ 513769 h 628126"/>
                  <a:gd name="connsiteX48" fmla="*/ 657263 w 664892"/>
                  <a:gd name="connsiteY48" fmla="*/ 501605 h 628126"/>
                  <a:gd name="connsiteX49" fmla="*/ 657263 w 664892"/>
                  <a:gd name="connsiteY49" fmla="*/ 486346 h 628126"/>
                  <a:gd name="connsiteX50" fmla="*/ 658749 w 664892"/>
                  <a:gd name="connsiteY50" fmla="*/ 466544 h 628126"/>
                  <a:gd name="connsiteX51" fmla="*/ 658749 w 664892"/>
                  <a:gd name="connsiteY51" fmla="*/ 451304 h 628126"/>
                  <a:gd name="connsiteX52" fmla="*/ 657263 w 664892"/>
                  <a:gd name="connsiteY52" fmla="*/ 439121 h 628126"/>
                  <a:gd name="connsiteX53" fmla="*/ 655682 w 664892"/>
                  <a:gd name="connsiteY53" fmla="*/ 439121 h 628126"/>
                  <a:gd name="connsiteX54" fmla="*/ 652710 w 664892"/>
                  <a:gd name="connsiteY54" fmla="*/ 425358 h 628126"/>
                  <a:gd name="connsiteX55" fmla="*/ 649643 w 664892"/>
                  <a:gd name="connsiteY55" fmla="*/ 413185 h 628126"/>
                  <a:gd name="connsiteX56" fmla="*/ 648053 w 664892"/>
                  <a:gd name="connsiteY56" fmla="*/ 399412 h 628126"/>
                  <a:gd name="connsiteX57" fmla="*/ 649643 w 664892"/>
                  <a:gd name="connsiteY57" fmla="*/ 381200 h 628126"/>
                  <a:gd name="connsiteX58" fmla="*/ 648053 w 664892"/>
                  <a:gd name="connsiteY58" fmla="*/ 359807 h 628126"/>
                  <a:gd name="connsiteX59" fmla="*/ 649643 w 664892"/>
                  <a:gd name="connsiteY59" fmla="*/ 343072 h 628126"/>
                  <a:gd name="connsiteX60" fmla="*/ 649643 w 664892"/>
                  <a:gd name="connsiteY60" fmla="*/ 338423 h 628126"/>
                  <a:gd name="connsiteX61" fmla="*/ 651120 w 664892"/>
                  <a:gd name="connsiteY61" fmla="*/ 333870 h 628126"/>
                  <a:gd name="connsiteX62" fmla="*/ 654196 w 664892"/>
                  <a:gd name="connsiteY62" fmla="*/ 327841 h 628126"/>
                  <a:gd name="connsiteX63" fmla="*/ 654196 w 664892"/>
                  <a:gd name="connsiteY63" fmla="*/ 323164 h 628126"/>
                  <a:gd name="connsiteX64" fmla="*/ 651120 w 664892"/>
                  <a:gd name="connsiteY64" fmla="*/ 309515 h 628126"/>
                  <a:gd name="connsiteX65" fmla="*/ 635880 w 664892"/>
                  <a:gd name="connsiteY65" fmla="*/ 283559 h 628126"/>
                  <a:gd name="connsiteX66" fmla="*/ 632813 w 664892"/>
                  <a:gd name="connsiteY66" fmla="*/ 277425 h 628126"/>
                  <a:gd name="connsiteX67" fmla="*/ 634394 w 664892"/>
                  <a:gd name="connsiteY67" fmla="*/ 272872 h 628126"/>
                  <a:gd name="connsiteX68" fmla="*/ 637461 w 664892"/>
                  <a:gd name="connsiteY68" fmla="*/ 260699 h 628126"/>
                  <a:gd name="connsiteX69" fmla="*/ 638947 w 664892"/>
                  <a:gd name="connsiteY69" fmla="*/ 250003 h 628126"/>
                  <a:gd name="connsiteX70" fmla="*/ 638947 w 664892"/>
                  <a:gd name="connsiteY70" fmla="*/ 243973 h 628126"/>
                  <a:gd name="connsiteX71" fmla="*/ 637461 w 664892"/>
                  <a:gd name="connsiteY71" fmla="*/ 236334 h 628126"/>
                  <a:gd name="connsiteX72" fmla="*/ 640423 w 664892"/>
                  <a:gd name="connsiteY72" fmla="*/ 222580 h 628126"/>
                  <a:gd name="connsiteX73" fmla="*/ 645100 w 664892"/>
                  <a:gd name="connsiteY73" fmla="*/ 196625 h 628126"/>
                  <a:gd name="connsiteX74" fmla="*/ 652710 w 664892"/>
                  <a:gd name="connsiteY74" fmla="*/ 164659 h 628126"/>
                  <a:gd name="connsiteX75" fmla="*/ 651120 w 664892"/>
                  <a:gd name="connsiteY75" fmla="*/ 155438 h 628126"/>
                  <a:gd name="connsiteX76" fmla="*/ 648053 w 664892"/>
                  <a:gd name="connsiteY76" fmla="*/ 144856 h 628126"/>
                  <a:gd name="connsiteX77" fmla="*/ 649643 w 664892"/>
                  <a:gd name="connsiteY77" fmla="*/ 126530 h 628126"/>
                  <a:gd name="connsiteX78" fmla="*/ 652710 w 664892"/>
                  <a:gd name="connsiteY78" fmla="*/ 115843 h 628126"/>
                  <a:gd name="connsiteX79" fmla="*/ 652710 w 664892"/>
                  <a:gd name="connsiteY79" fmla="*/ 106737 h 628126"/>
                  <a:gd name="connsiteX80" fmla="*/ 651120 w 664892"/>
                  <a:gd name="connsiteY80" fmla="*/ 100594 h 628126"/>
                  <a:gd name="connsiteX81" fmla="*/ 655682 w 664892"/>
                  <a:gd name="connsiteY81" fmla="*/ 79200 h 628126"/>
                  <a:gd name="connsiteX82" fmla="*/ 661816 w 664892"/>
                  <a:gd name="connsiteY82" fmla="*/ 60989 h 628126"/>
                  <a:gd name="connsiteX83" fmla="*/ 664893 w 664892"/>
                  <a:gd name="connsiteY83" fmla="*/ 53369 h 628126"/>
                  <a:gd name="connsiteX84" fmla="*/ 658749 w 664892"/>
                  <a:gd name="connsiteY84" fmla="*/ 51778 h 628126"/>
                  <a:gd name="connsiteX85" fmla="*/ 591722 w 664892"/>
                  <a:gd name="connsiteY85" fmla="*/ 0 h 628126"/>
                  <a:gd name="connsiteX86" fmla="*/ 591722 w 664892"/>
                  <a:gd name="connsiteY86" fmla="*/ 16735 h 628126"/>
                  <a:gd name="connsiteX87" fmla="*/ 574882 w 664892"/>
                  <a:gd name="connsiteY87" fmla="*/ 19803 h 628126"/>
                  <a:gd name="connsiteX88" fmla="*/ 562709 w 664892"/>
                  <a:gd name="connsiteY88" fmla="*/ 13659 h 628126"/>
                  <a:gd name="connsiteX89" fmla="*/ 538363 w 664892"/>
                  <a:gd name="connsiteY89" fmla="*/ 89888 h 628126"/>
                  <a:gd name="connsiteX90" fmla="*/ 405670 w 664892"/>
                  <a:gd name="connsiteY90" fmla="*/ 80791 h 628126"/>
                  <a:gd name="connsiteX91" fmla="*/ 361407 w 664892"/>
                  <a:gd name="connsiteY91" fmla="*/ 77724 h 628126"/>
                  <a:gd name="connsiteX92" fmla="*/ 248641 w 664892"/>
                  <a:gd name="connsiteY92" fmla="*/ 22870 h 628126"/>
                  <a:gd name="connsiteX93" fmla="*/ 208931 w 664892"/>
                  <a:gd name="connsiteY93" fmla="*/ 50302 h 628126"/>
                  <a:gd name="connsiteX94" fmla="*/ 187643 w 664892"/>
                  <a:gd name="connsiteY94" fmla="*/ 48701 h 628126"/>
                  <a:gd name="connsiteX95" fmla="*/ 170822 w 664892"/>
                  <a:gd name="connsiteY95" fmla="*/ 76238 h 628126"/>
                  <a:gd name="connsiteX96" fmla="*/ 85468 w 664892"/>
                  <a:gd name="connsiteY96" fmla="*/ 132569 h 628126"/>
                  <a:gd name="connsiteX97" fmla="*/ 0 w 664892"/>
                  <a:gd name="connsiteY97" fmla="*/ 189014 h 628126"/>
                  <a:gd name="connsiteX98" fmla="*/ 44282 w 664892"/>
                  <a:gd name="connsiteY98" fmla="*/ 216427 h 628126"/>
                  <a:gd name="connsiteX99" fmla="*/ 112890 w 664892"/>
                  <a:gd name="connsiteY99" fmla="*/ 253070 h 6281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Lst>
                <a:rect l="l" t="t" r="r" b="b"/>
                <a:pathLst>
                  <a:path w="664892" h="628126">
                    <a:moveTo>
                      <a:pt x="112890" y="253070"/>
                    </a:moveTo>
                    <a:lnTo>
                      <a:pt x="210522" y="307934"/>
                    </a:lnTo>
                    <a:lnTo>
                      <a:pt x="253184" y="332384"/>
                    </a:lnTo>
                    <a:lnTo>
                      <a:pt x="230315" y="371989"/>
                    </a:lnTo>
                    <a:lnTo>
                      <a:pt x="166249" y="469611"/>
                    </a:lnTo>
                    <a:lnTo>
                      <a:pt x="239430" y="521389"/>
                    </a:lnTo>
                    <a:lnTo>
                      <a:pt x="269920" y="542792"/>
                    </a:lnTo>
                    <a:lnTo>
                      <a:pt x="304981" y="567147"/>
                    </a:lnTo>
                    <a:lnTo>
                      <a:pt x="309629" y="570214"/>
                    </a:lnTo>
                    <a:lnTo>
                      <a:pt x="311115" y="576358"/>
                    </a:lnTo>
                    <a:lnTo>
                      <a:pt x="312592" y="582387"/>
                    </a:lnTo>
                    <a:lnTo>
                      <a:pt x="315668" y="587054"/>
                    </a:lnTo>
                    <a:lnTo>
                      <a:pt x="315668" y="594674"/>
                    </a:lnTo>
                    <a:lnTo>
                      <a:pt x="318735" y="600704"/>
                    </a:lnTo>
                    <a:lnTo>
                      <a:pt x="321812" y="605266"/>
                    </a:lnTo>
                    <a:lnTo>
                      <a:pt x="324888" y="612886"/>
                    </a:lnTo>
                    <a:lnTo>
                      <a:pt x="326365" y="619030"/>
                    </a:lnTo>
                    <a:lnTo>
                      <a:pt x="327851" y="620506"/>
                    </a:lnTo>
                    <a:lnTo>
                      <a:pt x="329432" y="620506"/>
                    </a:lnTo>
                    <a:lnTo>
                      <a:pt x="332499" y="622097"/>
                    </a:lnTo>
                    <a:lnTo>
                      <a:pt x="332499" y="626650"/>
                    </a:lnTo>
                    <a:lnTo>
                      <a:pt x="340119" y="623583"/>
                    </a:lnTo>
                    <a:lnTo>
                      <a:pt x="344691" y="619030"/>
                    </a:lnTo>
                    <a:lnTo>
                      <a:pt x="353787" y="622097"/>
                    </a:lnTo>
                    <a:lnTo>
                      <a:pt x="372113" y="603771"/>
                    </a:lnTo>
                    <a:lnTo>
                      <a:pt x="384277" y="596160"/>
                    </a:lnTo>
                    <a:lnTo>
                      <a:pt x="398050" y="588540"/>
                    </a:lnTo>
                    <a:lnTo>
                      <a:pt x="402603" y="585473"/>
                    </a:lnTo>
                    <a:lnTo>
                      <a:pt x="408747" y="580901"/>
                    </a:lnTo>
                    <a:lnTo>
                      <a:pt x="413299" y="579425"/>
                    </a:lnTo>
                    <a:lnTo>
                      <a:pt x="422405" y="583968"/>
                    </a:lnTo>
                    <a:lnTo>
                      <a:pt x="422405" y="608333"/>
                    </a:lnTo>
                    <a:lnTo>
                      <a:pt x="426949" y="609924"/>
                    </a:lnTo>
                    <a:lnTo>
                      <a:pt x="469745" y="622097"/>
                    </a:lnTo>
                    <a:lnTo>
                      <a:pt x="472707" y="622097"/>
                    </a:lnTo>
                    <a:lnTo>
                      <a:pt x="472707" y="619030"/>
                    </a:lnTo>
                    <a:lnTo>
                      <a:pt x="518455" y="628126"/>
                    </a:lnTo>
                    <a:lnTo>
                      <a:pt x="513883" y="596160"/>
                    </a:lnTo>
                    <a:lnTo>
                      <a:pt x="520037" y="597637"/>
                    </a:lnTo>
                    <a:lnTo>
                      <a:pt x="539839" y="600704"/>
                    </a:lnTo>
                    <a:lnTo>
                      <a:pt x="548945" y="611400"/>
                    </a:lnTo>
                    <a:lnTo>
                      <a:pt x="564194" y="605266"/>
                    </a:lnTo>
                    <a:lnTo>
                      <a:pt x="573396" y="617544"/>
                    </a:lnTo>
                    <a:lnTo>
                      <a:pt x="577948" y="628126"/>
                    </a:lnTo>
                    <a:lnTo>
                      <a:pt x="617554" y="622097"/>
                    </a:lnTo>
                    <a:lnTo>
                      <a:pt x="654196" y="617544"/>
                    </a:lnTo>
                    <a:lnTo>
                      <a:pt x="654196" y="590017"/>
                    </a:lnTo>
                    <a:lnTo>
                      <a:pt x="658749" y="513769"/>
                    </a:lnTo>
                    <a:lnTo>
                      <a:pt x="657263" y="501605"/>
                    </a:lnTo>
                    <a:lnTo>
                      <a:pt x="657263" y="486346"/>
                    </a:lnTo>
                    <a:lnTo>
                      <a:pt x="658749" y="466544"/>
                    </a:lnTo>
                    <a:lnTo>
                      <a:pt x="658749" y="451304"/>
                    </a:lnTo>
                    <a:lnTo>
                      <a:pt x="657263" y="439121"/>
                    </a:lnTo>
                    <a:lnTo>
                      <a:pt x="655682" y="439121"/>
                    </a:lnTo>
                    <a:lnTo>
                      <a:pt x="652710" y="425358"/>
                    </a:lnTo>
                    <a:lnTo>
                      <a:pt x="649643" y="413185"/>
                    </a:lnTo>
                    <a:lnTo>
                      <a:pt x="648053" y="399412"/>
                    </a:lnTo>
                    <a:lnTo>
                      <a:pt x="649643" y="381200"/>
                    </a:lnTo>
                    <a:lnTo>
                      <a:pt x="648053" y="359807"/>
                    </a:lnTo>
                    <a:lnTo>
                      <a:pt x="649643" y="343072"/>
                    </a:lnTo>
                    <a:lnTo>
                      <a:pt x="649643" y="338423"/>
                    </a:lnTo>
                    <a:lnTo>
                      <a:pt x="651120" y="333870"/>
                    </a:lnTo>
                    <a:lnTo>
                      <a:pt x="654196" y="327841"/>
                    </a:lnTo>
                    <a:lnTo>
                      <a:pt x="654196" y="323164"/>
                    </a:lnTo>
                    <a:lnTo>
                      <a:pt x="651120" y="309515"/>
                    </a:lnTo>
                    <a:lnTo>
                      <a:pt x="635880" y="283559"/>
                    </a:lnTo>
                    <a:lnTo>
                      <a:pt x="632813" y="277425"/>
                    </a:lnTo>
                    <a:lnTo>
                      <a:pt x="634394" y="272872"/>
                    </a:lnTo>
                    <a:lnTo>
                      <a:pt x="637461" y="260699"/>
                    </a:lnTo>
                    <a:lnTo>
                      <a:pt x="638947" y="250003"/>
                    </a:lnTo>
                    <a:lnTo>
                      <a:pt x="638947" y="243973"/>
                    </a:lnTo>
                    <a:lnTo>
                      <a:pt x="637461" y="236334"/>
                    </a:lnTo>
                    <a:lnTo>
                      <a:pt x="640423" y="222580"/>
                    </a:lnTo>
                    <a:lnTo>
                      <a:pt x="645100" y="196625"/>
                    </a:lnTo>
                    <a:lnTo>
                      <a:pt x="652710" y="164659"/>
                    </a:lnTo>
                    <a:lnTo>
                      <a:pt x="651120" y="155438"/>
                    </a:lnTo>
                    <a:lnTo>
                      <a:pt x="648053" y="144856"/>
                    </a:lnTo>
                    <a:lnTo>
                      <a:pt x="649643" y="126530"/>
                    </a:lnTo>
                    <a:lnTo>
                      <a:pt x="652710" y="115843"/>
                    </a:lnTo>
                    <a:lnTo>
                      <a:pt x="652710" y="106737"/>
                    </a:lnTo>
                    <a:lnTo>
                      <a:pt x="651120" y="100594"/>
                    </a:lnTo>
                    <a:lnTo>
                      <a:pt x="655682" y="79200"/>
                    </a:lnTo>
                    <a:lnTo>
                      <a:pt x="661816" y="60989"/>
                    </a:lnTo>
                    <a:lnTo>
                      <a:pt x="664893" y="53369"/>
                    </a:lnTo>
                    <a:lnTo>
                      <a:pt x="658749" y="51778"/>
                    </a:lnTo>
                    <a:lnTo>
                      <a:pt x="591722" y="0"/>
                    </a:lnTo>
                    <a:lnTo>
                      <a:pt x="591722" y="16735"/>
                    </a:lnTo>
                    <a:lnTo>
                      <a:pt x="574882" y="19803"/>
                    </a:lnTo>
                    <a:lnTo>
                      <a:pt x="562709" y="13659"/>
                    </a:lnTo>
                    <a:lnTo>
                      <a:pt x="538363" y="89888"/>
                    </a:lnTo>
                    <a:lnTo>
                      <a:pt x="405670" y="80791"/>
                    </a:lnTo>
                    <a:lnTo>
                      <a:pt x="361407" y="77724"/>
                    </a:lnTo>
                    <a:lnTo>
                      <a:pt x="248641" y="22870"/>
                    </a:lnTo>
                    <a:lnTo>
                      <a:pt x="208931" y="50302"/>
                    </a:lnTo>
                    <a:lnTo>
                      <a:pt x="187643" y="48701"/>
                    </a:lnTo>
                    <a:lnTo>
                      <a:pt x="170822" y="76238"/>
                    </a:lnTo>
                    <a:lnTo>
                      <a:pt x="85468" y="132569"/>
                    </a:lnTo>
                    <a:lnTo>
                      <a:pt x="0" y="189014"/>
                    </a:lnTo>
                    <a:lnTo>
                      <a:pt x="44282" y="216427"/>
                    </a:lnTo>
                    <a:lnTo>
                      <a:pt x="112890" y="253070"/>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69" name="Freeform: Shape 268">
                <a:extLst>
                  <a:ext uri="{FF2B5EF4-FFF2-40B4-BE49-F238E27FC236}">
                    <a16:creationId xmlns:a16="http://schemas.microsoft.com/office/drawing/2014/main" id="{8166F0A4-DC19-414A-83BA-219462D309C7}"/>
                  </a:ext>
                </a:extLst>
              </p:cNvPr>
              <p:cNvSpPr/>
              <p:nvPr/>
            </p:nvSpPr>
            <p:spPr>
              <a:xfrm>
                <a:off x="7731831" y="4220346"/>
                <a:ext cx="608857" cy="626087"/>
              </a:xfrm>
              <a:custGeom>
                <a:avLst/>
                <a:gdLst>
                  <a:gd name="connsiteX0" fmla="*/ 21545 w 608857"/>
                  <a:gd name="connsiteY0" fmla="*/ 191519 h 626087"/>
                  <a:gd name="connsiteX1" fmla="*/ 27689 w 608857"/>
                  <a:gd name="connsiteY1" fmla="*/ 212798 h 626087"/>
                  <a:gd name="connsiteX2" fmla="*/ 55111 w 608857"/>
                  <a:gd name="connsiteY2" fmla="*/ 223485 h 626087"/>
                  <a:gd name="connsiteX3" fmla="*/ 53530 w 608857"/>
                  <a:gd name="connsiteY3" fmla="*/ 235677 h 626087"/>
                  <a:gd name="connsiteX4" fmla="*/ 38281 w 608857"/>
                  <a:gd name="connsiteY4" fmla="*/ 243297 h 626087"/>
                  <a:gd name="connsiteX5" fmla="*/ 33728 w 608857"/>
                  <a:gd name="connsiteY5" fmla="*/ 258547 h 626087"/>
                  <a:gd name="connsiteX6" fmla="*/ 38281 w 608857"/>
                  <a:gd name="connsiteY6" fmla="*/ 266167 h 626087"/>
                  <a:gd name="connsiteX7" fmla="*/ 62741 w 608857"/>
                  <a:gd name="connsiteY7" fmla="*/ 269234 h 626087"/>
                  <a:gd name="connsiteX8" fmla="*/ 71837 w 608857"/>
                  <a:gd name="connsiteY8" fmla="*/ 290617 h 626087"/>
                  <a:gd name="connsiteX9" fmla="*/ 76410 w 608857"/>
                  <a:gd name="connsiteY9" fmla="*/ 324203 h 626087"/>
                  <a:gd name="connsiteX10" fmla="*/ 62741 w 608857"/>
                  <a:gd name="connsiteY10" fmla="*/ 331813 h 626087"/>
                  <a:gd name="connsiteX11" fmla="*/ 73428 w 608857"/>
                  <a:gd name="connsiteY11" fmla="*/ 354702 h 626087"/>
                  <a:gd name="connsiteX12" fmla="*/ 70361 w 608857"/>
                  <a:gd name="connsiteY12" fmla="*/ 371427 h 626087"/>
                  <a:gd name="connsiteX13" fmla="*/ 82544 w 608857"/>
                  <a:gd name="connsiteY13" fmla="*/ 426273 h 626087"/>
                  <a:gd name="connsiteX14" fmla="*/ 73428 w 608857"/>
                  <a:gd name="connsiteY14" fmla="*/ 426273 h 626087"/>
                  <a:gd name="connsiteX15" fmla="*/ 61150 w 608857"/>
                  <a:gd name="connsiteY15" fmla="*/ 440036 h 626087"/>
                  <a:gd name="connsiteX16" fmla="*/ 103937 w 608857"/>
                  <a:gd name="connsiteY16" fmla="*/ 493404 h 626087"/>
                  <a:gd name="connsiteX17" fmla="*/ 102356 w 608857"/>
                  <a:gd name="connsiteY17" fmla="*/ 510140 h 626087"/>
                  <a:gd name="connsiteX18" fmla="*/ 117586 w 608857"/>
                  <a:gd name="connsiteY18" fmla="*/ 525389 h 626087"/>
                  <a:gd name="connsiteX19" fmla="*/ 117586 w 608857"/>
                  <a:gd name="connsiteY19" fmla="*/ 539153 h 626087"/>
                  <a:gd name="connsiteX20" fmla="*/ 132845 w 608857"/>
                  <a:gd name="connsiteY20" fmla="*/ 543706 h 626087"/>
                  <a:gd name="connsiteX21" fmla="*/ 131350 w 608857"/>
                  <a:gd name="connsiteY21" fmla="*/ 566576 h 626087"/>
                  <a:gd name="connsiteX22" fmla="*/ 148085 w 608857"/>
                  <a:gd name="connsiteY22" fmla="*/ 572719 h 626087"/>
                  <a:gd name="connsiteX23" fmla="*/ 174031 w 608857"/>
                  <a:gd name="connsiteY23" fmla="*/ 566576 h 626087"/>
                  <a:gd name="connsiteX24" fmla="*/ 203044 w 608857"/>
                  <a:gd name="connsiteY24" fmla="*/ 594008 h 626087"/>
                  <a:gd name="connsiteX25" fmla="*/ 204530 w 608857"/>
                  <a:gd name="connsiteY25" fmla="*/ 610829 h 626087"/>
                  <a:gd name="connsiteX26" fmla="*/ 225923 w 608857"/>
                  <a:gd name="connsiteY26" fmla="*/ 604704 h 626087"/>
                  <a:gd name="connsiteX27" fmla="*/ 250279 w 608857"/>
                  <a:gd name="connsiteY27" fmla="*/ 615401 h 626087"/>
                  <a:gd name="connsiteX28" fmla="*/ 268586 w 608857"/>
                  <a:gd name="connsiteY28" fmla="*/ 604704 h 626087"/>
                  <a:gd name="connsiteX29" fmla="*/ 283835 w 608857"/>
                  <a:gd name="connsiteY29" fmla="*/ 626088 h 626087"/>
                  <a:gd name="connsiteX30" fmla="*/ 323440 w 608857"/>
                  <a:gd name="connsiteY30" fmla="*/ 616877 h 626087"/>
                  <a:gd name="connsiteX31" fmla="*/ 317354 w 608857"/>
                  <a:gd name="connsiteY31" fmla="*/ 618296 h 626087"/>
                  <a:gd name="connsiteX32" fmla="*/ 316068 w 608857"/>
                  <a:gd name="connsiteY32" fmla="*/ 613000 h 626087"/>
                  <a:gd name="connsiteX33" fmla="*/ 314487 w 608857"/>
                  <a:gd name="connsiteY33" fmla="*/ 608447 h 626087"/>
                  <a:gd name="connsiteX34" fmla="*/ 313011 w 608857"/>
                  <a:gd name="connsiteY34" fmla="*/ 605371 h 626087"/>
                  <a:gd name="connsiteX35" fmla="*/ 309943 w 608857"/>
                  <a:gd name="connsiteY35" fmla="*/ 599237 h 626087"/>
                  <a:gd name="connsiteX36" fmla="*/ 308448 w 608857"/>
                  <a:gd name="connsiteY36" fmla="*/ 594684 h 626087"/>
                  <a:gd name="connsiteX37" fmla="*/ 309943 w 608857"/>
                  <a:gd name="connsiteY37" fmla="*/ 587064 h 626087"/>
                  <a:gd name="connsiteX38" fmla="*/ 311525 w 608857"/>
                  <a:gd name="connsiteY38" fmla="*/ 582501 h 626087"/>
                  <a:gd name="connsiteX39" fmla="*/ 316068 w 608857"/>
                  <a:gd name="connsiteY39" fmla="*/ 577948 h 626087"/>
                  <a:gd name="connsiteX40" fmla="*/ 314487 w 608857"/>
                  <a:gd name="connsiteY40" fmla="*/ 574882 h 626087"/>
                  <a:gd name="connsiteX41" fmla="*/ 313011 w 608857"/>
                  <a:gd name="connsiteY41" fmla="*/ 568738 h 626087"/>
                  <a:gd name="connsiteX42" fmla="*/ 309943 w 608857"/>
                  <a:gd name="connsiteY42" fmla="*/ 562699 h 626087"/>
                  <a:gd name="connsiteX43" fmla="*/ 308448 w 608857"/>
                  <a:gd name="connsiteY43" fmla="*/ 556565 h 626087"/>
                  <a:gd name="connsiteX44" fmla="*/ 308448 w 608857"/>
                  <a:gd name="connsiteY44" fmla="*/ 553498 h 626087"/>
                  <a:gd name="connsiteX45" fmla="*/ 311525 w 608857"/>
                  <a:gd name="connsiteY45" fmla="*/ 550526 h 626087"/>
                  <a:gd name="connsiteX46" fmla="*/ 313011 w 608857"/>
                  <a:gd name="connsiteY46" fmla="*/ 547459 h 626087"/>
                  <a:gd name="connsiteX47" fmla="*/ 438064 w 608857"/>
                  <a:gd name="connsiteY47" fmla="*/ 539830 h 626087"/>
                  <a:gd name="connsiteX48" fmla="*/ 526475 w 608857"/>
                  <a:gd name="connsiteY48" fmla="*/ 532209 h 626087"/>
                  <a:gd name="connsiteX49" fmla="*/ 529542 w 608857"/>
                  <a:gd name="connsiteY49" fmla="*/ 527656 h 626087"/>
                  <a:gd name="connsiteX50" fmla="*/ 532619 w 608857"/>
                  <a:gd name="connsiteY50" fmla="*/ 521503 h 626087"/>
                  <a:gd name="connsiteX51" fmla="*/ 534114 w 608857"/>
                  <a:gd name="connsiteY51" fmla="*/ 512398 h 626087"/>
                  <a:gd name="connsiteX52" fmla="*/ 538658 w 608857"/>
                  <a:gd name="connsiteY52" fmla="*/ 503206 h 626087"/>
                  <a:gd name="connsiteX53" fmla="*/ 547868 w 608857"/>
                  <a:gd name="connsiteY53" fmla="*/ 497157 h 626087"/>
                  <a:gd name="connsiteX54" fmla="*/ 549345 w 608857"/>
                  <a:gd name="connsiteY54" fmla="*/ 491014 h 626087"/>
                  <a:gd name="connsiteX55" fmla="*/ 558460 w 608857"/>
                  <a:gd name="connsiteY55" fmla="*/ 477250 h 626087"/>
                  <a:gd name="connsiteX56" fmla="*/ 563118 w 608857"/>
                  <a:gd name="connsiteY56" fmla="*/ 472688 h 626087"/>
                  <a:gd name="connsiteX57" fmla="*/ 569147 w 608857"/>
                  <a:gd name="connsiteY57" fmla="*/ 465077 h 626087"/>
                  <a:gd name="connsiteX58" fmla="*/ 578367 w 608857"/>
                  <a:gd name="connsiteY58" fmla="*/ 459038 h 626087"/>
                  <a:gd name="connsiteX59" fmla="*/ 585988 w 608857"/>
                  <a:gd name="connsiteY59" fmla="*/ 452895 h 626087"/>
                  <a:gd name="connsiteX60" fmla="*/ 588950 w 608857"/>
                  <a:gd name="connsiteY60" fmla="*/ 449828 h 626087"/>
                  <a:gd name="connsiteX61" fmla="*/ 593617 w 608857"/>
                  <a:gd name="connsiteY61" fmla="*/ 443789 h 626087"/>
                  <a:gd name="connsiteX62" fmla="*/ 602723 w 608857"/>
                  <a:gd name="connsiteY62" fmla="*/ 440722 h 626087"/>
                  <a:gd name="connsiteX63" fmla="*/ 608857 w 608857"/>
                  <a:gd name="connsiteY63" fmla="*/ 437655 h 626087"/>
                  <a:gd name="connsiteX64" fmla="*/ 608857 w 608857"/>
                  <a:gd name="connsiteY64" fmla="*/ 433092 h 626087"/>
                  <a:gd name="connsiteX65" fmla="*/ 605790 w 608857"/>
                  <a:gd name="connsiteY65" fmla="*/ 431502 h 626087"/>
                  <a:gd name="connsiteX66" fmla="*/ 604209 w 608857"/>
                  <a:gd name="connsiteY66" fmla="*/ 431502 h 626087"/>
                  <a:gd name="connsiteX67" fmla="*/ 602723 w 608857"/>
                  <a:gd name="connsiteY67" fmla="*/ 430025 h 626087"/>
                  <a:gd name="connsiteX68" fmla="*/ 601246 w 608857"/>
                  <a:gd name="connsiteY68" fmla="*/ 423882 h 626087"/>
                  <a:gd name="connsiteX69" fmla="*/ 598170 w 608857"/>
                  <a:gd name="connsiteY69" fmla="*/ 416271 h 626087"/>
                  <a:gd name="connsiteX70" fmla="*/ 595093 w 608857"/>
                  <a:gd name="connsiteY70" fmla="*/ 411699 h 626087"/>
                  <a:gd name="connsiteX71" fmla="*/ 592026 w 608857"/>
                  <a:gd name="connsiteY71" fmla="*/ 405670 h 626087"/>
                  <a:gd name="connsiteX72" fmla="*/ 592026 w 608857"/>
                  <a:gd name="connsiteY72" fmla="*/ 398050 h 626087"/>
                  <a:gd name="connsiteX73" fmla="*/ 588950 w 608857"/>
                  <a:gd name="connsiteY73" fmla="*/ 393383 h 626087"/>
                  <a:gd name="connsiteX74" fmla="*/ 587473 w 608857"/>
                  <a:gd name="connsiteY74" fmla="*/ 387353 h 626087"/>
                  <a:gd name="connsiteX75" fmla="*/ 585988 w 608857"/>
                  <a:gd name="connsiteY75" fmla="*/ 381210 h 626087"/>
                  <a:gd name="connsiteX76" fmla="*/ 581339 w 608857"/>
                  <a:gd name="connsiteY76" fmla="*/ 378143 h 626087"/>
                  <a:gd name="connsiteX77" fmla="*/ 546278 w 608857"/>
                  <a:gd name="connsiteY77" fmla="*/ 353787 h 626087"/>
                  <a:gd name="connsiteX78" fmla="*/ 515788 w 608857"/>
                  <a:gd name="connsiteY78" fmla="*/ 332394 h 626087"/>
                  <a:gd name="connsiteX79" fmla="*/ 442608 w 608857"/>
                  <a:gd name="connsiteY79" fmla="*/ 280606 h 626087"/>
                  <a:gd name="connsiteX80" fmla="*/ 506673 w 608857"/>
                  <a:gd name="connsiteY80" fmla="*/ 182985 h 626087"/>
                  <a:gd name="connsiteX81" fmla="*/ 529542 w 608857"/>
                  <a:gd name="connsiteY81" fmla="*/ 143380 h 626087"/>
                  <a:gd name="connsiteX82" fmla="*/ 486880 w 608857"/>
                  <a:gd name="connsiteY82" fmla="*/ 118929 h 626087"/>
                  <a:gd name="connsiteX83" fmla="*/ 389249 w 608857"/>
                  <a:gd name="connsiteY83" fmla="*/ 64065 h 626087"/>
                  <a:gd name="connsiteX84" fmla="*/ 320640 w 608857"/>
                  <a:gd name="connsiteY84" fmla="*/ 27422 h 626087"/>
                  <a:gd name="connsiteX85" fmla="*/ 276358 w 608857"/>
                  <a:gd name="connsiteY85" fmla="*/ 0 h 626087"/>
                  <a:gd name="connsiteX86" fmla="*/ 33985 w 608857"/>
                  <a:gd name="connsiteY86" fmla="*/ 158639 h 626087"/>
                  <a:gd name="connsiteX87" fmla="*/ 1905 w 608857"/>
                  <a:gd name="connsiteY87" fmla="*/ 181499 h 626087"/>
                  <a:gd name="connsiteX88" fmla="*/ 0 w 608857"/>
                  <a:gd name="connsiteY88" fmla="*/ 185852 h 626087"/>
                  <a:gd name="connsiteX89" fmla="*/ 21545 w 608857"/>
                  <a:gd name="connsiteY89" fmla="*/ 191519 h 6260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Lst>
                <a:rect l="l" t="t" r="r" b="b"/>
                <a:pathLst>
                  <a:path w="608857" h="626087">
                    <a:moveTo>
                      <a:pt x="21545" y="191519"/>
                    </a:moveTo>
                    <a:lnTo>
                      <a:pt x="27689" y="212798"/>
                    </a:lnTo>
                    <a:lnTo>
                      <a:pt x="55111" y="223485"/>
                    </a:lnTo>
                    <a:lnTo>
                      <a:pt x="53530" y="235677"/>
                    </a:lnTo>
                    <a:lnTo>
                      <a:pt x="38281" y="243297"/>
                    </a:lnTo>
                    <a:lnTo>
                      <a:pt x="33728" y="258547"/>
                    </a:lnTo>
                    <a:lnTo>
                      <a:pt x="38281" y="266167"/>
                    </a:lnTo>
                    <a:lnTo>
                      <a:pt x="62741" y="269234"/>
                    </a:lnTo>
                    <a:lnTo>
                      <a:pt x="71837" y="290617"/>
                    </a:lnTo>
                    <a:lnTo>
                      <a:pt x="76410" y="324203"/>
                    </a:lnTo>
                    <a:lnTo>
                      <a:pt x="62741" y="331813"/>
                    </a:lnTo>
                    <a:lnTo>
                      <a:pt x="73428" y="354702"/>
                    </a:lnTo>
                    <a:lnTo>
                      <a:pt x="70361" y="371427"/>
                    </a:lnTo>
                    <a:lnTo>
                      <a:pt x="82544" y="426273"/>
                    </a:lnTo>
                    <a:lnTo>
                      <a:pt x="73428" y="426273"/>
                    </a:lnTo>
                    <a:lnTo>
                      <a:pt x="61150" y="440036"/>
                    </a:lnTo>
                    <a:lnTo>
                      <a:pt x="103937" y="493404"/>
                    </a:lnTo>
                    <a:lnTo>
                      <a:pt x="102356" y="510140"/>
                    </a:lnTo>
                    <a:lnTo>
                      <a:pt x="117586" y="525389"/>
                    </a:lnTo>
                    <a:lnTo>
                      <a:pt x="117586" y="539153"/>
                    </a:lnTo>
                    <a:lnTo>
                      <a:pt x="132845" y="543706"/>
                    </a:lnTo>
                    <a:lnTo>
                      <a:pt x="131350" y="566576"/>
                    </a:lnTo>
                    <a:lnTo>
                      <a:pt x="148085" y="572719"/>
                    </a:lnTo>
                    <a:lnTo>
                      <a:pt x="174031" y="566576"/>
                    </a:lnTo>
                    <a:lnTo>
                      <a:pt x="203044" y="594008"/>
                    </a:lnTo>
                    <a:lnTo>
                      <a:pt x="204530" y="610829"/>
                    </a:lnTo>
                    <a:lnTo>
                      <a:pt x="225923" y="604704"/>
                    </a:lnTo>
                    <a:lnTo>
                      <a:pt x="250279" y="615401"/>
                    </a:lnTo>
                    <a:lnTo>
                      <a:pt x="268586" y="604704"/>
                    </a:lnTo>
                    <a:lnTo>
                      <a:pt x="283835" y="626088"/>
                    </a:lnTo>
                    <a:lnTo>
                      <a:pt x="323440" y="616877"/>
                    </a:lnTo>
                    <a:lnTo>
                      <a:pt x="317354" y="618296"/>
                    </a:lnTo>
                    <a:lnTo>
                      <a:pt x="316068" y="613000"/>
                    </a:lnTo>
                    <a:lnTo>
                      <a:pt x="314487" y="608447"/>
                    </a:lnTo>
                    <a:lnTo>
                      <a:pt x="313011" y="605371"/>
                    </a:lnTo>
                    <a:lnTo>
                      <a:pt x="309943" y="599237"/>
                    </a:lnTo>
                    <a:lnTo>
                      <a:pt x="308448" y="594684"/>
                    </a:lnTo>
                    <a:lnTo>
                      <a:pt x="309943" y="587064"/>
                    </a:lnTo>
                    <a:lnTo>
                      <a:pt x="311525" y="582501"/>
                    </a:lnTo>
                    <a:lnTo>
                      <a:pt x="316068" y="577948"/>
                    </a:lnTo>
                    <a:lnTo>
                      <a:pt x="314487" y="574882"/>
                    </a:lnTo>
                    <a:lnTo>
                      <a:pt x="313011" y="568738"/>
                    </a:lnTo>
                    <a:lnTo>
                      <a:pt x="309943" y="562699"/>
                    </a:lnTo>
                    <a:lnTo>
                      <a:pt x="308448" y="556565"/>
                    </a:lnTo>
                    <a:lnTo>
                      <a:pt x="308448" y="553498"/>
                    </a:lnTo>
                    <a:lnTo>
                      <a:pt x="311525" y="550526"/>
                    </a:lnTo>
                    <a:lnTo>
                      <a:pt x="313011" y="547459"/>
                    </a:lnTo>
                    <a:lnTo>
                      <a:pt x="438064" y="539830"/>
                    </a:lnTo>
                    <a:lnTo>
                      <a:pt x="526475" y="532209"/>
                    </a:lnTo>
                    <a:lnTo>
                      <a:pt x="529542" y="527656"/>
                    </a:lnTo>
                    <a:lnTo>
                      <a:pt x="532619" y="521503"/>
                    </a:lnTo>
                    <a:lnTo>
                      <a:pt x="534114" y="512398"/>
                    </a:lnTo>
                    <a:lnTo>
                      <a:pt x="538658" y="503206"/>
                    </a:lnTo>
                    <a:lnTo>
                      <a:pt x="547868" y="497157"/>
                    </a:lnTo>
                    <a:lnTo>
                      <a:pt x="549345" y="491014"/>
                    </a:lnTo>
                    <a:lnTo>
                      <a:pt x="558460" y="477250"/>
                    </a:lnTo>
                    <a:lnTo>
                      <a:pt x="563118" y="472688"/>
                    </a:lnTo>
                    <a:lnTo>
                      <a:pt x="569147" y="465077"/>
                    </a:lnTo>
                    <a:lnTo>
                      <a:pt x="578367" y="459038"/>
                    </a:lnTo>
                    <a:lnTo>
                      <a:pt x="585988" y="452895"/>
                    </a:lnTo>
                    <a:lnTo>
                      <a:pt x="588950" y="449828"/>
                    </a:lnTo>
                    <a:lnTo>
                      <a:pt x="593617" y="443789"/>
                    </a:lnTo>
                    <a:lnTo>
                      <a:pt x="602723" y="440722"/>
                    </a:lnTo>
                    <a:lnTo>
                      <a:pt x="608857" y="437655"/>
                    </a:lnTo>
                    <a:lnTo>
                      <a:pt x="608857" y="433092"/>
                    </a:lnTo>
                    <a:lnTo>
                      <a:pt x="605790" y="431502"/>
                    </a:lnTo>
                    <a:lnTo>
                      <a:pt x="604209" y="431502"/>
                    </a:lnTo>
                    <a:lnTo>
                      <a:pt x="602723" y="430025"/>
                    </a:lnTo>
                    <a:lnTo>
                      <a:pt x="601246" y="423882"/>
                    </a:lnTo>
                    <a:lnTo>
                      <a:pt x="598170" y="416271"/>
                    </a:lnTo>
                    <a:lnTo>
                      <a:pt x="595093" y="411699"/>
                    </a:lnTo>
                    <a:lnTo>
                      <a:pt x="592026" y="405670"/>
                    </a:lnTo>
                    <a:lnTo>
                      <a:pt x="592026" y="398050"/>
                    </a:lnTo>
                    <a:lnTo>
                      <a:pt x="588950" y="393383"/>
                    </a:lnTo>
                    <a:lnTo>
                      <a:pt x="587473" y="387353"/>
                    </a:lnTo>
                    <a:lnTo>
                      <a:pt x="585988" y="381210"/>
                    </a:lnTo>
                    <a:lnTo>
                      <a:pt x="581339" y="378143"/>
                    </a:lnTo>
                    <a:lnTo>
                      <a:pt x="546278" y="353787"/>
                    </a:lnTo>
                    <a:lnTo>
                      <a:pt x="515788" y="332394"/>
                    </a:lnTo>
                    <a:lnTo>
                      <a:pt x="442608" y="280606"/>
                    </a:lnTo>
                    <a:lnTo>
                      <a:pt x="506673" y="182985"/>
                    </a:lnTo>
                    <a:lnTo>
                      <a:pt x="529542" y="143380"/>
                    </a:lnTo>
                    <a:lnTo>
                      <a:pt x="486880" y="118929"/>
                    </a:lnTo>
                    <a:lnTo>
                      <a:pt x="389249" y="64065"/>
                    </a:lnTo>
                    <a:lnTo>
                      <a:pt x="320640" y="27422"/>
                    </a:lnTo>
                    <a:lnTo>
                      <a:pt x="276358" y="0"/>
                    </a:lnTo>
                    <a:lnTo>
                      <a:pt x="33985" y="158639"/>
                    </a:lnTo>
                    <a:lnTo>
                      <a:pt x="1905" y="181499"/>
                    </a:lnTo>
                    <a:lnTo>
                      <a:pt x="0" y="185852"/>
                    </a:lnTo>
                    <a:lnTo>
                      <a:pt x="21545" y="191519"/>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70" name="Freeform: Shape 269">
                <a:extLst>
                  <a:ext uri="{FF2B5EF4-FFF2-40B4-BE49-F238E27FC236}">
                    <a16:creationId xmlns:a16="http://schemas.microsoft.com/office/drawing/2014/main" id="{CD8138A7-6D1C-4E48-8545-3163D0C4D504}"/>
                  </a:ext>
                </a:extLst>
              </p:cNvPr>
              <p:cNvSpPr/>
              <p:nvPr/>
            </p:nvSpPr>
            <p:spPr>
              <a:xfrm>
                <a:off x="7512632" y="3695871"/>
                <a:ext cx="756380" cy="710317"/>
              </a:xfrm>
              <a:custGeom>
                <a:avLst/>
                <a:gdLst>
                  <a:gd name="connsiteX0" fmla="*/ 4667 w 756380"/>
                  <a:gd name="connsiteY0" fmla="*/ 509226 h 710317"/>
                  <a:gd name="connsiteX1" fmla="*/ 6144 w 756380"/>
                  <a:gd name="connsiteY1" fmla="*/ 513779 h 710317"/>
                  <a:gd name="connsiteX2" fmla="*/ 10706 w 756380"/>
                  <a:gd name="connsiteY2" fmla="*/ 521398 h 710317"/>
                  <a:gd name="connsiteX3" fmla="*/ 15249 w 756380"/>
                  <a:gd name="connsiteY3" fmla="*/ 530609 h 710317"/>
                  <a:gd name="connsiteX4" fmla="*/ 16831 w 756380"/>
                  <a:gd name="connsiteY4" fmla="*/ 538239 h 710317"/>
                  <a:gd name="connsiteX5" fmla="*/ 19907 w 756380"/>
                  <a:gd name="connsiteY5" fmla="*/ 542792 h 710317"/>
                  <a:gd name="connsiteX6" fmla="*/ 29023 w 756380"/>
                  <a:gd name="connsiteY6" fmla="*/ 548935 h 710317"/>
                  <a:gd name="connsiteX7" fmla="*/ 35157 w 756380"/>
                  <a:gd name="connsiteY7" fmla="*/ 550411 h 710317"/>
                  <a:gd name="connsiteX8" fmla="*/ 44272 w 756380"/>
                  <a:gd name="connsiteY8" fmla="*/ 548935 h 710317"/>
                  <a:gd name="connsiteX9" fmla="*/ 51892 w 756380"/>
                  <a:gd name="connsiteY9" fmla="*/ 553479 h 710317"/>
                  <a:gd name="connsiteX10" fmla="*/ 53369 w 756380"/>
                  <a:gd name="connsiteY10" fmla="*/ 554965 h 710317"/>
                  <a:gd name="connsiteX11" fmla="*/ 53159 w 756380"/>
                  <a:gd name="connsiteY11" fmla="*/ 557355 h 710317"/>
                  <a:gd name="connsiteX12" fmla="*/ 53216 w 756380"/>
                  <a:gd name="connsiteY12" fmla="*/ 557355 h 710317"/>
                  <a:gd name="connsiteX13" fmla="*/ 63922 w 756380"/>
                  <a:gd name="connsiteY13" fmla="*/ 566576 h 710317"/>
                  <a:gd name="connsiteX14" fmla="*/ 63922 w 756380"/>
                  <a:gd name="connsiteY14" fmla="*/ 583311 h 710317"/>
                  <a:gd name="connsiteX15" fmla="*/ 85201 w 756380"/>
                  <a:gd name="connsiteY15" fmla="*/ 606180 h 710317"/>
                  <a:gd name="connsiteX16" fmla="*/ 100441 w 756380"/>
                  <a:gd name="connsiteY16" fmla="*/ 604695 h 710317"/>
                  <a:gd name="connsiteX17" fmla="*/ 112623 w 756380"/>
                  <a:gd name="connsiteY17" fmla="*/ 618354 h 710317"/>
                  <a:gd name="connsiteX18" fmla="*/ 121834 w 756380"/>
                  <a:gd name="connsiteY18" fmla="*/ 648853 h 710317"/>
                  <a:gd name="connsiteX19" fmla="*/ 118767 w 756380"/>
                  <a:gd name="connsiteY19" fmla="*/ 665683 h 710317"/>
                  <a:gd name="connsiteX20" fmla="*/ 127883 w 756380"/>
                  <a:gd name="connsiteY20" fmla="*/ 674789 h 710317"/>
                  <a:gd name="connsiteX21" fmla="*/ 129464 w 756380"/>
                  <a:gd name="connsiteY21" fmla="*/ 696182 h 710317"/>
                  <a:gd name="connsiteX22" fmla="*/ 146190 w 756380"/>
                  <a:gd name="connsiteY22" fmla="*/ 694601 h 710317"/>
                  <a:gd name="connsiteX23" fmla="*/ 155400 w 756380"/>
                  <a:gd name="connsiteY23" fmla="*/ 700735 h 710317"/>
                  <a:gd name="connsiteX24" fmla="*/ 173612 w 756380"/>
                  <a:gd name="connsiteY24" fmla="*/ 690039 h 710317"/>
                  <a:gd name="connsiteX25" fmla="*/ 185890 w 756380"/>
                  <a:gd name="connsiteY25" fmla="*/ 696182 h 710317"/>
                  <a:gd name="connsiteX26" fmla="*/ 196491 w 756380"/>
                  <a:gd name="connsiteY26" fmla="*/ 686962 h 710317"/>
                  <a:gd name="connsiteX27" fmla="*/ 205692 w 756380"/>
                  <a:gd name="connsiteY27" fmla="*/ 706764 h 710317"/>
                  <a:gd name="connsiteX28" fmla="*/ 219199 w 756380"/>
                  <a:gd name="connsiteY28" fmla="*/ 710317 h 710317"/>
                  <a:gd name="connsiteX29" fmla="*/ 221104 w 756380"/>
                  <a:gd name="connsiteY29" fmla="*/ 705974 h 710317"/>
                  <a:gd name="connsiteX30" fmla="*/ 253184 w 756380"/>
                  <a:gd name="connsiteY30" fmla="*/ 683114 h 710317"/>
                  <a:gd name="connsiteX31" fmla="*/ 495557 w 756380"/>
                  <a:gd name="connsiteY31" fmla="*/ 524475 h 710317"/>
                  <a:gd name="connsiteX32" fmla="*/ 495557 w 756380"/>
                  <a:gd name="connsiteY32" fmla="*/ 524475 h 710317"/>
                  <a:gd name="connsiteX33" fmla="*/ 581025 w 756380"/>
                  <a:gd name="connsiteY33" fmla="*/ 468030 h 710317"/>
                  <a:gd name="connsiteX34" fmla="*/ 666379 w 756380"/>
                  <a:gd name="connsiteY34" fmla="*/ 411699 h 710317"/>
                  <a:gd name="connsiteX35" fmla="*/ 683200 w 756380"/>
                  <a:gd name="connsiteY35" fmla="*/ 384162 h 710317"/>
                  <a:gd name="connsiteX36" fmla="*/ 704488 w 756380"/>
                  <a:gd name="connsiteY36" fmla="*/ 385763 h 710317"/>
                  <a:gd name="connsiteX37" fmla="*/ 744198 w 756380"/>
                  <a:gd name="connsiteY37" fmla="*/ 358330 h 710317"/>
                  <a:gd name="connsiteX38" fmla="*/ 678542 w 756380"/>
                  <a:gd name="connsiteY38" fmla="*/ 327831 h 710317"/>
                  <a:gd name="connsiteX39" fmla="*/ 709031 w 756380"/>
                  <a:gd name="connsiteY39" fmla="*/ 266843 h 710317"/>
                  <a:gd name="connsiteX40" fmla="*/ 756380 w 756380"/>
                  <a:gd name="connsiteY40" fmla="*/ 169221 h 710317"/>
                  <a:gd name="connsiteX41" fmla="*/ 744198 w 756380"/>
                  <a:gd name="connsiteY41" fmla="*/ 164659 h 710317"/>
                  <a:gd name="connsiteX42" fmla="*/ 608447 w 756380"/>
                  <a:gd name="connsiteY42" fmla="*/ 97517 h 710317"/>
                  <a:gd name="connsiteX43" fmla="*/ 530723 w 756380"/>
                  <a:gd name="connsiteY43" fmla="*/ 0 h 710317"/>
                  <a:gd name="connsiteX44" fmla="*/ 530723 w 756380"/>
                  <a:gd name="connsiteY44" fmla="*/ 1486 h 710317"/>
                  <a:gd name="connsiteX45" fmla="*/ 523103 w 756380"/>
                  <a:gd name="connsiteY45" fmla="*/ 2972 h 710317"/>
                  <a:gd name="connsiteX46" fmla="*/ 518436 w 756380"/>
                  <a:gd name="connsiteY46" fmla="*/ 4563 h 710317"/>
                  <a:gd name="connsiteX47" fmla="*/ 507844 w 756380"/>
                  <a:gd name="connsiteY47" fmla="*/ 4563 h 710317"/>
                  <a:gd name="connsiteX48" fmla="*/ 503196 w 756380"/>
                  <a:gd name="connsiteY48" fmla="*/ 6039 h 710317"/>
                  <a:gd name="connsiteX49" fmla="*/ 498634 w 756380"/>
                  <a:gd name="connsiteY49" fmla="*/ 7629 h 710317"/>
                  <a:gd name="connsiteX50" fmla="*/ 494090 w 756380"/>
                  <a:gd name="connsiteY50" fmla="*/ 10582 h 710317"/>
                  <a:gd name="connsiteX51" fmla="*/ 491014 w 756380"/>
                  <a:gd name="connsiteY51" fmla="*/ 13659 h 710317"/>
                  <a:gd name="connsiteX52" fmla="*/ 489528 w 756380"/>
                  <a:gd name="connsiteY52" fmla="*/ 15249 h 710317"/>
                  <a:gd name="connsiteX53" fmla="*/ 481917 w 756380"/>
                  <a:gd name="connsiteY53" fmla="*/ 16726 h 710317"/>
                  <a:gd name="connsiteX54" fmla="*/ 433102 w 756380"/>
                  <a:gd name="connsiteY54" fmla="*/ 9106 h 710317"/>
                  <a:gd name="connsiteX55" fmla="*/ 364464 w 756380"/>
                  <a:gd name="connsiteY55" fmla="*/ 54855 h 710317"/>
                  <a:gd name="connsiteX56" fmla="*/ 361397 w 756380"/>
                  <a:gd name="connsiteY56" fmla="*/ 41081 h 710317"/>
                  <a:gd name="connsiteX57" fmla="*/ 343081 w 756380"/>
                  <a:gd name="connsiteY57" fmla="*/ 47225 h 710317"/>
                  <a:gd name="connsiteX58" fmla="*/ 329432 w 756380"/>
                  <a:gd name="connsiteY58" fmla="*/ 79200 h 710317"/>
                  <a:gd name="connsiteX59" fmla="*/ 326355 w 756380"/>
                  <a:gd name="connsiteY59" fmla="*/ 85354 h 710317"/>
                  <a:gd name="connsiteX60" fmla="*/ 323288 w 756380"/>
                  <a:gd name="connsiteY60" fmla="*/ 85354 h 710317"/>
                  <a:gd name="connsiteX61" fmla="*/ 318735 w 756380"/>
                  <a:gd name="connsiteY61" fmla="*/ 86830 h 710317"/>
                  <a:gd name="connsiteX62" fmla="*/ 317240 w 756380"/>
                  <a:gd name="connsiteY62" fmla="*/ 86830 h 710317"/>
                  <a:gd name="connsiteX63" fmla="*/ 315658 w 756380"/>
                  <a:gd name="connsiteY63" fmla="*/ 83868 h 710317"/>
                  <a:gd name="connsiteX64" fmla="*/ 315658 w 756380"/>
                  <a:gd name="connsiteY64" fmla="*/ 79200 h 710317"/>
                  <a:gd name="connsiteX65" fmla="*/ 302009 w 756380"/>
                  <a:gd name="connsiteY65" fmla="*/ 77724 h 710317"/>
                  <a:gd name="connsiteX66" fmla="*/ 298942 w 756380"/>
                  <a:gd name="connsiteY66" fmla="*/ 100594 h 710317"/>
                  <a:gd name="connsiteX67" fmla="*/ 276054 w 756380"/>
                  <a:gd name="connsiteY67" fmla="*/ 100594 h 710317"/>
                  <a:gd name="connsiteX68" fmla="*/ 271510 w 756380"/>
                  <a:gd name="connsiteY68" fmla="*/ 102079 h 710317"/>
                  <a:gd name="connsiteX69" fmla="*/ 259232 w 756380"/>
                  <a:gd name="connsiteY69" fmla="*/ 105156 h 710317"/>
                  <a:gd name="connsiteX70" fmla="*/ 250117 w 756380"/>
                  <a:gd name="connsiteY70" fmla="*/ 108223 h 710317"/>
                  <a:gd name="connsiteX71" fmla="*/ 243973 w 756380"/>
                  <a:gd name="connsiteY71" fmla="*/ 111300 h 710317"/>
                  <a:gd name="connsiteX72" fmla="*/ 236344 w 756380"/>
                  <a:gd name="connsiteY72" fmla="*/ 120396 h 710317"/>
                  <a:gd name="connsiteX73" fmla="*/ 221104 w 756380"/>
                  <a:gd name="connsiteY73" fmla="*/ 132579 h 710317"/>
                  <a:gd name="connsiteX74" fmla="*/ 224171 w 756380"/>
                  <a:gd name="connsiteY74" fmla="*/ 135646 h 710317"/>
                  <a:gd name="connsiteX75" fmla="*/ 218141 w 756380"/>
                  <a:gd name="connsiteY75" fmla="*/ 140198 h 710317"/>
                  <a:gd name="connsiteX76" fmla="*/ 219618 w 756380"/>
                  <a:gd name="connsiteY76" fmla="*/ 143265 h 710317"/>
                  <a:gd name="connsiteX77" fmla="*/ 208921 w 756380"/>
                  <a:gd name="connsiteY77" fmla="*/ 152486 h 710317"/>
                  <a:gd name="connsiteX78" fmla="*/ 205854 w 756380"/>
                  <a:gd name="connsiteY78" fmla="*/ 149419 h 710317"/>
                  <a:gd name="connsiteX79" fmla="*/ 176946 w 756380"/>
                  <a:gd name="connsiteY79" fmla="*/ 169221 h 710317"/>
                  <a:gd name="connsiteX80" fmla="*/ 169316 w 756380"/>
                  <a:gd name="connsiteY80" fmla="*/ 175355 h 710317"/>
                  <a:gd name="connsiteX81" fmla="*/ 170793 w 756380"/>
                  <a:gd name="connsiteY81" fmla="*/ 157029 h 710317"/>
                  <a:gd name="connsiteX82" fmla="*/ 166249 w 756380"/>
                  <a:gd name="connsiteY82" fmla="*/ 157029 h 710317"/>
                  <a:gd name="connsiteX83" fmla="*/ 160106 w 756380"/>
                  <a:gd name="connsiteY83" fmla="*/ 158525 h 710317"/>
                  <a:gd name="connsiteX84" fmla="*/ 157143 w 756380"/>
                  <a:gd name="connsiteY84" fmla="*/ 160106 h 710317"/>
                  <a:gd name="connsiteX85" fmla="*/ 154076 w 756380"/>
                  <a:gd name="connsiteY85" fmla="*/ 164659 h 710317"/>
                  <a:gd name="connsiteX86" fmla="*/ 147933 w 756380"/>
                  <a:gd name="connsiteY86" fmla="*/ 167735 h 710317"/>
                  <a:gd name="connsiteX87" fmla="*/ 140303 w 756380"/>
                  <a:gd name="connsiteY87" fmla="*/ 170697 h 710317"/>
                  <a:gd name="connsiteX88" fmla="*/ 137236 w 756380"/>
                  <a:gd name="connsiteY88" fmla="*/ 170697 h 710317"/>
                  <a:gd name="connsiteX89" fmla="*/ 121986 w 756380"/>
                  <a:gd name="connsiteY89" fmla="*/ 172288 h 710317"/>
                  <a:gd name="connsiteX90" fmla="*/ 117434 w 756380"/>
                  <a:gd name="connsiteY90" fmla="*/ 173764 h 710317"/>
                  <a:gd name="connsiteX91" fmla="*/ 111404 w 756380"/>
                  <a:gd name="connsiteY91" fmla="*/ 179908 h 710317"/>
                  <a:gd name="connsiteX92" fmla="*/ 111404 w 756380"/>
                  <a:gd name="connsiteY92" fmla="*/ 184452 h 710317"/>
                  <a:gd name="connsiteX93" fmla="*/ 109814 w 756380"/>
                  <a:gd name="connsiteY93" fmla="*/ 189014 h 710317"/>
                  <a:gd name="connsiteX94" fmla="*/ 100708 w 756380"/>
                  <a:gd name="connsiteY94" fmla="*/ 195158 h 710317"/>
                  <a:gd name="connsiteX95" fmla="*/ 94564 w 756380"/>
                  <a:gd name="connsiteY95" fmla="*/ 201187 h 710317"/>
                  <a:gd name="connsiteX96" fmla="*/ 94564 w 756380"/>
                  <a:gd name="connsiteY96" fmla="*/ 204254 h 710317"/>
                  <a:gd name="connsiteX97" fmla="*/ 93078 w 756380"/>
                  <a:gd name="connsiteY97" fmla="*/ 207331 h 710317"/>
                  <a:gd name="connsiteX98" fmla="*/ 86935 w 756380"/>
                  <a:gd name="connsiteY98" fmla="*/ 213474 h 710317"/>
                  <a:gd name="connsiteX99" fmla="*/ 85458 w 756380"/>
                  <a:gd name="connsiteY99" fmla="*/ 216446 h 710317"/>
                  <a:gd name="connsiteX100" fmla="*/ 71694 w 756380"/>
                  <a:gd name="connsiteY100" fmla="*/ 218037 h 710317"/>
                  <a:gd name="connsiteX101" fmla="*/ 59512 w 756380"/>
                  <a:gd name="connsiteY101" fmla="*/ 224056 h 710317"/>
                  <a:gd name="connsiteX102" fmla="*/ 54959 w 756380"/>
                  <a:gd name="connsiteY102" fmla="*/ 222580 h 710317"/>
                  <a:gd name="connsiteX103" fmla="*/ 45748 w 756380"/>
                  <a:gd name="connsiteY103" fmla="*/ 219513 h 710317"/>
                  <a:gd name="connsiteX104" fmla="*/ 39709 w 756380"/>
                  <a:gd name="connsiteY104" fmla="*/ 219513 h 710317"/>
                  <a:gd name="connsiteX105" fmla="*/ 25946 w 756380"/>
                  <a:gd name="connsiteY105" fmla="*/ 221094 h 710317"/>
                  <a:gd name="connsiteX106" fmla="*/ 21402 w 756380"/>
                  <a:gd name="connsiteY106" fmla="*/ 219513 h 710317"/>
                  <a:gd name="connsiteX107" fmla="*/ 15249 w 756380"/>
                  <a:gd name="connsiteY107" fmla="*/ 224056 h 710317"/>
                  <a:gd name="connsiteX108" fmla="*/ 3077 w 756380"/>
                  <a:gd name="connsiteY108" fmla="*/ 225647 h 710317"/>
                  <a:gd name="connsiteX109" fmla="*/ 1600 w 756380"/>
                  <a:gd name="connsiteY109" fmla="*/ 352196 h 710317"/>
                  <a:gd name="connsiteX110" fmla="*/ 0 w 756380"/>
                  <a:gd name="connsiteY110" fmla="*/ 495567 h 710317"/>
                  <a:gd name="connsiteX111" fmla="*/ 3077 w 756380"/>
                  <a:gd name="connsiteY111" fmla="*/ 503187 h 710317"/>
                  <a:gd name="connsiteX112" fmla="*/ 4667 w 756380"/>
                  <a:gd name="connsiteY112" fmla="*/ 509226 h 710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Lst>
                <a:rect l="l" t="t" r="r" b="b"/>
                <a:pathLst>
                  <a:path w="756380" h="710317">
                    <a:moveTo>
                      <a:pt x="4667" y="509226"/>
                    </a:moveTo>
                    <a:lnTo>
                      <a:pt x="6144" y="513779"/>
                    </a:lnTo>
                    <a:lnTo>
                      <a:pt x="10706" y="521398"/>
                    </a:lnTo>
                    <a:lnTo>
                      <a:pt x="15249" y="530609"/>
                    </a:lnTo>
                    <a:lnTo>
                      <a:pt x="16831" y="538239"/>
                    </a:lnTo>
                    <a:lnTo>
                      <a:pt x="19907" y="542792"/>
                    </a:lnTo>
                    <a:lnTo>
                      <a:pt x="29023" y="548935"/>
                    </a:lnTo>
                    <a:lnTo>
                      <a:pt x="35157" y="550411"/>
                    </a:lnTo>
                    <a:lnTo>
                      <a:pt x="44272" y="548935"/>
                    </a:lnTo>
                    <a:lnTo>
                      <a:pt x="51892" y="553479"/>
                    </a:lnTo>
                    <a:lnTo>
                      <a:pt x="53369" y="554965"/>
                    </a:lnTo>
                    <a:lnTo>
                      <a:pt x="53159" y="557355"/>
                    </a:lnTo>
                    <a:lnTo>
                      <a:pt x="53216" y="557355"/>
                    </a:lnTo>
                    <a:lnTo>
                      <a:pt x="63922" y="566576"/>
                    </a:lnTo>
                    <a:lnTo>
                      <a:pt x="63922" y="583311"/>
                    </a:lnTo>
                    <a:lnTo>
                      <a:pt x="85201" y="606180"/>
                    </a:lnTo>
                    <a:lnTo>
                      <a:pt x="100441" y="604695"/>
                    </a:lnTo>
                    <a:lnTo>
                      <a:pt x="112623" y="618354"/>
                    </a:lnTo>
                    <a:lnTo>
                      <a:pt x="121834" y="648853"/>
                    </a:lnTo>
                    <a:lnTo>
                      <a:pt x="118767" y="665683"/>
                    </a:lnTo>
                    <a:lnTo>
                      <a:pt x="127883" y="674789"/>
                    </a:lnTo>
                    <a:lnTo>
                      <a:pt x="129464" y="696182"/>
                    </a:lnTo>
                    <a:lnTo>
                      <a:pt x="146190" y="694601"/>
                    </a:lnTo>
                    <a:lnTo>
                      <a:pt x="155400" y="700735"/>
                    </a:lnTo>
                    <a:lnTo>
                      <a:pt x="173612" y="690039"/>
                    </a:lnTo>
                    <a:lnTo>
                      <a:pt x="185890" y="696182"/>
                    </a:lnTo>
                    <a:lnTo>
                      <a:pt x="196491" y="686962"/>
                    </a:lnTo>
                    <a:lnTo>
                      <a:pt x="205692" y="706764"/>
                    </a:lnTo>
                    <a:lnTo>
                      <a:pt x="219199" y="710317"/>
                    </a:lnTo>
                    <a:lnTo>
                      <a:pt x="221104" y="705974"/>
                    </a:lnTo>
                    <a:lnTo>
                      <a:pt x="253184" y="683114"/>
                    </a:lnTo>
                    <a:lnTo>
                      <a:pt x="495557" y="524475"/>
                    </a:lnTo>
                    <a:lnTo>
                      <a:pt x="495557" y="524475"/>
                    </a:lnTo>
                    <a:lnTo>
                      <a:pt x="581025" y="468030"/>
                    </a:lnTo>
                    <a:lnTo>
                      <a:pt x="666379" y="411699"/>
                    </a:lnTo>
                    <a:lnTo>
                      <a:pt x="683200" y="384162"/>
                    </a:lnTo>
                    <a:lnTo>
                      <a:pt x="704488" y="385763"/>
                    </a:lnTo>
                    <a:lnTo>
                      <a:pt x="744198" y="358330"/>
                    </a:lnTo>
                    <a:lnTo>
                      <a:pt x="678542" y="327831"/>
                    </a:lnTo>
                    <a:lnTo>
                      <a:pt x="709031" y="266843"/>
                    </a:lnTo>
                    <a:lnTo>
                      <a:pt x="756380" y="169221"/>
                    </a:lnTo>
                    <a:lnTo>
                      <a:pt x="744198" y="164659"/>
                    </a:lnTo>
                    <a:lnTo>
                      <a:pt x="608447" y="97517"/>
                    </a:lnTo>
                    <a:lnTo>
                      <a:pt x="530723" y="0"/>
                    </a:lnTo>
                    <a:lnTo>
                      <a:pt x="530723" y="1486"/>
                    </a:lnTo>
                    <a:lnTo>
                      <a:pt x="523103" y="2972"/>
                    </a:lnTo>
                    <a:lnTo>
                      <a:pt x="518436" y="4563"/>
                    </a:lnTo>
                    <a:lnTo>
                      <a:pt x="507844" y="4563"/>
                    </a:lnTo>
                    <a:lnTo>
                      <a:pt x="503196" y="6039"/>
                    </a:lnTo>
                    <a:lnTo>
                      <a:pt x="498634" y="7629"/>
                    </a:lnTo>
                    <a:lnTo>
                      <a:pt x="494090" y="10582"/>
                    </a:lnTo>
                    <a:lnTo>
                      <a:pt x="491014" y="13659"/>
                    </a:lnTo>
                    <a:lnTo>
                      <a:pt x="489528" y="15249"/>
                    </a:lnTo>
                    <a:lnTo>
                      <a:pt x="481917" y="16726"/>
                    </a:lnTo>
                    <a:lnTo>
                      <a:pt x="433102" y="9106"/>
                    </a:lnTo>
                    <a:lnTo>
                      <a:pt x="364464" y="54855"/>
                    </a:lnTo>
                    <a:lnTo>
                      <a:pt x="361397" y="41081"/>
                    </a:lnTo>
                    <a:lnTo>
                      <a:pt x="343081" y="47225"/>
                    </a:lnTo>
                    <a:lnTo>
                      <a:pt x="329432" y="79200"/>
                    </a:lnTo>
                    <a:lnTo>
                      <a:pt x="326355" y="85354"/>
                    </a:lnTo>
                    <a:lnTo>
                      <a:pt x="323288" y="85354"/>
                    </a:lnTo>
                    <a:lnTo>
                      <a:pt x="318735" y="86830"/>
                    </a:lnTo>
                    <a:lnTo>
                      <a:pt x="317240" y="86830"/>
                    </a:lnTo>
                    <a:lnTo>
                      <a:pt x="315658" y="83868"/>
                    </a:lnTo>
                    <a:lnTo>
                      <a:pt x="315658" y="79200"/>
                    </a:lnTo>
                    <a:lnTo>
                      <a:pt x="302009" y="77724"/>
                    </a:lnTo>
                    <a:lnTo>
                      <a:pt x="298942" y="100594"/>
                    </a:lnTo>
                    <a:lnTo>
                      <a:pt x="276054" y="100594"/>
                    </a:lnTo>
                    <a:lnTo>
                      <a:pt x="271510" y="102079"/>
                    </a:lnTo>
                    <a:lnTo>
                      <a:pt x="259232" y="105156"/>
                    </a:lnTo>
                    <a:lnTo>
                      <a:pt x="250117" y="108223"/>
                    </a:lnTo>
                    <a:lnTo>
                      <a:pt x="243973" y="111300"/>
                    </a:lnTo>
                    <a:lnTo>
                      <a:pt x="236344" y="120396"/>
                    </a:lnTo>
                    <a:lnTo>
                      <a:pt x="221104" y="132579"/>
                    </a:lnTo>
                    <a:lnTo>
                      <a:pt x="224171" y="135646"/>
                    </a:lnTo>
                    <a:lnTo>
                      <a:pt x="218141" y="140198"/>
                    </a:lnTo>
                    <a:lnTo>
                      <a:pt x="219618" y="143265"/>
                    </a:lnTo>
                    <a:lnTo>
                      <a:pt x="208921" y="152486"/>
                    </a:lnTo>
                    <a:lnTo>
                      <a:pt x="205854" y="149419"/>
                    </a:lnTo>
                    <a:lnTo>
                      <a:pt x="176946" y="169221"/>
                    </a:lnTo>
                    <a:lnTo>
                      <a:pt x="169316" y="175355"/>
                    </a:lnTo>
                    <a:lnTo>
                      <a:pt x="170793" y="157029"/>
                    </a:lnTo>
                    <a:lnTo>
                      <a:pt x="166249" y="157029"/>
                    </a:lnTo>
                    <a:lnTo>
                      <a:pt x="160106" y="158525"/>
                    </a:lnTo>
                    <a:lnTo>
                      <a:pt x="157143" y="160106"/>
                    </a:lnTo>
                    <a:lnTo>
                      <a:pt x="154076" y="164659"/>
                    </a:lnTo>
                    <a:lnTo>
                      <a:pt x="147933" y="167735"/>
                    </a:lnTo>
                    <a:lnTo>
                      <a:pt x="140303" y="170697"/>
                    </a:lnTo>
                    <a:lnTo>
                      <a:pt x="137236" y="170697"/>
                    </a:lnTo>
                    <a:lnTo>
                      <a:pt x="121986" y="172288"/>
                    </a:lnTo>
                    <a:lnTo>
                      <a:pt x="117434" y="173764"/>
                    </a:lnTo>
                    <a:lnTo>
                      <a:pt x="111404" y="179908"/>
                    </a:lnTo>
                    <a:lnTo>
                      <a:pt x="111404" y="184452"/>
                    </a:lnTo>
                    <a:lnTo>
                      <a:pt x="109814" y="189014"/>
                    </a:lnTo>
                    <a:lnTo>
                      <a:pt x="100708" y="195158"/>
                    </a:lnTo>
                    <a:lnTo>
                      <a:pt x="94564" y="201187"/>
                    </a:lnTo>
                    <a:lnTo>
                      <a:pt x="94564" y="204254"/>
                    </a:lnTo>
                    <a:lnTo>
                      <a:pt x="93078" y="207331"/>
                    </a:lnTo>
                    <a:lnTo>
                      <a:pt x="86935" y="213474"/>
                    </a:lnTo>
                    <a:lnTo>
                      <a:pt x="85458" y="216446"/>
                    </a:lnTo>
                    <a:lnTo>
                      <a:pt x="71694" y="218037"/>
                    </a:lnTo>
                    <a:lnTo>
                      <a:pt x="59512" y="224056"/>
                    </a:lnTo>
                    <a:lnTo>
                      <a:pt x="54959" y="222580"/>
                    </a:lnTo>
                    <a:lnTo>
                      <a:pt x="45748" y="219513"/>
                    </a:lnTo>
                    <a:lnTo>
                      <a:pt x="39709" y="219513"/>
                    </a:lnTo>
                    <a:lnTo>
                      <a:pt x="25946" y="221094"/>
                    </a:lnTo>
                    <a:lnTo>
                      <a:pt x="21402" y="219513"/>
                    </a:lnTo>
                    <a:lnTo>
                      <a:pt x="15249" y="224056"/>
                    </a:lnTo>
                    <a:lnTo>
                      <a:pt x="3077" y="225647"/>
                    </a:lnTo>
                    <a:lnTo>
                      <a:pt x="1600" y="352196"/>
                    </a:lnTo>
                    <a:lnTo>
                      <a:pt x="0" y="495567"/>
                    </a:lnTo>
                    <a:lnTo>
                      <a:pt x="3077" y="503187"/>
                    </a:lnTo>
                    <a:lnTo>
                      <a:pt x="4667" y="509226"/>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71" name="Freeform: Shape 270">
                <a:extLst>
                  <a:ext uri="{FF2B5EF4-FFF2-40B4-BE49-F238E27FC236}">
                    <a16:creationId xmlns:a16="http://schemas.microsoft.com/office/drawing/2014/main" id="{74271469-F713-4281-9B34-B8CF1ACC502A}"/>
                  </a:ext>
                </a:extLst>
              </p:cNvPr>
              <p:cNvSpPr/>
              <p:nvPr/>
            </p:nvSpPr>
            <p:spPr>
              <a:xfrm>
                <a:off x="6966773" y="3825478"/>
                <a:ext cx="599217" cy="437778"/>
              </a:xfrm>
              <a:custGeom>
                <a:avLst/>
                <a:gdLst>
                  <a:gd name="connsiteX0" fmla="*/ 0 w 599217"/>
                  <a:gd name="connsiteY0" fmla="*/ 35052 h 437778"/>
                  <a:gd name="connsiteX1" fmla="*/ 1572 w 599217"/>
                  <a:gd name="connsiteY1" fmla="*/ 53369 h 437778"/>
                  <a:gd name="connsiteX2" fmla="*/ 6144 w 599217"/>
                  <a:gd name="connsiteY2" fmla="*/ 53369 h 437778"/>
                  <a:gd name="connsiteX3" fmla="*/ 7611 w 599217"/>
                  <a:gd name="connsiteY3" fmla="*/ 60998 h 437778"/>
                  <a:gd name="connsiteX4" fmla="*/ 10697 w 599217"/>
                  <a:gd name="connsiteY4" fmla="*/ 60998 h 437778"/>
                  <a:gd name="connsiteX5" fmla="*/ 10697 w 599217"/>
                  <a:gd name="connsiteY5" fmla="*/ 71581 h 437778"/>
                  <a:gd name="connsiteX6" fmla="*/ 13754 w 599217"/>
                  <a:gd name="connsiteY6" fmla="*/ 71581 h 437778"/>
                  <a:gd name="connsiteX7" fmla="*/ 15250 w 599217"/>
                  <a:gd name="connsiteY7" fmla="*/ 82287 h 437778"/>
                  <a:gd name="connsiteX8" fmla="*/ 6144 w 599217"/>
                  <a:gd name="connsiteY8" fmla="*/ 82287 h 437778"/>
                  <a:gd name="connsiteX9" fmla="*/ 6144 w 599217"/>
                  <a:gd name="connsiteY9" fmla="*/ 92973 h 437778"/>
                  <a:gd name="connsiteX10" fmla="*/ 10697 w 599217"/>
                  <a:gd name="connsiteY10" fmla="*/ 92973 h 437778"/>
                  <a:gd name="connsiteX11" fmla="*/ 9201 w 599217"/>
                  <a:gd name="connsiteY11" fmla="*/ 102070 h 437778"/>
                  <a:gd name="connsiteX12" fmla="*/ 15250 w 599217"/>
                  <a:gd name="connsiteY12" fmla="*/ 102070 h 437778"/>
                  <a:gd name="connsiteX13" fmla="*/ 15250 w 599217"/>
                  <a:gd name="connsiteY13" fmla="*/ 111290 h 437778"/>
                  <a:gd name="connsiteX14" fmla="*/ 18307 w 599217"/>
                  <a:gd name="connsiteY14" fmla="*/ 111290 h 437778"/>
                  <a:gd name="connsiteX15" fmla="*/ 18307 w 599217"/>
                  <a:gd name="connsiteY15" fmla="*/ 118919 h 437778"/>
                  <a:gd name="connsiteX16" fmla="*/ 22879 w 599217"/>
                  <a:gd name="connsiteY16" fmla="*/ 118919 h 437778"/>
                  <a:gd name="connsiteX17" fmla="*/ 21384 w 599217"/>
                  <a:gd name="connsiteY17" fmla="*/ 129616 h 437778"/>
                  <a:gd name="connsiteX18" fmla="*/ 15250 w 599217"/>
                  <a:gd name="connsiteY18" fmla="*/ 128026 h 437778"/>
                  <a:gd name="connsiteX19" fmla="*/ 15250 w 599217"/>
                  <a:gd name="connsiteY19" fmla="*/ 134160 h 437778"/>
                  <a:gd name="connsiteX20" fmla="*/ 19898 w 599217"/>
                  <a:gd name="connsiteY20" fmla="*/ 134160 h 437778"/>
                  <a:gd name="connsiteX21" fmla="*/ 19898 w 599217"/>
                  <a:gd name="connsiteY21" fmla="*/ 141780 h 437778"/>
                  <a:gd name="connsiteX22" fmla="*/ 30480 w 599217"/>
                  <a:gd name="connsiteY22" fmla="*/ 141780 h 437778"/>
                  <a:gd name="connsiteX23" fmla="*/ 29013 w 599217"/>
                  <a:gd name="connsiteY23" fmla="*/ 147828 h 437778"/>
                  <a:gd name="connsiteX24" fmla="*/ 33576 w 599217"/>
                  <a:gd name="connsiteY24" fmla="*/ 147828 h 437778"/>
                  <a:gd name="connsiteX25" fmla="*/ 33576 w 599217"/>
                  <a:gd name="connsiteY25" fmla="*/ 157039 h 437778"/>
                  <a:gd name="connsiteX26" fmla="*/ 36633 w 599217"/>
                  <a:gd name="connsiteY26" fmla="*/ 157039 h 437778"/>
                  <a:gd name="connsiteX27" fmla="*/ 38119 w 599217"/>
                  <a:gd name="connsiteY27" fmla="*/ 164659 h 437778"/>
                  <a:gd name="connsiteX28" fmla="*/ 24451 w 599217"/>
                  <a:gd name="connsiteY28" fmla="*/ 163078 h 437778"/>
                  <a:gd name="connsiteX29" fmla="*/ 24451 w 599217"/>
                  <a:gd name="connsiteY29" fmla="*/ 173774 h 437778"/>
                  <a:gd name="connsiteX30" fmla="*/ 29013 w 599217"/>
                  <a:gd name="connsiteY30" fmla="*/ 173774 h 437778"/>
                  <a:gd name="connsiteX31" fmla="*/ 27527 w 599217"/>
                  <a:gd name="connsiteY31" fmla="*/ 178318 h 437778"/>
                  <a:gd name="connsiteX32" fmla="*/ 32080 w 599217"/>
                  <a:gd name="connsiteY32" fmla="*/ 178318 h 437778"/>
                  <a:gd name="connsiteX33" fmla="*/ 32080 w 599217"/>
                  <a:gd name="connsiteY33" fmla="*/ 182975 h 437778"/>
                  <a:gd name="connsiteX34" fmla="*/ 27527 w 599217"/>
                  <a:gd name="connsiteY34" fmla="*/ 182975 h 437778"/>
                  <a:gd name="connsiteX35" fmla="*/ 29013 w 599217"/>
                  <a:gd name="connsiteY35" fmla="*/ 190605 h 437778"/>
                  <a:gd name="connsiteX36" fmla="*/ 33576 w 599217"/>
                  <a:gd name="connsiteY36" fmla="*/ 190605 h 437778"/>
                  <a:gd name="connsiteX37" fmla="*/ 33576 w 599217"/>
                  <a:gd name="connsiteY37" fmla="*/ 196644 h 437778"/>
                  <a:gd name="connsiteX38" fmla="*/ 36633 w 599217"/>
                  <a:gd name="connsiteY38" fmla="*/ 196644 h 437778"/>
                  <a:gd name="connsiteX39" fmla="*/ 38119 w 599217"/>
                  <a:gd name="connsiteY39" fmla="*/ 207331 h 437778"/>
                  <a:gd name="connsiteX40" fmla="*/ 33576 w 599217"/>
                  <a:gd name="connsiteY40" fmla="*/ 207331 h 437778"/>
                  <a:gd name="connsiteX41" fmla="*/ 33576 w 599217"/>
                  <a:gd name="connsiteY41" fmla="*/ 213484 h 437778"/>
                  <a:gd name="connsiteX42" fmla="*/ 29013 w 599217"/>
                  <a:gd name="connsiteY42" fmla="*/ 213484 h 437778"/>
                  <a:gd name="connsiteX43" fmla="*/ 30480 w 599217"/>
                  <a:gd name="connsiteY43" fmla="*/ 219513 h 437778"/>
                  <a:gd name="connsiteX44" fmla="*/ 35166 w 599217"/>
                  <a:gd name="connsiteY44" fmla="*/ 218027 h 437778"/>
                  <a:gd name="connsiteX45" fmla="*/ 36633 w 599217"/>
                  <a:gd name="connsiteY45" fmla="*/ 233286 h 437778"/>
                  <a:gd name="connsiteX46" fmla="*/ 32080 w 599217"/>
                  <a:gd name="connsiteY46" fmla="*/ 233286 h 437778"/>
                  <a:gd name="connsiteX47" fmla="*/ 32080 w 599217"/>
                  <a:gd name="connsiteY47" fmla="*/ 239316 h 437778"/>
                  <a:gd name="connsiteX48" fmla="*/ 10697 w 599217"/>
                  <a:gd name="connsiteY48" fmla="*/ 240897 h 437778"/>
                  <a:gd name="connsiteX49" fmla="*/ 13754 w 599217"/>
                  <a:gd name="connsiteY49" fmla="*/ 277435 h 437778"/>
                  <a:gd name="connsiteX50" fmla="*/ 21384 w 599217"/>
                  <a:gd name="connsiteY50" fmla="*/ 436055 h 437778"/>
                  <a:gd name="connsiteX51" fmla="*/ 21355 w 599217"/>
                  <a:gd name="connsiteY51" fmla="*/ 437779 h 437778"/>
                  <a:gd name="connsiteX52" fmla="*/ 599075 w 599217"/>
                  <a:gd name="connsiteY52" fmla="*/ 427749 h 437778"/>
                  <a:gd name="connsiteX53" fmla="*/ 599018 w 599217"/>
                  <a:gd name="connsiteY53" fmla="*/ 427749 h 437778"/>
                  <a:gd name="connsiteX54" fmla="*/ 599218 w 599217"/>
                  <a:gd name="connsiteY54" fmla="*/ 425358 h 437778"/>
                  <a:gd name="connsiteX55" fmla="*/ 597751 w 599217"/>
                  <a:gd name="connsiteY55" fmla="*/ 423872 h 437778"/>
                  <a:gd name="connsiteX56" fmla="*/ 590112 w 599217"/>
                  <a:gd name="connsiteY56" fmla="*/ 419328 h 437778"/>
                  <a:gd name="connsiteX57" fmla="*/ 581015 w 599217"/>
                  <a:gd name="connsiteY57" fmla="*/ 420805 h 437778"/>
                  <a:gd name="connsiteX58" fmla="*/ 574882 w 599217"/>
                  <a:gd name="connsiteY58" fmla="*/ 419328 h 437778"/>
                  <a:gd name="connsiteX59" fmla="*/ 565756 w 599217"/>
                  <a:gd name="connsiteY59" fmla="*/ 413185 h 437778"/>
                  <a:gd name="connsiteX60" fmla="*/ 562690 w 599217"/>
                  <a:gd name="connsiteY60" fmla="*/ 408632 h 437778"/>
                  <a:gd name="connsiteX61" fmla="*/ 561099 w 599217"/>
                  <a:gd name="connsiteY61" fmla="*/ 401003 h 437778"/>
                  <a:gd name="connsiteX62" fmla="*/ 556555 w 599217"/>
                  <a:gd name="connsiteY62" fmla="*/ 391792 h 437778"/>
                  <a:gd name="connsiteX63" fmla="*/ 552002 w 599217"/>
                  <a:gd name="connsiteY63" fmla="*/ 384172 h 437778"/>
                  <a:gd name="connsiteX64" fmla="*/ 550516 w 599217"/>
                  <a:gd name="connsiteY64" fmla="*/ 379619 h 437778"/>
                  <a:gd name="connsiteX65" fmla="*/ 548926 w 599217"/>
                  <a:gd name="connsiteY65" fmla="*/ 373580 h 437778"/>
                  <a:gd name="connsiteX66" fmla="*/ 545859 w 599217"/>
                  <a:gd name="connsiteY66" fmla="*/ 365960 h 437778"/>
                  <a:gd name="connsiteX67" fmla="*/ 547459 w 599217"/>
                  <a:gd name="connsiteY67" fmla="*/ 222590 h 437778"/>
                  <a:gd name="connsiteX68" fmla="*/ 378133 w 599217"/>
                  <a:gd name="connsiteY68" fmla="*/ 225657 h 437778"/>
                  <a:gd name="connsiteX69" fmla="*/ 378133 w 599217"/>
                  <a:gd name="connsiteY69" fmla="*/ 170697 h 437778"/>
                  <a:gd name="connsiteX70" fmla="*/ 225752 w 599217"/>
                  <a:gd name="connsiteY70" fmla="*/ 170697 h 437778"/>
                  <a:gd name="connsiteX71" fmla="*/ 219608 w 599217"/>
                  <a:gd name="connsiteY71" fmla="*/ 163078 h 437778"/>
                  <a:gd name="connsiteX72" fmla="*/ 215055 w 599217"/>
                  <a:gd name="connsiteY72" fmla="*/ 118919 h 437778"/>
                  <a:gd name="connsiteX73" fmla="*/ 211998 w 599217"/>
                  <a:gd name="connsiteY73" fmla="*/ 88430 h 437778"/>
                  <a:gd name="connsiteX74" fmla="*/ 201292 w 599217"/>
                  <a:gd name="connsiteY74" fmla="*/ 25841 h 437778"/>
                  <a:gd name="connsiteX75" fmla="*/ 199806 w 599217"/>
                  <a:gd name="connsiteY75" fmla="*/ 0 h 437778"/>
                  <a:gd name="connsiteX76" fmla="*/ 80886 w 599217"/>
                  <a:gd name="connsiteY76" fmla="*/ 7620 h 437778"/>
                  <a:gd name="connsiteX77" fmla="*/ 80886 w 599217"/>
                  <a:gd name="connsiteY77" fmla="*/ 1486 h 437778"/>
                  <a:gd name="connsiteX78" fmla="*/ 0 w 599217"/>
                  <a:gd name="connsiteY78" fmla="*/ 6039 h 437778"/>
                  <a:gd name="connsiteX79" fmla="*/ 1572 w 599217"/>
                  <a:gd name="connsiteY79" fmla="*/ 35052 h 437778"/>
                  <a:gd name="connsiteX80" fmla="*/ 0 w 599217"/>
                  <a:gd name="connsiteY80" fmla="*/ 35052 h 4377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Lst>
                <a:rect l="l" t="t" r="r" b="b"/>
                <a:pathLst>
                  <a:path w="599217" h="437778">
                    <a:moveTo>
                      <a:pt x="0" y="35052"/>
                    </a:moveTo>
                    <a:lnTo>
                      <a:pt x="1572" y="53369"/>
                    </a:lnTo>
                    <a:lnTo>
                      <a:pt x="6144" y="53369"/>
                    </a:lnTo>
                    <a:lnTo>
                      <a:pt x="7611" y="60998"/>
                    </a:lnTo>
                    <a:lnTo>
                      <a:pt x="10697" y="60998"/>
                    </a:lnTo>
                    <a:lnTo>
                      <a:pt x="10697" y="71581"/>
                    </a:lnTo>
                    <a:lnTo>
                      <a:pt x="13754" y="71581"/>
                    </a:lnTo>
                    <a:lnTo>
                      <a:pt x="15250" y="82287"/>
                    </a:lnTo>
                    <a:lnTo>
                      <a:pt x="6144" y="82287"/>
                    </a:lnTo>
                    <a:lnTo>
                      <a:pt x="6144" y="92973"/>
                    </a:lnTo>
                    <a:lnTo>
                      <a:pt x="10697" y="92973"/>
                    </a:lnTo>
                    <a:lnTo>
                      <a:pt x="9201" y="102070"/>
                    </a:lnTo>
                    <a:lnTo>
                      <a:pt x="15250" y="102070"/>
                    </a:lnTo>
                    <a:lnTo>
                      <a:pt x="15250" y="111290"/>
                    </a:lnTo>
                    <a:lnTo>
                      <a:pt x="18307" y="111290"/>
                    </a:lnTo>
                    <a:lnTo>
                      <a:pt x="18307" y="118919"/>
                    </a:lnTo>
                    <a:lnTo>
                      <a:pt x="22879" y="118919"/>
                    </a:lnTo>
                    <a:lnTo>
                      <a:pt x="21384" y="129616"/>
                    </a:lnTo>
                    <a:lnTo>
                      <a:pt x="15250" y="128026"/>
                    </a:lnTo>
                    <a:lnTo>
                      <a:pt x="15250" y="134160"/>
                    </a:lnTo>
                    <a:lnTo>
                      <a:pt x="19898" y="134160"/>
                    </a:lnTo>
                    <a:lnTo>
                      <a:pt x="19898" y="141780"/>
                    </a:lnTo>
                    <a:lnTo>
                      <a:pt x="30480" y="141780"/>
                    </a:lnTo>
                    <a:lnTo>
                      <a:pt x="29013" y="147828"/>
                    </a:lnTo>
                    <a:lnTo>
                      <a:pt x="33576" y="147828"/>
                    </a:lnTo>
                    <a:lnTo>
                      <a:pt x="33576" y="157039"/>
                    </a:lnTo>
                    <a:lnTo>
                      <a:pt x="36633" y="157039"/>
                    </a:lnTo>
                    <a:lnTo>
                      <a:pt x="38119" y="164659"/>
                    </a:lnTo>
                    <a:lnTo>
                      <a:pt x="24451" y="163078"/>
                    </a:lnTo>
                    <a:lnTo>
                      <a:pt x="24451" y="173774"/>
                    </a:lnTo>
                    <a:lnTo>
                      <a:pt x="29013" y="173774"/>
                    </a:lnTo>
                    <a:lnTo>
                      <a:pt x="27527" y="178318"/>
                    </a:lnTo>
                    <a:lnTo>
                      <a:pt x="32080" y="178318"/>
                    </a:lnTo>
                    <a:lnTo>
                      <a:pt x="32080" y="182975"/>
                    </a:lnTo>
                    <a:lnTo>
                      <a:pt x="27527" y="182975"/>
                    </a:lnTo>
                    <a:lnTo>
                      <a:pt x="29013" y="190605"/>
                    </a:lnTo>
                    <a:lnTo>
                      <a:pt x="33576" y="190605"/>
                    </a:lnTo>
                    <a:lnTo>
                      <a:pt x="33576" y="196644"/>
                    </a:lnTo>
                    <a:lnTo>
                      <a:pt x="36633" y="196644"/>
                    </a:lnTo>
                    <a:lnTo>
                      <a:pt x="38119" y="207331"/>
                    </a:lnTo>
                    <a:lnTo>
                      <a:pt x="33576" y="207331"/>
                    </a:lnTo>
                    <a:lnTo>
                      <a:pt x="33576" y="213484"/>
                    </a:lnTo>
                    <a:lnTo>
                      <a:pt x="29013" y="213484"/>
                    </a:lnTo>
                    <a:lnTo>
                      <a:pt x="30480" y="219513"/>
                    </a:lnTo>
                    <a:lnTo>
                      <a:pt x="35166" y="218027"/>
                    </a:lnTo>
                    <a:lnTo>
                      <a:pt x="36633" y="233286"/>
                    </a:lnTo>
                    <a:lnTo>
                      <a:pt x="32080" y="233286"/>
                    </a:lnTo>
                    <a:lnTo>
                      <a:pt x="32080" y="239316"/>
                    </a:lnTo>
                    <a:lnTo>
                      <a:pt x="10697" y="240897"/>
                    </a:lnTo>
                    <a:lnTo>
                      <a:pt x="13754" y="277435"/>
                    </a:lnTo>
                    <a:lnTo>
                      <a:pt x="21384" y="436055"/>
                    </a:lnTo>
                    <a:lnTo>
                      <a:pt x="21355" y="437779"/>
                    </a:lnTo>
                    <a:lnTo>
                      <a:pt x="599075" y="427749"/>
                    </a:lnTo>
                    <a:lnTo>
                      <a:pt x="599018" y="427749"/>
                    </a:lnTo>
                    <a:lnTo>
                      <a:pt x="599218" y="425358"/>
                    </a:lnTo>
                    <a:lnTo>
                      <a:pt x="597751" y="423872"/>
                    </a:lnTo>
                    <a:lnTo>
                      <a:pt x="590112" y="419328"/>
                    </a:lnTo>
                    <a:lnTo>
                      <a:pt x="581015" y="420805"/>
                    </a:lnTo>
                    <a:lnTo>
                      <a:pt x="574882" y="419328"/>
                    </a:lnTo>
                    <a:lnTo>
                      <a:pt x="565756" y="413185"/>
                    </a:lnTo>
                    <a:lnTo>
                      <a:pt x="562690" y="408632"/>
                    </a:lnTo>
                    <a:lnTo>
                      <a:pt x="561099" y="401003"/>
                    </a:lnTo>
                    <a:lnTo>
                      <a:pt x="556555" y="391792"/>
                    </a:lnTo>
                    <a:lnTo>
                      <a:pt x="552002" y="384172"/>
                    </a:lnTo>
                    <a:lnTo>
                      <a:pt x="550516" y="379619"/>
                    </a:lnTo>
                    <a:lnTo>
                      <a:pt x="548926" y="373580"/>
                    </a:lnTo>
                    <a:lnTo>
                      <a:pt x="545859" y="365960"/>
                    </a:lnTo>
                    <a:lnTo>
                      <a:pt x="547459" y="222590"/>
                    </a:lnTo>
                    <a:lnTo>
                      <a:pt x="378133" y="225657"/>
                    </a:lnTo>
                    <a:lnTo>
                      <a:pt x="378133" y="170697"/>
                    </a:lnTo>
                    <a:lnTo>
                      <a:pt x="225752" y="170697"/>
                    </a:lnTo>
                    <a:lnTo>
                      <a:pt x="219608" y="163078"/>
                    </a:lnTo>
                    <a:lnTo>
                      <a:pt x="215055" y="118919"/>
                    </a:lnTo>
                    <a:lnTo>
                      <a:pt x="211998" y="88430"/>
                    </a:lnTo>
                    <a:lnTo>
                      <a:pt x="201292" y="25841"/>
                    </a:lnTo>
                    <a:lnTo>
                      <a:pt x="199806" y="0"/>
                    </a:lnTo>
                    <a:lnTo>
                      <a:pt x="80886" y="7620"/>
                    </a:lnTo>
                    <a:lnTo>
                      <a:pt x="80886" y="1486"/>
                    </a:lnTo>
                    <a:lnTo>
                      <a:pt x="0" y="6039"/>
                    </a:lnTo>
                    <a:lnTo>
                      <a:pt x="1572" y="35052"/>
                    </a:lnTo>
                    <a:lnTo>
                      <a:pt x="0" y="35052"/>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72" name="Freeform: Shape 271">
                <a:extLst>
                  <a:ext uri="{FF2B5EF4-FFF2-40B4-BE49-F238E27FC236}">
                    <a16:creationId xmlns:a16="http://schemas.microsoft.com/office/drawing/2014/main" id="{557F016A-02BB-491C-951D-58B2224D5543}"/>
                  </a:ext>
                </a:extLst>
              </p:cNvPr>
              <p:cNvSpPr/>
              <p:nvPr/>
            </p:nvSpPr>
            <p:spPr>
              <a:xfrm>
                <a:off x="8191173" y="3726360"/>
                <a:ext cx="577948" cy="394859"/>
              </a:xfrm>
              <a:custGeom>
                <a:avLst/>
                <a:gdLst>
                  <a:gd name="connsiteX0" fmla="*/ 573396 w 577948"/>
                  <a:gd name="connsiteY0" fmla="*/ 138732 h 394859"/>
                  <a:gd name="connsiteX1" fmla="*/ 565766 w 577948"/>
                  <a:gd name="connsiteY1" fmla="*/ 115843 h 394859"/>
                  <a:gd name="connsiteX2" fmla="*/ 564185 w 577948"/>
                  <a:gd name="connsiteY2" fmla="*/ 99117 h 394859"/>
                  <a:gd name="connsiteX3" fmla="*/ 564185 w 577948"/>
                  <a:gd name="connsiteY3" fmla="*/ 85354 h 394859"/>
                  <a:gd name="connsiteX4" fmla="*/ 576472 w 577948"/>
                  <a:gd name="connsiteY4" fmla="*/ 35062 h 394859"/>
                  <a:gd name="connsiteX5" fmla="*/ 574882 w 577948"/>
                  <a:gd name="connsiteY5" fmla="*/ 9115 h 394859"/>
                  <a:gd name="connsiteX6" fmla="*/ 573396 w 577948"/>
                  <a:gd name="connsiteY6" fmla="*/ 0 h 394859"/>
                  <a:gd name="connsiteX7" fmla="*/ 539830 w 577948"/>
                  <a:gd name="connsiteY7" fmla="*/ 6039 h 394859"/>
                  <a:gd name="connsiteX8" fmla="*/ 446856 w 577948"/>
                  <a:gd name="connsiteY8" fmla="*/ 24365 h 394859"/>
                  <a:gd name="connsiteX9" fmla="*/ 413290 w 577948"/>
                  <a:gd name="connsiteY9" fmla="*/ 31995 h 394859"/>
                  <a:gd name="connsiteX10" fmla="*/ 208931 w 577948"/>
                  <a:gd name="connsiteY10" fmla="*/ 74667 h 394859"/>
                  <a:gd name="connsiteX11" fmla="*/ 215065 w 577948"/>
                  <a:gd name="connsiteY11" fmla="*/ 99117 h 394859"/>
                  <a:gd name="connsiteX12" fmla="*/ 215065 w 577948"/>
                  <a:gd name="connsiteY12" fmla="*/ 102089 h 394859"/>
                  <a:gd name="connsiteX13" fmla="*/ 208931 w 577948"/>
                  <a:gd name="connsiteY13" fmla="*/ 102089 h 394859"/>
                  <a:gd name="connsiteX14" fmla="*/ 205854 w 577948"/>
                  <a:gd name="connsiteY14" fmla="*/ 103670 h 394859"/>
                  <a:gd name="connsiteX15" fmla="*/ 190605 w 577948"/>
                  <a:gd name="connsiteY15" fmla="*/ 118929 h 394859"/>
                  <a:gd name="connsiteX16" fmla="*/ 186052 w 577948"/>
                  <a:gd name="connsiteY16" fmla="*/ 121996 h 394859"/>
                  <a:gd name="connsiteX17" fmla="*/ 175355 w 577948"/>
                  <a:gd name="connsiteY17" fmla="*/ 121996 h 394859"/>
                  <a:gd name="connsiteX18" fmla="*/ 170802 w 577948"/>
                  <a:gd name="connsiteY18" fmla="*/ 124959 h 394859"/>
                  <a:gd name="connsiteX19" fmla="*/ 169316 w 577948"/>
                  <a:gd name="connsiteY19" fmla="*/ 126540 h 394859"/>
                  <a:gd name="connsiteX20" fmla="*/ 164773 w 577948"/>
                  <a:gd name="connsiteY20" fmla="*/ 124959 h 394859"/>
                  <a:gd name="connsiteX21" fmla="*/ 144866 w 577948"/>
                  <a:gd name="connsiteY21" fmla="*/ 124959 h 394859"/>
                  <a:gd name="connsiteX22" fmla="*/ 141904 w 577948"/>
                  <a:gd name="connsiteY22" fmla="*/ 128035 h 394859"/>
                  <a:gd name="connsiteX23" fmla="*/ 138827 w 577948"/>
                  <a:gd name="connsiteY23" fmla="*/ 126540 h 394859"/>
                  <a:gd name="connsiteX24" fmla="*/ 135750 w 577948"/>
                  <a:gd name="connsiteY24" fmla="*/ 124959 h 394859"/>
                  <a:gd name="connsiteX25" fmla="*/ 131198 w 577948"/>
                  <a:gd name="connsiteY25" fmla="*/ 118929 h 394859"/>
                  <a:gd name="connsiteX26" fmla="*/ 128131 w 577948"/>
                  <a:gd name="connsiteY26" fmla="*/ 115843 h 394859"/>
                  <a:gd name="connsiteX27" fmla="*/ 115957 w 577948"/>
                  <a:gd name="connsiteY27" fmla="*/ 115843 h 394859"/>
                  <a:gd name="connsiteX28" fmla="*/ 106737 w 577948"/>
                  <a:gd name="connsiteY28" fmla="*/ 117329 h 394859"/>
                  <a:gd name="connsiteX29" fmla="*/ 100699 w 577948"/>
                  <a:gd name="connsiteY29" fmla="*/ 118929 h 394859"/>
                  <a:gd name="connsiteX30" fmla="*/ 65656 w 577948"/>
                  <a:gd name="connsiteY30" fmla="*/ 134169 h 394859"/>
                  <a:gd name="connsiteX31" fmla="*/ 77839 w 577948"/>
                  <a:gd name="connsiteY31" fmla="*/ 138732 h 394859"/>
                  <a:gd name="connsiteX32" fmla="*/ 30490 w 577948"/>
                  <a:gd name="connsiteY32" fmla="*/ 236353 h 394859"/>
                  <a:gd name="connsiteX33" fmla="*/ 0 w 577948"/>
                  <a:gd name="connsiteY33" fmla="*/ 297342 h 394859"/>
                  <a:gd name="connsiteX34" fmla="*/ 65656 w 577948"/>
                  <a:gd name="connsiteY34" fmla="*/ 327841 h 394859"/>
                  <a:gd name="connsiteX35" fmla="*/ 178423 w 577948"/>
                  <a:gd name="connsiteY35" fmla="*/ 382696 h 394859"/>
                  <a:gd name="connsiteX36" fmla="*/ 222685 w 577948"/>
                  <a:gd name="connsiteY36" fmla="*/ 385763 h 394859"/>
                  <a:gd name="connsiteX37" fmla="*/ 355378 w 577948"/>
                  <a:gd name="connsiteY37" fmla="*/ 394859 h 394859"/>
                  <a:gd name="connsiteX38" fmla="*/ 379724 w 577948"/>
                  <a:gd name="connsiteY38" fmla="*/ 318630 h 394859"/>
                  <a:gd name="connsiteX39" fmla="*/ 391897 w 577948"/>
                  <a:gd name="connsiteY39" fmla="*/ 324774 h 394859"/>
                  <a:gd name="connsiteX40" fmla="*/ 408737 w 577948"/>
                  <a:gd name="connsiteY40" fmla="*/ 321707 h 394859"/>
                  <a:gd name="connsiteX41" fmla="*/ 408737 w 577948"/>
                  <a:gd name="connsiteY41" fmla="*/ 304972 h 394859"/>
                  <a:gd name="connsiteX42" fmla="*/ 475764 w 577948"/>
                  <a:gd name="connsiteY42" fmla="*/ 356749 h 394859"/>
                  <a:gd name="connsiteX43" fmla="*/ 481908 w 577948"/>
                  <a:gd name="connsiteY43" fmla="*/ 358340 h 394859"/>
                  <a:gd name="connsiteX44" fmla="*/ 486461 w 577948"/>
                  <a:gd name="connsiteY44" fmla="*/ 346053 h 394859"/>
                  <a:gd name="connsiteX45" fmla="*/ 489538 w 577948"/>
                  <a:gd name="connsiteY45" fmla="*/ 332404 h 394859"/>
                  <a:gd name="connsiteX46" fmla="*/ 492605 w 577948"/>
                  <a:gd name="connsiteY46" fmla="*/ 323183 h 394859"/>
                  <a:gd name="connsiteX47" fmla="*/ 494081 w 577948"/>
                  <a:gd name="connsiteY47" fmla="*/ 314077 h 394859"/>
                  <a:gd name="connsiteX48" fmla="*/ 500224 w 577948"/>
                  <a:gd name="connsiteY48" fmla="*/ 309524 h 394859"/>
                  <a:gd name="connsiteX49" fmla="*/ 504778 w 577948"/>
                  <a:gd name="connsiteY49" fmla="*/ 307924 h 394859"/>
                  <a:gd name="connsiteX50" fmla="*/ 509340 w 577948"/>
                  <a:gd name="connsiteY50" fmla="*/ 303381 h 394859"/>
                  <a:gd name="connsiteX51" fmla="*/ 515474 w 577948"/>
                  <a:gd name="connsiteY51" fmla="*/ 297342 h 394859"/>
                  <a:gd name="connsiteX52" fmla="*/ 520027 w 577948"/>
                  <a:gd name="connsiteY52" fmla="*/ 291198 h 394859"/>
                  <a:gd name="connsiteX53" fmla="*/ 521503 w 577948"/>
                  <a:gd name="connsiteY53" fmla="*/ 285064 h 394859"/>
                  <a:gd name="connsiteX54" fmla="*/ 521503 w 577948"/>
                  <a:gd name="connsiteY54" fmla="*/ 277435 h 394859"/>
                  <a:gd name="connsiteX55" fmla="*/ 524580 w 577948"/>
                  <a:gd name="connsiteY55" fmla="*/ 259223 h 394859"/>
                  <a:gd name="connsiteX56" fmla="*/ 527656 w 577948"/>
                  <a:gd name="connsiteY56" fmla="*/ 250012 h 394859"/>
                  <a:gd name="connsiteX57" fmla="*/ 530724 w 577948"/>
                  <a:gd name="connsiteY57" fmla="*/ 240897 h 394859"/>
                  <a:gd name="connsiteX58" fmla="*/ 536763 w 577948"/>
                  <a:gd name="connsiteY58" fmla="*/ 234772 h 394859"/>
                  <a:gd name="connsiteX59" fmla="*/ 547459 w 577948"/>
                  <a:gd name="connsiteY59" fmla="*/ 227143 h 394859"/>
                  <a:gd name="connsiteX60" fmla="*/ 558146 w 577948"/>
                  <a:gd name="connsiteY60" fmla="*/ 218037 h 394859"/>
                  <a:gd name="connsiteX61" fmla="*/ 567262 w 577948"/>
                  <a:gd name="connsiteY61" fmla="*/ 204264 h 394859"/>
                  <a:gd name="connsiteX62" fmla="*/ 573396 w 577948"/>
                  <a:gd name="connsiteY62" fmla="*/ 187547 h 394859"/>
                  <a:gd name="connsiteX63" fmla="*/ 577948 w 577948"/>
                  <a:gd name="connsiteY63" fmla="*/ 172288 h 394859"/>
                  <a:gd name="connsiteX64" fmla="*/ 577948 w 577948"/>
                  <a:gd name="connsiteY64" fmla="*/ 161601 h 394859"/>
                  <a:gd name="connsiteX65" fmla="*/ 573396 w 577948"/>
                  <a:gd name="connsiteY65" fmla="*/ 138732 h 3948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77948" h="394859">
                    <a:moveTo>
                      <a:pt x="573396" y="138732"/>
                    </a:moveTo>
                    <a:lnTo>
                      <a:pt x="565766" y="115843"/>
                    </a:lnTo>
                    <a:lnTo>
                      <a:pt x="564185" y="99117"/>
                    </a:lnTo>
                    <a:lnTo>
                      <a:pt x="564185" y="85354"/>
                    </a:lnTo>
                    <a:lnTo>
                      <a:pt x="576472" y="35062"/>
                    </a:lnTo>
                    <a:lnTo>
                      <a:pt x="574882" y="9115"/>
                    </a:lnTo>
                    <a:lnTo>
                      <a:pt x="573396" y="0"/>
                    </a:lnTo>
                    <a:lnTo>
                      <a:pt x="539830" y="6039"/>
                    </a:lnTo>
                    <a:lnTo>
                      <a:pt x="446856" y="24365"/>
                    </a:lnTo>
                    <a:lnTo>
                      <a:pt x="413290" y="31995"/>
                    </a:lnTo>
                    <a:lnTo>
                      <a:pt x="208931" y="74667"/>
                    </a:lnTo>
                    <a:lnTo>
                      <a:pt x="215065" y="99117"/>
                    </a:lnTo>
                    <a:lnTo>
                      <a:pt x="215065" y="102089"/>
                    </a:lnTo>
                    <a:lnTo>
                      <a:pt x="208931" y="102089"/>
                    </a:lnTo>
                    <a:lnTo>
                      <a:pt x="205854" y="103670"/>
                    </a:lnTo>
                    <a:lnTo>
                      <a:pt x="190605" y="118929"/>
                    </a:lnTo>
                    <a:lnTo>
                      <a:pt x="186052" y="121996"/>
                    </a:lnTo>
                    <a:lnTo>
                      <a:pt x="175355" y="121996"/>
                    </a:lnTo>
                    <a:lnTo>
                      <a:pt x="170802" y="124959"/>
                    </a:lnTo>
                    <a:lnTo>
                      <a:pt x="169316" y="126540"/>
                    </a:lnTo>
                    <a:lnTo>
                      <a:pt x="164773" y="124959"/>
                    </a:lnTo>
                    <a:lnTo>
                      <a:pt x="144866" y="124959"/>
                    </a:lnTo>
                    <a:lnTo>
                      <a:pt x="141904" y="128035"/>
                    </a:lnTo>
                    <a:lnTo>
                      <a:pt x="138827" y="126540"/>
                    </a:lnTo>
                    <a:lnTo>
                      <a:pt x="135750" y="124959"/>
                    </a:lnTo>
                    <a:lnTo>
                      <a:pt x="131198" y="118929"/>
                    </a:lnTo>
                    <a:lnTo>
                      <a:pt x="128131" y="115843"/>
                    </a:lnTo>
                    <a:lnTo>
                      <a:pt x="115957" y="115843"/>
                    </a:lnTo>
                    <a:lnTo>
                      <a:pt x="106737" y="117329"/>
                    </a:lnTo>
                    <a:lnTo>
                      <a:pt x="100699" y="118929"/>
                    </a:lnTo>
                    <a:lnTo>
                      <a:pt x="65656" y="134169"/>
                    </a:lnTo>
                    <a:lnTo>
                      <a:pt x="77839" y="138732"/>
                    </a:lnTo>
                    <a:lnTo>
                      <a:pt x="30490" y="236353"/>
                    </a:lnTo>
                    <a:lnTo>
                      <a:pt x="0" y="297342"/>
                    </a:lnTo>
                    <a:lnTo>
                      <a:pt x="65656" y="327841"/>
                    </a:lnTo>
                    <a:lnTo>
                      <a:pt x="178423" y="382696"/>
                    </a:lnTo>
                    <a:lnTo>
                      <a:pt x="222685" y="385763"/>
                    </a:lnTo>
                    <a:lnTo>
                      <a:pt x="355378" y="394859"/>
                    </a:lnTo>
                    <a:lnTo>
                      <a:pt x="379724" y="318630"/>
                    </a:lnTo>
                    <a:lnTo>
                      <a:pt x="391897" y="324774"/>
                    </a:lnTo>
                    <a:lnTo>
                      <a:pt x="408737" y="321707"/>
                    </a:lnTo>
                    <a:lnTo>
                      <a:pt x="408737" y="304972"/>
                    </a:lnTo>
                    <a:lnTo>
                      <a:pt x="475764" y="356749"/>
                    </a:lnTo>
                    <a:lnTo>
                      <a:pt x="481908" y="358340"/>
                    </a:lnTo>
                    <a:lnTo>
                      <a:pt x="486461" y="346053"/>
                    </a:lnTo>
                    <a:lnTo>
                      <a:pt x="489538" y="332404"/>
                    </a:lnTo>
                    <a:lnTo>
                      <a:pt x="492605" y="323183"/>
                    </a:lnTo>
                    <a:lnTo>
                      <a:pt x="494081" y="314077"/>
                    </a:lnTo>
                    <a:lnTo>
                      <a:pt x="500224" y="309524"/>
                    </a:lnTo>
                    <a:lnTo>
                      <a:pt x="504778" y="307924"/>
                    </a:lnTo>
                    <a:lnTo>
                      <a:pt x="509340" y="303381"/>
                    </a:lnTo>
                    <a:lnTo>
                      <a:pt x="515474" y="297342"/>
                    </a:lnTo>
                    <a:lnTo>
                      <a:pt x="520027" y="291198"/>
                    </a:lnTo>
                    <a:lnTo>
                      <a:pt x="521503" y="285064"/>
                    </a:lnTo>
                    <a:lnTo>
                      <a:pt x="521503" y="277435"/>
                    </a:lnTo>
                    <a:lnTo>
                      <a:pt x="524580" y="259223"/>
                    </a:lnTo>
                    <a:lnTo>
                      <a:pt x="527656" y="250012"/>
                    </a:lnTo>
                    <a:lnTo>
                      <a:pt x="530724" y="240897"/>
                    </a:lnTo>
                    <a:lnTo>
                      <a:pt x="536763" y="234772"/>
                    </a:lnTo>
                    <a:lnTo>
                      <a:pt x="547459" y="227143"/>
                    </a:lnTo>
                    <a:lnTo>
                      <a:pt x="558146" y="218037"/>
                    </a:lnTo>
                    <a:lnTo>
                      <a:pt x="567262" y="204264"/>
                    </a:lnTo>
                    <a:lnTo>
                      <a:pt x="573396" y="187547"/>
                    </a:lnTo>
                    <a:lnTo>
                      <a:pt x="577948" y="172288"/>
                    </a:lnTo>
                    <a:lnTo>
                      <a:pt x="577948" y="161601"/>
                    </a:lnTo>
                    <a:lnTo>
                      <a:pt x="573396" y="138732"/>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73" name="Freeform: Shape 272">
                <a:extLst>
                  <a:ext uri="{FF2B5EF4-FFF2-40B4-BE49-F238E27FC236}">
                    <a16:creationId xmlns:a16="http://schemas.microsoft.com/office/drawing/2014/main" id="{5364711A-85D3-4672-9ADF-AF6336527DB6}"/>
                  </a:ext>
                </a:extLst>
              </p:cNvPr>
              <p:cNvSpPr/>
              <p:nvPr/>
            </p:nvSpPr>
            <p:spPr>
              <a:xfrm>
                <a:off x="8659308" y="3666858"/>
                <a:ext cx="423957" cy="559622"/>
              </a:xfrm>
              <a:custGeom>
                <a:avLst/>
                <a:gdLst>
                  <a:gd name="connsiteX0" fmla="*/ 108337 w 423957"/>
                  <a:gd name="connsiteY0" fmla="*/ 94564 h 559622"/>
                  <a:gd name="connsiteX1" fmla="*/ 96050 w 423957"/>
                  <a:gd name="connsiteY1" fmla="*/ 144856 h 559622"/>
                  <a:gd name="connsiteX2" fmla="*/ 96050 w 423957"/>
                  <a:gd name="connsiteY2" fmla="*/ 158620 h 559622"/>
                  <a:gd name="connsiteX3" fmla="*/ 97631 w 423957"/>
                  <a:gd name="connsiteY3" fmla="*/ 175346 h 559622"/>
                  <a:gd name="connsiteX4" fmla="*/ 105261 w 423957"/>
                  <a:gd name="connsiteY4" fmla="*/ 198234 h 559622"/>
                  <a:gd name="connsiteX5" fmla="*/ 109814 w 423957"/>
                  <a:gd name="connsiteY5" fmla="*/ 221104 h 559622"/>
                  <a:gd name="connsiteX6" fmla="*/ 109814 w 423957"/>
                  <a:gd name="connsiteY6" fmla="*/ 231791 h 559622"/>
                  <a:gd name="connsiteX7" fmla="*/ 105261 w 423957"/>
                  <a:gd name="connsiteY7" fmla="*/ 247050 h 559622"/>
                  <a:gd name="connsiteX8" fmla="*/ 99127 w 423957"/>
                  <a:gd name="connsiteY8" fmla="*/ 263766 h 559622"/>
                  <a:gd name="connsiteX9" fmla="*/ 90011 w 423957"/>
                  <a:gd name="connsiteY9" fmla="*/ 277539 h 559622"/>
                  <a:gd name="connsiteX10" fmla="*/ 79324 w 423957"/>
                  <a:gd name="connsiteY10" fmla="*/ 286646 h 559622"/>
                  <a:gd name="connsiteX11" fmla="*/ 68628 w 423957"/>
                  <a:gd name="connsiteY11" fmla="*/ 294275 h 559622"/>
                  <a:gd name="connsiteX12" fmla="*/ 62589 w 423957"/>
                  <a:gd name="connsiteY12" fmla="*/ 300400 h 559622"/>
                  <a:gd name="connsiteX13" fmla="*/ 59522 w 423957"/>
                  <a:gd name="connsiteY13" fmla="*/ 309515 h 559622"/>
                  <a:gd name="connsiteX14" fmla="*/ 56445 w 423957"/>
                  <a:gd name="connsiteY14" fmla="*/ 318726 h 559622"/>
                  <a:gd name="connsiteX15" fmla="*/ 53369 w 423957"/>
                  <a:gd name="connsiteY15" fmla="*/ 336938 h 559622"/>
                  <a:gd name="connsiteX16" fmla="*/ 53369 w 423957"/>
                  <a:gd name="connsiteY16" fmla="*/ 344567 h 559622"/>
                  <a:gd name="connsiteX17" fmla="*/ 51892 w 423957"/>
                  <a:gd name="connsiteY17" fmla="*/ 350701 h 559622"/>
                  <a:gd name="connsiteX18" fmla="*/ 47339 w 423957"/>
                  <a:gd name="connsiteY18" fmla="*/ 356845 h 559622"/>
                  <a:gd name="connsiteX19" fmla="*/ 41205 w 423957"/>
                  <a:gd name="connsiteY19" fmla="*/ 362884 h 559622"/>
                  <a:gd name="connsiteX20" fmla="*/ 36643 w 423957"/>
                  <a:gd name="connsiteY20" fmla="*/ 367427 h 559622"/>
                  <a:gd name="connsiteX21" fmla="*/ 32090 w 423957"/>
                  <a:gd name="connsiteY21" fmla="*/ 369027 h 559622"/>
                  <a:gd name="connsiteX22" fmla="*/ 25946 w 423957"/>
                  <a:gd name="connsiteY22" fmla="*/ 373580 h 559622"/>
                  <a:gd name="connsiteX23" fmla="*/ 24470 w 423957"/>
                  <a:gd name="connsiteY23" fmla="*/ 382686 h 559622"/>
                  <a:gd name="connsiteX24" fmla="*/ 21403 w 423957"/>
                  <a:gd name="connsiteY24" fmla="*/ 391906 h 559622"/>
                  <a:gd name="connsiteX25" fmla="*/ 18326 w 423957"/>
                  <a:gd name="connsiteY25" fmla="*/ 405555 h 559622"/>
                  <a:gd name="connsiteX26" fmla="*/ 13773 w 423957"/>
                  <a:gd name="connsiteY26" fmla="*/ 417843 h 559622"/>
                  <a:gd name="connsiteX27" fmla="*/ 10697 w 423957"/>
                  <a:gd name="connsiteY27" fmla="*/ 425463 h 559622"/>
                  <a:gd name="connsiteX28" fmla="*/ 4563 w 423957"/>
                  <a:gd name="connsiteY28" fmla="*/ 443675 h 559622"/>
                  <a:gd name="connsiteX29" fmla="*/ 0 w 423957"/>
                  <a:gd name="connsiteY29" fmla="*/ 465068 h 559622"/>
                  <a:gd name="connsiteX30" fmla="*/ 12182 w 423957"/>
                  <a:gd name="connsiteY30" fmla="*/ 471211 h 559622"/>
                  <a:gd name="connsiteX31" fmla="*/ 13773 w 423957"/>
                  <a:gd name="connsiteY31" fmla="*/ 466554 h 559622"/>
                  <a:gd name="connsiteX32" fmla="*/ 18326 w 423957"/>
                  <a:gd name="connsiteY32" fmla="*/ 469621 h 559622"/>
                  <a:gd name="connsiteX33" fmla="*/ 18326 w 423957"/>
                  <a:gd name="connsiteY33" fmla="*/ 465068 h 559622"/>
                  <a:gd name="connsiteX34" fmla="*/ 141799 w 423957"/>
                  <a:gd name="connsiteY34" fmla="*/ 524580 h 559622"/>
                  <a:gd name="connsiteX35" fmla="*/ 172288 w 423957"/>
                  <a:gd name="connsiteY35" fmla="*/ 538239 h 559622"/>
                  <a:gd name="connsiteX36" fmla="*/ 202787 w 423957"/>
                  <a:gd name="connsiteY36" fmla="*/ 544373 h 559622"/>
                  <a:gd name="connsiteX37" fmla="*/ 315668 w 423957"/>
                  <a:gd name="connsiteY37" fmla="*/ 559623 h 559622"/>
                  <a:gd name="connsiteX38" fmla="*/ 318735 w 423957"/>
                  <a:gd name="connsiteY38" fmla="*/ 527542 h 559622"/>
                  <a:gd name="connsiteX39" fmla="*/ 318735 w 423957"/>
                  <a:gd name="connsiteY39" fmla="*/ 486451 h 559622"/>
                  <a:gd name="connsiteX40" fmla="*/ 333527 w 423957"/>
                  <a:gd name="connsiteY40" fmla="*/ 486451 h 559622"/>
                  <a:gd name="connsiteX41" fmla="*/ 324612 w 423957"/>
                  <a:gd name="connsiteY41" fmla="*/ 450723 h 559622"/>
                  <a:gd name="connsiteX42" fmla="*/ 423958 w 423957"/>
                  <a:gd name="connsiteY42" fmla="*/ 29 h 559622"/>
                  <a:gd name="connsiteX43" fmla="*/ 423882 w 423957"/>
                  <a:gd name="connsiteY43" fmla="*/ 0 h 559622"/>
                  <a:gd name="connsiteX44" fmla="*/ 320221 w 423957"/>
                  <a:gd name="connsiteY44" fmla="*/ 19793 h 559622"/>
                  <a:gd name="connsiteX45" fmla="*/ 245564 w 423957"/>
                  <a:gd name="connsiteY45" fmla="*/ 33576 h 559622"/>
                  <a:gd name="connsiteX46" fmla="*/ 105261 w 423957"/>
                  <a:gd name="connsiteY46" fmla="*/ 59503 h 559622"/>
                  <a:gd name="connsiteX47" fmla="*/ 106747 w 423957"/>
                  <a:gd name="connsiteY47" fmla="*/ 68618 h 559622"/>
                  <a:gd name="connsiteX48" fmla="*/ 108337 w 423957"/>
                  <a:gd name="connsiteY48" fmla="*/ 94564 h 559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423957" h="559622">
                    <a:moveTo>
                      <a:pt x="108337" y="94564"/>
                    </a:moveTo>
                    <a:lnTo>
                      <a:pt x="96050" y="144856"/>
                    </a:lnTo>
                    <a:lnTo>
                      <a:pt x="96050" y="158620"/>
                    </a:lnTo>
                    <a:lnTo>
                      <a:pt x="97631" y="175346"/>
                    </a:lnTo>
                    <a:lnTo>
                      <a:pt x="105261" y="198234"/>
                    </a:lnTo>
                    <a:lnTo>
                      <a:pt x="109814" y="221104"/>
                    </a:lnTo>
                    <a:lnTo>
                      <a:pt x="109814" y="231791"/>
                    </a:lnTo>
                    <a:lnTo>
                      <a:pt x="105261" y="247050"/>
                    </a:lnTo>
                    <a:lnTo>
                      <a:pt x="99127" y="263766"/>
                    </a:lnTo>
                    <a:lnTo>
                      <a:pt x="90011" y="277539"/>
                    </a:lnTo>
                    <a:lnTo>
                      <a:pt x="79324" y="286646"/>
                    </a:lnTo>
                    <a:lnTo>
                      <a:pt x="68628" y="294275"/>
                    </a:lnTo>
                    <a:lnTo>
                      <a:pt x="62589" y="300400"/>
                    </a:lnTo>
                    <a:lnTo>
                      <a:pt x="59522" y="309515"/>
                    </a:lnTo>
                    <a:lnTo>
                      <a:pt x="56445" y="318726"/>
                    </a:lnTo>
                    <a:lnTo>
                      <a:pt x="53369" y="336938"/>
                    </a:lnTo>
                    <a:lnTo>
                      <a:pt x="53369" y="344567"/>
                    </a:lnTo>
                    <a:lnTo>
                      <a:pt x="51892" y="350701"/>
                    </a:lnTo>
                    <a:lnTo>
                      <a:pt x="47339" y="356845"/>
                    </a:lnTo>
                    <a:lnTo>
                      <a:pt x="41205" y="362884"/>
                    </a:lnTo>
                    <a:lnTo>
                      <a:pt x="36643" y="367427"/>
                    </a:lnTo>
                    <a:lnTo>
                      <a:pt x="32090" y="369027"/>
                    </a:lnTo>
                    <a:lnTo>
                      <a:pt x="25946" y="373580"/>
                    </a:lnTo>
                    <a:lnTo>
                      <a:pt x="24470" y="382686"/>
                    </a:lnTo>
                    <a:lnTo>
                      <a:pt x="21403" y="391906"/>
                    </a:lnTo>
                    <a:lnTo>
                      <a:pt x="18326" y="405555"/>
                    </a:lnTo>
                    <a:lnTo>
                      <a:pt x="13773" y="417843"/>
                    </a:lnTo>
                    <a:lnTo>
                      <a:pt x="10697" y="425463"/>
                    </a:lnTo>
                    <a:lnTo>
                      <a:pt x="4563" y="443675"/>
                    </a:lnTo>
                    <a:lnTo>
                      <a:pt x="0" y="465068"/>
                    </a:lnTo>
                    <a:lnTo>
                      <a:pt x="12182" y="471211"/>
                    </a:lnTo>
                    <a:lnTo>
                      <a:pt x="13773" y="466554"/>
                    </a:lnTo>
                    <a:lnTo>
                      <a:pt x="18326" y="469621"/>
                    </a:lnTo>
                    <a:lnTo>
                      <a:pt x="18326" y="465068"/>
                    </a:lnTo>
                    <a:lnTo>
                      <a:pt x="141799" y="524580"/>
                    </a:lnTo>
                    <a:lnTo>
                      <a:pt x="172288" y="538239"/>
                    </a:lnTo>
                    <a:lnTo>
                      <a:pt x="202787" y="544373"/>
                    </a:lnTo>
                    <a:lnTo>
                      <a:pt x="315668" y="559623"/>
                    </a:lnTo>
                    <a:lnTo>
                      <a:pt x="318735" y="527542"/>
                    </a:lnTo>
                    <a:lnTo>
                      <a:pt x="318735" y="486451"/>
                    </a:lnTo>
                    <a:lnTo>
                      <a:pt x="333527" y="486451"/>
                    </a:lnTo>
                    <a:lnTo>
                      <a:pt x="324612" y="450723"/>
                    </a:lnTo>
                    <a:lnTo>
                      <a:pt x="423958" y="29"/>
                    </a:lnTo>
                    <a:lnTo>
                      <a:pt x="423882" y="0"/>
                    </a:lnTo>
                    <a:lnTo>
                      <a:pt x="320221" y="19793"/>
                    </a:lnTo>
                    <a:lnTo>
                      <a:pt x="245564" y="33576"/>
                    </a:lnTo>
                    <a:lnTo>
                      <a:pt x="105261" y="59503"/>
                    </a:lnTo>
                    <a:lnTo>
                      <a:pt x="106747" y="68618"/>
                    </a:lnTo>
                    <a:lnTo>
                      <a:pt x="108337" y="94564"/>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74" name="Freeform: Shape 273">
                <a:extLst>
                  <a:ext uri="{FF2B5EF4-FFF2-40B4-BE49-F238E27FC236}">
                    <a16:creationId xmlns:a16="http://schemas.microsoft.com/office/drawing/2014/main" id="{47FFBD96-71FD-47DB-920D-53CB9B46B44F}"/>
                  </a:ext>
                </a:extLst>
              </p:cNvPr>
              <p:cNvSpPr/>
              <p:nvPr/>
            </p:nvSpPr>
            <p:spPr>
              <a:xfrm>
                <a:off x="8043355" y="3369525"/>
                <a:ext cx="416261" cy="491004"/>
              </a:xfrm>
              <a:custGeom>
                <a:avLst/>
                <a:gdLst>
                  <a:gd name="connsiteX0" fmla="*/ 31985 w 416261"/>
                  <a:gd name="connsiteY0" fmla="*/ 275939 h 491004"/>
                  <a:gd name="connsiteX1" fmla="*/ 0 w 416261"/>
                  <a:gd name="connsiteY1" fmla="*/ 326346 h 491004"/>
                  <a:gd name="connsiteX2" fmla="*/ 77724 w 416261"/>
                  <a:gd name="connsiteY2" fmla="*/ 423863 h 491004"/>
                  <a:gd name="connsiteX3" fmla="*/ 213474 w 416261"/>
                  <a:gd name="connsiteY3" fmla="*/ 491004 h 491004"/>
                  <a:gd name="connsiteX4" fmla="*/ 248517 w 416261"/>
                  <a:gd name="connsiteY4" fmla="*/ 475764 h 491004"/>
                  <a:gd name="connsiteX5" fmla="*/ 254556 w 416261"/>
                  <a:gd name="connsiteY5" fmla="*/ 474164 h 491004"/>
                  <a:gd name="connsiteX6" fmla="*/ 263776 w 416261"/>
                  <a:gd name="connsiteY6" fmla="*/ 472678 h 491004"/>
                  <a:gd name="connsiteX7" fmla="*/ 275949 w 416261"/>
                  <a:gd name="connsiteY7" fmla="*/ 472678 h 491004"/>
                  <a:gd name="connsiteX8" fmla="*/ 279016 w 416261"/>
                  <a:gd name="connsiteY8" fmla="*/ 475764 h 491004"/>
                  <a:gd name="connsiteX9" fmla="*/ 283569 w 416261"/>
                  <a:gd name="connsiteY9" fmla="*/ 481794 h 491004"/>
                  <a:gd name="connsiteX10" fmla="*/ 286645 w 416261"/>
                  <a:gd name="connsiteY10" fmla="*/ 483375 h 491004"/>
                  <a:gd name="connsiteX11" fmla="*/ 289722 w 416261"/>
                  <a:gd name="connsiteY11" fmla="*/ 484870 h 491004"/>
                  <a:gd name="connsiteX12" fmla="*/ 292684 w 416261"/>
                  <a:gd name="connsiteY12" fmla="*/ 481794 h 491004"/>
                  <a:gd name="connsiteX13" fmla="*/ 312591 w 416261"/>
                  <a:gd name="connsiteY13" fmla="*/ 481794 h 491004"/>
                  <a:gd name="connsiteX14" fmla="*/ 317135 w 416261"/>
                  <a:gd name="connsiteY14" fmla="*/ 483375 h 491004"/>
                  <a:gd name="connsiteX15" fmla="*/ 318621 w 416261"/>
                  <a:gd name="connsiteY15" fmla="*/ 481794 h 491004"/>
                  <a:gd name="connsiteX16" fmla="*/ 323174 w 416261"/>
                  <a:gd name="connsiteY16" fmla="*/ 478831 h 491004"/>
                  <a:gd name="connsiteX17" fmla="*/ 333870 w 416261"/>
                  <a:gd name="connsiteY17" fmla="*/ 478831 h 491004"/>
                  <a:gd name="connsiteX18" fmla="*/ 338423 w 416261"/>
                  <a:gd name="connsiteY18" fmla="*/ 475764 h 491004"/>
                  <a:gd name="connsiteX19" fmla="*/ 353673 w 416261"/>
                  <a:gd name="connsiteY19" fmla="*/ 460505 h 491004"/>
                  <a:gd name="connsiteX20" fmla="*/ 356749 w 416261"/>
                  <a:gd name="connsiteY20" fmla="*/ 458924 h 491004"/>
                  <a:gd name="connsiteX21" fmla="*/ 362883 w 416261"/>
                  <a:gd name="connsiteY21" fmla="*/ 458924 h 491004"/>
                  <a:gd name="connsiteX22" fmla="*/ 362883 w 416261"/>
                  <a:gd name="connsiteY22" fmla="*/ 455952 h 491004"/>
                  <a:gd name="connsiteX23" fmla="*/ 356749 w 416261"/>
                  <a:gd name="connsiteY23" fmla="*/ 431502 h 491004"/>
                  <a:gd name="connsiteX24" fmla="*/ 349110 w 416261"/>
                  <a:gd name="connsiteY24" fmla="*/ 433083 h 491004"/>
                  <a:gd name="connsiteX25" fmla="*/ 347634 w 416261"/>
                  <a:gd name="connsiteY25" fmla="*/ 420795 h 491004"/>
                  <a:gd name="connsiteX26" fmla="*/ 356749 w 416261"/>
                  <a:gd name="connsiteY26" fmla="*/ 384267 h 491004"/>
                  <a:gd name="connsiteX27" fmla="*/ 361293 w 416261"/>
                  <a:gd name="connsiteY27" fmla="*/ 370503 h 491004"/>
                  <a:gd name="connsiteX28" fmla="*/ 362883 w 416261"/>
                  <a:gd name="connsiteY28" fmla="*/ 365950 h 491004"/>
                  <a:gd name="connsiteX29" fmla="*/ 367436 w 416261"/>
                  <a:gd name="connsiteY29" fmla="*/ 350710 h 491004"/>
                  <a:gd name="connsiteX30" fmla="*/ 373580 w 416261"/>
                  <a:gd name="connsiteY30" fmla="*/ 332385 h 491004"/>
                  <a:gd name="connsiteX31" fmla="*/ 373580 w 416261"/>
                  <a:gd name="connsiteY31" fmla="*/ 327832 h 491004"/>
                  <a:gd name="connsiteX32" fmla="*/ 370503 w 416261"/>
                  <a:gd name="connsiteY32" fmla="*/ 311096 h 491004"/>
                  <a:gd name="connsiteX33" fmla="*/ 368913 w 416261"/>
                  <a:gd name="connsiteY33" fmla="*/ 298809 h 491004"/>
                  <a:gd name="connsiteX34" fmla="*/ 362883 w 416261"/>
                  <a:gd name="connsiteY34" fmla="*/ 282093 h 491004"/>
                  <a:gd name="connsiteX35" fmla="*/ 364360 w 416261"/>
                  <a:gd name="connsiteY35" fmla="*/ 259213 h 491004"/>
                  <a:gd name="connsiteX36" fmla="*/ 365950 w 416261"/>
                  <a:gd name="connsiteY36" fmla="*/ 256137 h 491004"/>
                  <a:gd name="connsiteX37" fmla="*/ 368913 w 416261"/>
                  <a:gd name="connsiteY37" fmla="*/ 253070 h 491004"/>
                  <a:gd name="connsiteX38" fmla="*/ 373580 w 416261"/>
                  <a:gd name="connsiteY38" fmla="*/ 248517 h 491004"/>
                  <a:gd name="connsiteX39" fmla="*/ 375056 w 416261"/>
                  <a:gd name="connsiteY39" fmla="*/ 245450 h 491004"/>
                  <a:gd name="connsiteX40" fmla="*/ 376552 w 416261"/>
                  <a:gd name="connsiteY40" fmla="*/ 239411 h 491004"/>
                  <a:gd name="connsiteX41" fmla="*/ 376552 w 416261"/>
                  <a:gd name="connsiteY41" fmla="*/ 236334 h 491004"/>
                  <a:gd name="connsiteX42" fmla="*/ 393382 w 416261"/>
                  <a:gd name="connsiteY42" fmla="*/ 210398 h 491004"/>
                  <a:gd name="connsiteX43" fmla="*/ 393382 w 416261"/>
                  <a:gd name="connsiteY43" fmla="*/ 207331 h 491004"/>
                  <a:gd name="connsiteX44" fmla="*/ 397935 w 416261"/>
                  <a:gd name="connsiteY44" fmla="*/ 193672 h 491004"/>
                  <a:gd name="connsiteX45" fmla="*/ 399412 w 416261"/>
                  <a:gd name="connsiteY45" fmla="*/ 192072 h 491004"/>
                  <a:gd name="connsiteX46" fmla="*/ 402479 w 416261"/>
                  <a:gd name="connsiteY46" fmla="*/ 186042 h 491004"/>
                  <a:gd name="connsiteX47" fmla="*/ 407041 w 416261"/>
                  <a:gd name="connsiteY47" fmla="*/ 175346 h 491004"/>
                  <a:gd name="connsiteX48" fmla="*/ 410108 w 416261"/>
                  <a:gd name="connsiteY48" fmla="*/ 164649 h 491004"/>
                  <a:gd name="connsiteX49" fmla="*/ 411689 w 416261"/>
                  <a:gd name="connsiteY49" fmla="*/ 157039 h 491004"/>
                  <a:gd name="connsiteX50" fmla="*/ 413175 w 416261"/>
                  <a:gd name="connsiteY50" fmla="*/ 149400 h 491004"/>
                  <a:gd name="connsiteX51" fmla="*/ 411689 w 416261"/>
                  <a:gd name="connsiteY51" fmla="*/ 131093 h 491004"/>
                  <a:gd name="connsiteX52" fmla="*/ 416262 w 416261"/>
                  <a:gd name="connsiteY52" fmla="*/ 105242 h 491004"/>
                  <a:gd name="connsiteX53" fmla="*/ 404070 w 416261"/>
                  <a:gd name="connsiteY53" fmla="*/ 91488 h 491004"/>
                  <a:gd name="connsiteX54" fmla="*/ 399412 w 416261"/>
                  <a:gd name="connsiteY54" fmla="*/ 109814 h 491004"/>
                  <a:gd name="connsiteX55" fmla="*/ 385753 w 416261"/>
                  <a:gd name="connsiteY55" fmla="*/ 112881 h 491004"/>
                  <a:gd name="connsiteX56" fmla="*/ 356749 w 416261"/>
                  <a:gd name="connsiteY56" fmla="*/ 105242 h 491004"/>
                  <a:gd name="connsiteX57" fmla="*/ 353673 w 416261"/>
                  <a:gd name="connsiteY57" fmla="*/ 106728 h 491004"/>
                  <a:gd name="connsiteX58" fmla="*/ 333870 w 416261"/>
                  <a:gd name="connsiteY58" fmla="*/ 109814 h 491004"/>
                  <a:gd name="connsiteX59" fmla="*/ 332394 w 416261"/>
                  <a:gd name="connsiteY59" fmla="*/ 105242 h 491004"/>
                  <a:gd name="connsiteX60" fmla="*/ 327822 w 416261"/>
                  <a:gd name="connsiteY60" fmla="*/ 105242 h 491004"/>
                  <a:gd name="connsiteX61" fmla="*/ 304952 w 416261"/>
                  <a:gd name="connsiteY61" fmla="*/ 74752 h 491004"/>
                  <a:gd name="connsiteX62" fmla="*/ 306448 w 416261"/>
                  <a:gd name="connsiteY62" fmla="*/ 71685 h 491004"/>
                  <a:gd name="connsiteX63" fmla="*/ 306448 w 416261"/>
                  <a:gd name="connsiteY63" fmla="*/ 70104 h 491004"/>
                  <a:gd name="connsiteX64" fmla="*/ 309524 w 416261"/>
                  <a:gd name="connsiteY64" fmla="*/ 68609 h 491004"/>
                  <a:gd name="connsiteX65" fmla="*/ 314068 w 416261"/>
                  <a:gd name="connsiteY65" fmla="*/ 67132 h 491004"/>
                  <a:gd name="connsiteX66" fmla="*/ 320211 w 416261"/>
                  <a:gd name="connsiteY66" fmla="*/ 65532 h 491004"/>
                  <a:gd name="connsiteX67" fmla="*/ 335451 w 416261"/>
                  <a:gd name="connsiteY67" fmla="*/ 65532 h 491004"/>
                  <a:gd name="connsiteX68" fmla="*/ 338423 w 416261"/>
                  <a:gd name="connsiteY68" fmla="*/ 64056 h 491004"/>
                  <a:gd name="connsiteX69" fmla="*/ 341490 w 416261"/>
                  <a:gd name="connsiteY69" fmla="*/ 59503 h 491004"/>
                  <a:gd name="connsiteX70" fmla="*/ 343081 w 416261"/>
                  <a:gd name="connsiteY70" fmla="*/ 50302 h 491004"/>
                  <a:gd name="connsiteX71" fmla="*/ 344557 w 416261"/>
                  <a:gd name="connsiteY71" fmla="*/ 41186 h 491004"/>
                  <a:gd name="connsiteX72" fmla="*/ 346043 w 416261"/>
                  <a:gd name="connsiteY72" fmla="*/ 38110 h 491004"/>
                  <a:gd name="connsiteX73" fmla="*/ 346043 w 416261"/>
                  <a:gd name="connsiteY73" fmla="*/ 35042 h 491004"/>
                  <a:gd name="connsiteX74" fmla="*/ 344557 w 416261"/>
                  <a:gd name="connsiteY74" fmla="*/ 30490 h 491004"/>
                  <a:gd name="connsiteX75" fmla="*/ 343081 w 416261"/>
                  <a:gd name="connsiteY75" fmla="*/ 27422 h 491004"/>
                  <a:gd name="connsiteX76" fmla="*/ 340014 w 416261"/>
                  <a:gd name="connsiteY76" fmla="*/ 25937 h 491004"/>
                  <a:gd name="connsiteX77" fmla="*/ 336947 w 416261"/>
                  <a:gd name="connsiteY77" fmla="*/ 24355 h 491004"/>
                  <a:gd name="connsiteX78" fmla="*/ 335451 w 416261"/>
                  <a:gd name="connsiteY78" fmla="*/ 22879 h 491004"/>
                  <a:gd name="connsiteX79" fmla="*/ 317135 w 416261"/>
                  <a:gd name="connsiteY79" fmla="*/ 38110 h 491004"/>
                  <a:gd name="connsiteX80" fmla="*/ 285045 w 416261"/>
                  <a:gd name="connsiteY80" fmla="*/ 39595 h 491004"/>
                  <a:gd name="connsiteX81" fmla="*/ 189014 w 416261"/>
                  <a:gd name="connsiteY81" fmla="*/ 54845 h 491004"/>
                  <a:gd name="connsiteX82" fmla="*/ 108213 w 416261"/>
                  <a:gd name="connsiteY82" fmla="*/ 18307 h 491004"/>
                  <a:gd name="connsiteX83" fmla="*/ 39605 w 416261"/>
                  <a:gd name="connsiteY83" fmla="*/ 0 h 491004"/>
                  <a:gd name="connsiteX84" fmla="*/ 30499 w 416261"/>
                  <a:gd name="connsiteY84" fmla="*/ 38110 h 491004"/>
                  <a:gd name="connsiteX85" fmla="*/ 28918 w 416261"/>
                  <a:gd name="connsiteY85" fmla="*/ 67132 h 491004"/>
                  <a:gd name="connsiteX86" fmla="*/ 28918 w 416261"/>
                  <a:gd name="connsiteY86" fmla="*/ 80791 h 491004"/>
                  <a:gd name="connsiteX87" fmla="*/ 33461 w 416261"/>
                  <a:gd name="connsiteY87" fmla="*/ 100594 h 491004"/>
                  <a:gd name="connsiteX88" fmla="*/ 44148 w 416261"/>
                  <a:gd name="connsiteY88" fmla="*/ 141780 h 491004"/>
                  <a:gd name="connsiteX89" fmla="*/ 54845 w 416261"/>
                  <a:gd name="connsiteY89" fmla="*/ 184461 h 491004"/>
                  <a:gd name="connsiteX90" fmla="*/ 60988 w 416261"/>
                  <a:gd name="connsiteY90" fmla="*/ 213465 h 491004"/>
                  <a:gd name="connsiteX91" fmla="*/ 45739 w 416261"/>
                  <a:gd name="connsiteY91" fmla="*/ 247040 h 491004"/>
                  <a:gd name="connsiteX92" fmla="*/ 31985 w 416261"/>
                  <a:gd name="connsiteY92" fmla="*/ 275939 h 4910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Lst>
                <a:rect l="l" t="t" r="r" b="b"/>
                <a:pathLst>
                  <a:path w="416261" h="491004">
                    <a:moveTo>
                      <a:pt x="31985" y="275939"/>
                    </a:moveTo>
                    <a:lnTo>
                      <a:pt x="0" y="326346"/>
                    </a:lnTo>
                    <a:lnTo>
                      <a:pt x="77724" y="423863"/>
                    </a:lnTo>
                    <a:lnTo>
                      <a:pt x="213474" y="491004"/>
                    </a:lnTo>
                    <a:lnTo>
                      <a:pt x="248517" y="475764"/>
                    </a:lnTo>
                    <a:lnTo>
                      <a:pt x="254556" y="474164"/>
                    </a:lnTo>
                    <a:lnTo>
                      <a:pt x="263776" y="472678"/>
                    </a:lnTo>
                    <a:lnTo>
                      <a:pt x="275949" y="472678"/>
                    </a:lnTo>
                    <a:lnTo>
                      <a:pt x="279016" y="475764"/>
                    </a:lnTo>
                    <a:lnTo>
                      <a:pt x="283569" y="481794"/>
                    </a:lnTo>
                    <a:lnTo>
                      <a:pt x="286645" y="483375"/>
                    </a:lnTo>
                    <a:lnTo>
                      <a:pt x="289722" y="484870"/>
                    </a:lnTo>
                    <a:lnTo>
                      <a:pt x="292684" y="481794"/>
                    </a:lnTo>
                    <a:lnTo>
                      <a:pt x="312591" y="481794"/>
                    </a:lnTo>
                    <a:lnTo>
                      <a:pt x="317135" y="483375"/>
                    </a:lnTo>
                    <a:lnTo>
                      <a:pt x="318621" y="481794"/>
                    </a:lnTo>
                    <a:lnTo>
                      <a:pt x="323174" y="478831"/>
                    </a:lnTo>
                    <a:lnTo>
                      <a:pt x="333870" y="478831"/>
                    </a:lnTo>
                    <a:lnTo>
                      <a:pt x="338423" y="475764"/>
                    </a:lnTo>
                    <a:lnTo>
                      <a:pt x="353673" y="460505"/>
                    </a:lnTo>
                    <a:lnTo>
                      <a:pt x="356749" y="458924"/>
                    </a:lnTo>
                    <a:lnTo>
                      <a:pt x="362883" y="458924"/>
                    </a:lnTo>
                    <a:lnTo>
                      <a:pt x="362883" y="455952"/>
                    </a:lnTo>
                    <a:lnTo>
                      <a:pt x="356749" y="431502"/>
                    </a:lnTo>
                    <a:lnTo>
                      <a:pt x="349110" y="433083"/>
                    </a:lnTo>
                    <a:lnTo>
                      <a:pt x="347634" y="420795"/>
                    </a:lnTo>
                    <a:lnTo>
                      <a:pt x="356749" y="384267"/>
                    </a:lnTo>
                    <a:lnTo>
                      <a:pt x="361293" y="370503"/>
                    </a:lnTo>
                    <a:lnTo>
                      <a:pt x="362883" y="365950"/>
                    </a:lnTo>
                    <a:lnTo>
                      <a:pt x="367436" y="350710"/>
                    </a:lnTo>
                    <a:lnTo>
                      <a:pt x="373580" y="332385"/>
                    </a:lnTo>
                    <a:lnTo>
                      <a:pt x="373580" y="327832"/>
                    </a:lnTo>
                    <a:lnTo>
                      <a:pt x="370503" y="311096"/>
                    </a:lnTo>
                    <a:lnTo>
                      <a:pt x="368913" y="298809"/>
                    </a:lnTo>
                    <a:lnTo>
                      <a:pt x="362883" y="282093"/>
                    </a:lnTo>
                    <a:lnTo>
                      <a:pt x="364360" y="259213"/>
                    </a:lnTo>
                    <a:lnTo>
                      <a:pt x="365950" y="256137"/>
                    </a:lnTo>
                    <a:lnTo>
                      <a:pt x="368913" y="253070"/>
                    </a:lnTo>
                    <a:lnTo>
                      <a:pt x="373580" y="248517"/>
                    </a:lnTo>
                    <a:lnTo>
                      <a:pt x="375056" y="245450"/>
                    </a:lnTo>
                    <a:lnTo>
                      <a:pt x="376552" y="239411"/>
                    </a:lnTo>
                    <a:lnTo>
                      <a:pt x="376552" y="236334"/>
                    </a:lnTo>
                    <a:lnTo>
                      <a:pt x="393382" y="210398"/>
                    </a:lnTo>
                    <a:lnTo>
                      <a:pt x="393382" y="207331"/>
                    </a:lnTo>
                    <a:lnTo>
                      <a:pt x="397935" y="193672"/>
                    </a:lnTo>
                    <a:lnTo>
                      <a:pt x="399412" y="192072"/>
                    </a:lnTo>
                    <a:lnTo>
                      <a:pt x="402479" y="186042"/>
                    </a:lnTo>
                    <a:lnTo>
                      <a:pt x="407041" y="175346"/>
                    </a:lnTo>
                    <a:lnTo>
                      <a:pt x="410108" y="164649"/>
                    </a:lnTo>
                    <a:lnTo>
                      <a:pt x="411689" y="157039"/>
                    </a:lnTo>
                    <a:lnTo>
                      <a:pt x="413175" y="149400"/>
                    </a:lnTo>
                    <a:lnTo>
                      <a:pt x="411689" y="131093"/>
                    </a:lnTo>
                    <a:lnTo>
                      <a:pt x="416262" y="105242"/>
                    </a:lnTo>
                    <a:lnTo>
                      <a:pt x="404070" y="91488"/>
                    </a:lnTo>
                    <a:lnTo>
                      <a:pt x="399412" y="109814"/>
                    </a:lnTo>
                    <a:lnTo>
                      <a:pt x="385753" y="112881"/>
                    </a:lnTo>
                    <a:lnTo>
                      <a:pt x="356749" y="105242"/>
                    </a:lnTo>
                    <a:lnTo>
                      <a:pt x="353673" y="106728"/>
                    </a:lnTo>
                    <a:lnTo>
                      <a:pt x="333870" y="109814"/>
                    </a:lnTo>
                    <a:lnTo>
                      <a:pt x="332394" y="105242"/>
                    </a:lnTo>
                    <a:lnTo>
                      <a:pt x="327822" y="105242"/>
                    </a:lnTo>
                    <a:lnTo>
                      <a:pt x="304952" y="74752"/>
                    </a:lnTo>
                    <a:lnTo>
                      <a:pt x="306448" y="71685"/>
                    </a:lnTo>
                    <a:lnTo>
                      <a:pt x="306448" y="70104"/>
                    </a:lnTo>
                    <a:lnTo>
                      <a:pt x="309524" y="68609"/>
                    </a:lnTo>
                    <a:lnTo>
                      <a:pt x="314068" y="67132"/>
                    </a:lnTo>
                    <a:lnTo>
                      <a:pt x="320211" y="65532"/>
                    </a:lnTo>
                    <a:lnTo>
                      <a:pt x="335451" y="65532"/>
                    </a:lnTo>
                    <a:lnTo>
                      <a:pt x="338423" y="64056"/>
                    </a:lnTo>
                    <a:lnTo>
                      <a:pt x="341490" y="59503"/>
                    </a:lnTo>
                    <a:lnTo>
                      <a:pt x="343081" y="50302"/>
                    </a:lnTo>
                    <a:lnTo>
                      <a:pt x="344557" y="41186"/>
                    </a:lnTo>
                    <a:lnTo>
                      <a:pt x="346043" y="38110"/>
                    </a:lnTo>
                    <a:lnTo>
                      <a:pt x="346043" y="35042"/>
                    </a:lnTo>
                    <a:lnTo>
                      <a:pt x="344557" y="30490"/>
                    </a:lnTo>
                    <a:lnTo>
                      <a:pt x="343081" y="27422"/>
                    </a:lnTo>
                    <a:lnTo>
                      <a:pt x="340014" y="25937"/>
                    </a:lnTo>
                    <a:lnTo>
                      <a:pt x="336947" y="24355"/>
                    </a:lnTo>
                    <a:lnTo>
                      <a:pt x="335451" y="22879"/>
                    </a:lnTo>
                    <a:lnTo>
                      <a:pt x="317135" y="38110"/>
                    </a:lnTo>
                    <a:lnTo>
                      <a:pt x="285045" y="39595"/>
                    </a:lnTo>
                    <a:lnTo>
                      <a:pt x="189014" y="54845"/>
                    </a:lnTo>
                    <a:lnTo>
                      <a:pt x="108213" y="18307"/>
                    </a:lnTo>
                    <a:lnTo>
                      <a:pt x="39605" y="0"/>
                    </a:lnTo>
                    <a:lnTo>
                      <a:pt x="30499" y="38110"/>
                    </a:lnTo>
                    <a:lnTo>
                      <a:pt x="28918" y="67132"/>
                    </a:lnTo>
                    <a:lnTo>
                      <a:pt x="28918" y="80791"/>
                    </a:lnTo>
                    <a:lnTo>
                      <a:pt x="33461" y="100594"/>
                    </a:lnTo>
                    <a:lnTo>
                      <a:pt x="44148" y="141780"/>
                    </a:lnTo>
                    <a:lnTo>
                      <a:pt x="54845" y="184461"/>
                    </a:lnTo>
                    <a:lnTo>
                      <a:pt x="60988" y="213465"/>
                    </a:lnTo>
                    <a:lnTo>
                      <a:pt x="45739" y="247040"/>
                    </a:lnTo>
                    <a:lnTo>
                      <a:pt x="31985" y="275939"/>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75" name="Freeform: Shape 274">
                <a:extLst>
                  <a:ext uri="{FF2B5EF4-FFF2-40B4-BE49-F238E27FC236}">
                    <a16:creationId xmlns:a16="http://schemas.microsoft.com/office/drawing/2014/main" id="{C027B523-96D1-4EEF-ADF0-01214CDEFE0C}"/>
                  </a:ext>
                </a:extLst>
              </p:cNvPr>
              <p:cNvSpPr/>
              <p:nvPr/>
            </p:nvSpPr>
            <p:spPr>
              <a:xfrm>
                <a:off x="8390989" y="3351199"/>
                <a:ext cx="431491" cy="451408"/>
              </a:xfrm>
              <a:custGeom>
                <a:avLst/>
                <a:gdLst>
                  <a:gd name="connsiteX0" fmla="*/ 426948 w 431491"/>
                  <a:gd name="connsiteY0" fmla="*/ 50302 h 451408"/>
                  <a:gd name="connsiteX1" fmla="*/ 422386 w 431491"/>
                  <a:gd name="connsiteY1" fmla="*/ 45749 h 451408"/>
                  <a:gd name="connsiteX2" fmla="*/ 407146 w 431491"/>
                  <a:gd name="connsiteY2" fmla="*/ 24470 h 451408"/>
                  <a:gd name="connsiteX3" fmla="*/ 399526 w 431491"/>
                  <a:gd name="connsiteY3" fmla="*/ 4553 h 451408"/>
                  <a:gd name="connsiteX4" fmla="*/ 397935 w 431491"/>
                  <a:gd name="connsiteY4" fmla="*/ 0 h 451408"/>
                  <a:gd name="connsiteX5" fmla="*/ 391896 w 431491"/>
                  <a:gd name="connsiteY5" fmla="*/ 1591 h 451408"/>
                  <a:gd name="connsiteX6" fmla="*/ 387239 w 431491"/>
                  <a:gd name="connsiteY6" fmla="*/ 4553 h 451408"/>
                  <a:gd name="connsiteX7" fmla="*/ 385753 w 431491"/>
                  <a:gd name="connsiteY7" fmla="*/ 7620 h 451408"/>
                  <a:gd name="connsiteX8" fmla="*/ 373580 w 431491"/>
                  <a:gd name="connsiteY8" fmla="*/ 25946 h 451408"/>
                  <a:gd name="connsiteX9" fmla="*/ 364369 w 431491"/>
                  <a:gd name="connsiteY9" fmla="*/ 38119 h 451408"/>
                  <a:gd name="connsiteX10" fmla="*/ 359816 w 431491"/>
                  <a:gd name="connsiteY10" fmla="*/ 35052 h 451408"/>
                  <a:gd name="connsiteX11" fmla="*/ 356749 w 431491"/>
                  <a:gd name="connsiteY11" fmla="*/ 33566 h 451408"/>
                  <a:gd name="connsiteX12" fmla="*/ 352187 w 431491"/>
                  <a:gd name="connsiteY12" fmla="*/ 35052 h 451408"/>
                  <a:gd name="connsiteX13" fmla="*/ 350710 w 431491"/>
                  <a:gd name="connsiteY13" fmla="*/ 39710 h 451408"/>
                  <a:gd name="connsiteX14" fmla="*/ 344557 w 431491"/>
                  <a:gd name="connsiteY14" fmla="*/ 45749 h 451408"/>
                  <a:gd name="connsiteX15" fmla="*/ 340014 w 431491"/>
                  <a:gd name="connsiteY15" fmla="*/ 48816 h 451408"/>
                  <a:gd name="connsiteX16" fmla="*/ 333870 w 431491"/>
                  <a:gd name="connsiteY16" fmla="*/ 48816 h 451408"/>
                  <a:gd name="connsiteX17" fmla="*/ 333870 w 431491"/>
                  <a:gd name="connsiteY17" fmla="*/ 50302 h 451408"/>
                  <a:gd name="connsiteX18" fmla="*/ 326260 w 431491"/>
                  <a:gd name="connsiteY18" fmla="*/ 53369 h 451408"/>
                  <a:gd name="connsiteX19" fmla="*/ 221094 w 431491"/>
                  <a:gd name="connsiteY19" fmla="*/ 74762 h 451408"/>
                  <a:gd name="connsiteX20" fmla="*/ 152485 w 431491"/>
                  <a:gd name="connsiteY20" fmla="*/ 90011 h 451408"/>
                  <a:gd name="connsiteX21" fmla="*/ 56436 w 431491"/>
                  <a:gd name="connsiteY21" fmla="*/ 109814 h 451408"/>
                  <a:gd name="connsiteX22" fmla="*/ 68628 w 431491"/>
                  <a:gd name="connsiteY22" fmla="*/ 123568 h 451408"/>
                  <a:gd name="connsiteX23" fmla="*/ 64055 w 431491"/>
                  <a:gd name="connsiteY23" fmla="*/ 149419 h 451408"/>
                  <a:gd name="connsiteX24" fmla="*/ 65541 w 431491"/>
                  <a:gd name="connsiteY24" fmla="*/ 167726 h 451408"/>
                  <a:gd name="connsiteX25" fmla="*/ 64055 w 431491"/>
                  <a:gd name="connsiteY25" fmla="*/ 175365 h 451408"/>
                  <a:gd name="connsiteX26" fmla="*/ 62474 w 431491"/>
                  <a:gd name="connsiteY26" fmla="*/ 182975 h 451408"/>
                  <a:gd name="connsiteX27" fmla="*/ 59407 w 431491"/>
                  <a:gd name="connsiteY27" fmla="*/ 193672 h 451408"/>
                  <a:gd name="connsiteX28" fmla="*/ 54845 w 431491"/>
                  <a:gd name="connsiteY28" fmla="*/ 204368 h 451408"/>
                  <a:gd name="connsiteX29" fmla="*/ 51778 w 431491"/>
                  <a:gd name="connsiteY29" fmla="*/ 210398 h 451408"/>
                  <a:gd name="connsiteX30" fmla="*/ 50301 w 431491"/>
                  <a:gd name="connsiteY30" fmla="*/ 211998 h 451408"/>
                  <a:gd name="connsiteX31" fmla="*/ 45748 w 431491"/>
                  <a:gd name="connsiteY31" fmla="*/ 225657 h 451408"/>
                  <a:gd name="connsiteX32" fmla="*/ 45748 w 431491"/>
                  <a:gd name="connsiteY32" fmla="*/ 228724 h 451408"/>
                  <a:gd name="connsiteX33" fmla="*/ 28918 w 431491"/>
                  <a:gd name="connsiteY33" fmla="*/ 254660 h 451408"/>
                  <a:gd name="connsiteX34" fmla="*/ 28918 w 431491"/>
                  <a:gd name="connsiteY34" fmla="*/ 257737 h 451408"/>
                  <a:gd name="connsiteX35" fmla="*/ 27422 w 431491"/>
                  <a:gd name="connsiteY35" fmla="*/ 263776 h 451408"/>
                  <a:gd name="connsiteX36" fmla="*/ 25946 w 431491"/>
                  <a:gd name="connsiteY36" fmla="*/ 266843 h 451408"/>
                  <a:gd name="connsiteX37" fmla="*/ 21279 w 431491"/>
                  <a:gd name="connsiteY37" fmla="*/ 271396 h 451408"/>
                  <a:gd name="connsiteX38" fmla="*/ 18316 w 431491"/>
                  <a:gd name="connsiteY38" fmla="*/ 274463 h 451408"/>
                  <a:gd name="connsiteX39" fmla="*/ 16726 w 431491"/>
                  <a:gd name="connsiteY39" fmla="*/ 277539 h 451408"/>
                  <a:gd name="connsiteX40" fmla="*/ 15249 w 431491"/>
                  <a:gd name="connsiteY40" fmla="*/ 300419 h 451408"/>
                  <a:gd name="connsiteX41" fmla="*/ 21279 w 431491"/>
                  <a:gd name="connsiteY41" fmla="*/ 317135 h 451408"/>
                  <a:gd name="connsiteX42" fmla="*/ 22869 w 431491"/>
                  <a:gd name="connsiteY42" fmla="*/ 329422 h 451408"/>
                  <a:gd name="connsiteX43" fmla="*/ 25946 w 431491"/>
                  <a:gd name="connsiteY43" fmla="*/ 346158 h 451408"/>
                  <a:gd name="connsiteX44" fmla="*/ 25946 w 431491"/>
                  <a:gd name="connsiteY44" fmla="*/ 350711 h 451408"/>
                  <a:gd name="connsiteX45" fmla="*/ 19802 w 431491"/>
                  <a:gd name="connsiteY45" fmla="*/ 369037 h 451408"/>
                  <a:gd name="connsiteX46" fmla="*/ 15249 w 431491"/>
                  <a:gd name="connsiteY46" fmla="*/ 384277 h 451408"/>
                  <a:gd name="connsiteX47" fmla="*/ 13659 w 431491"/>
                  <a:gd name="connsiteY47" fmla="*/ 388829 h 451408"/>
                  <a:gd name="connsiteX48" fmla="*/ 9115 w 431491"/>
                  <a:gd name="connsiteY48" fmla="*/ 402593 h 451408"/>
                  <a:gd name="connsiteX49" fmla="*/ 0 w 431491"/>
                  <a:gd name="connsiteY49" fmla="*/ 439121 h 451408"/>
                  <a:gd name="connsiteX50" fmla="*/ 1476 w 431491"/>
                  <a:gd name="connsiteY50" fmla="*/ 451409 h 451408"/>
                  <a:gd name="connsiteX51" fmla="*/ 9115 w 431491"/>
                  <a:gd name="connsiteY51" fmla="*/ 449828 h 451408"/>
                  <a:gd name="connsiteX52" fmla="*/ 213474 w 431491"/>
                  <a:gd name="connsiteY52" fmla="*/ 407156 h 451408"/>
                  <a:gd name="connsiteX53" fmla="*/ 247040 w 431491"/>
                  <a:gd name="connsiteY53" fmla="*/ 399526 h 451408"/>
                  <a:gd name="connsiteX54" fmla="*/ 340014 w 431491"/>
                  <a:gd name="connsiteY54" fmla="*/ 381200 h 451408"/>
                  <a:gd name="connsiteX55" fmla="*/ 373580 w 431491"/>
                  <a:gd name="connsiteY55" fmla="*/ 375161 h 451408"/>
                  <a:gd name="connsiteX56" fmla="*/ 370513 w 431491"/>
                  <a:gd name="connsiteY56" fmla="*/ 364474 h 451408"/>
                  <a:gd name="connsiteX57" fmla="*/ 370513 w 431491"/>
                  <a:gd name="connsiteY57" fmla="*/ 343090 h 451408"/>
                  <a:gd name="connsiteX58" fmla="*/ 375066 w 431491"/>
                  <a:gd name="connsiteY58" fmla="*/ 324764 h 451408"/>
                  <a:gd name="connsiteX59" fmla="*/ 379609 w 431491"/>
                  <a:gd name="connsiteY59" fmla="*/ 314173 h 451408"/>
                  <a:gd name="connsiteX60" fmla="*/ 384267 w 431491"/>
                  <a:gd name="connsiteY60" fmla="*/ 291294 h 451408"/>
                  <a:gd name="connsiteX61" fmla="*/ 388820 w 431491"/>
                  <a:gd name="connsiteY61" fmla="*/ 265366 h 451408"/>
                  <a:gd name="connsiteX62" fmla="*/ 387239 w 431491"/>
                  <a:gd name="connsiteY62" fmla="*/ 256156 h 451408"/>
                  <a:gd name="connsiteX63" fmla="*/ 384267 w 431491"/>
                  <a:gd name="connsiteY63" fmla="*/ 248517 h 451408"/>
                  <a:gd name="connsiteX64" fmla="*/ 379609 w 431491"/>
                  <a:gd name="connsiteY64" fmla="*/ 237935 h 451408"/>
                  <a:gd name="connsiteX65" fmla="*/ 376656 w 431491"/>
                  <a:gd name="connsiteY65" fmla="*/ 228724 h 451408"/>
                  <a:gd name="connsiteX66" fmla="*/ 379609 w 431491"/>
                  <a:gd name="connsiteY66" fmla="*/ 219618 h 451408"/>
                  <a:gd name="connsiteX67" fmla="*/ 390315 w 431491"/>
                  <a:gd name="connsiteY67" fmla="*/ 173869 h 451408"/>
                  <a:gd name="connsiteX68" fmla="*/ 396459 w 431491"/>
                  <a:gd name="connsiteY68" fmla="*/ 163173 h 451408"/>
                  <a:gd name="connsiteX69" fmla="*/ 405555 w 431491"/>
                  <a:gd name="connsiteY69" fmla="*/ 152486 h 451408"/>
                  <a:gd name="connsiteX70" fmla="*/ 414766 w 431491"/>
                  <a:gd name="connsiteY70" fmla="*/ 137236 h 451408"/>
                  <a:gd name="connsiteX71" fmla="*/ 425358 w 431491"/>
                  <a:gd name="connsiteY71" fmla="*/ 80791 h 451408"/>
                  <a:gd name="connsiteX72" fmla="*/ 431492 w 431491"/>
                  <a:gd name="connsiteY72" fmla="*/ 53369 h 451408"/>
                  <a:gd name="connsiteX73" fmla="*/ 426948 w 431491"/>
                  <a:gd name="connsiteY73" fmla="*/ 50302 h 45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431491" h="451408">
                    <a:moveTo>
                      <a:pt x="426948" y="50302"/>
                    </a:moveTo>
                    <a:lnTo>
                      <a:pt x="422386" y="45749"/>
                    </a:lnTo>
                    <a:lnTo>
                      <a:pt x="407146" y="24470"/>
                    </a:lnTo>
                    <a:lnTo>
                      <a:pt x="399526" y="4553"/>
                    </a:lnTo>
                    <a:lnTo>
                      <a:pt x="397935" y="0"/>
                    </a:lnTo>
                    <a:lnTo>
                      <a:pt x="391896" y="1591"/>
                    </a:lnTo>
                    <a:lnTo>
                      <a:pt x="387239" y="4553"/>
                    </a:lnTo>
                    <a:lnTo>
                      <a:pt x="385753" y="7620"/>
                    </a:lnTo>
                    <a:lnTo>
                      <a:pt x="373580" y="25946"/>
                    </a:lnTo>
                    <a:lnTo>
                      <a:pt x="364369" y="38119"/>
                    </a:lnTo>
                    <a:lnTo>
                      <a:pt x="359816" y="35052"/>
                    </a:lnTo>
                    <a:lnTo>
                      <a:pt x="356749" y="33566"/>
                    </a:lnTo>
                    <a:lnTo>
                      <a:pt x="352187" y="35052"/>
                    </a:lnTo>
                    <a:lnTo>
                      <a:pt x="350710" y="39710"/>
                    </a:lnTo>
                    <a:lnTo>
                      <a:pt x="344557" y="45749"/>
                    </a:lnTo>
                    <a:lnTo>
                      <a:pt x="340014" y="48816"/>
                    </a:lnTo>
                    <a:lnTo>
                      <a:pt x="333870" y="48816"/>
                    </a:lnTo>
                    <a:lnTo>
                      <a:pt x="333870" y="50302"/>
                    </a:lnTo>
                    <a:lnTo>
                      <a:pt x="326260" y="53369"/>
                    </a:lnTo>
                    <a:lnTo>
                      <a:pt x="221094" y="74762"/>
                    </a:lnTo>
                    <a:lnTo>
                      <a:pt x="152485" y="90011"/>
                    </a:lnTo>
                    <a:lnTo>
                      <a:pt x="56436" y="109814"/>
                    </a:lnTo>
                    <a:lnTo>
                      <a:pt x="68628" y="123568"/>
                    </a:lnTo>
                    <a:lnTo>
                      <a:pt x="64055" y="149419"/>
                    </a:lnTo>
                    <a:lnTo>
                      <a:pt x="65541" y="167726"/>
                    </a:lnTo>
                    <a:lnTo>
                      <a:pt x="64055" y="175365"/>
                    </a:lnTo>
                    <a:lnTo>
                      <a:pt x="62474" y="182975"/>
                    </a:lnTo>
                    <a:lnTo>
                      <a:pt x="59407" y="193672"/>
                    </a:lnTo>
                    <a:lnTo>
                      <a:pt x="54845" y="204368"/>
                    </a:lnTo>
                    <a:lnTo>
                      <a:pt x="51778" y="210398"/>
                    </a:lnTo>
                    <a:lnTo>
                      <a:pt x="50301" y="211998"/>
                    </a:lnTo>
                    <a:lnTo>
                      <a:pt x="45748" y="225657"/>
                    </a:lnTo>
                    <a:lnTo>
                      <a:pt x="45748" y="228724"/>
                    </a:lnTo>
                    <a:lnTo>
                      <a:pt x="28918" y="254660"/>
                    </a:lnTo>
                    <a:lnTo>
                      <a:pt x="28918" y="257737"/>
                    </a:lnTo>
                    <a:lnTo>
                      <a:pt x="27422" y="263776"/>
                    </a:lnTo>
                    <a:lnTo>
                      <a:pt x="25946" y="266843"/>
                    </a:lnTo>
                    <a:lnTo>
                      <a:pt x="21279" y="271396"/>
                    </a:lnTo>
                    <a:lnTo>
                      <a:pt x="18316" y="274463"/>
                    </a:lnTo>
                    <a:lnTo>
                      <a:pt x="16726" y="277539"/>
                    </a:lnTo>
                    <a:lnTo>
                      <a:pt x="15249" y="300419"/>
                    </a:lnTo>
                    <a:lnTo>
                      <a:pt x="21279" y="317135"/>
                    </a:lnTo>
                    <a:lnTo>
                      <a:pt x="22869" y="329422"/>
                    </a:lnTo>
                    <a:lnTo>
                      <a:pt x="25946" y="346158"/>
                    </a:lnTo>
                    <a:lnTo>
                      <a:pt x="25946" y="350711"/>
                    </a:lnTo>
                    <a:lnTo>
                      <a:pt x="19802" y="369037"/>
                    </a:lnTo>
                    <a:lnTo>
                      <a:pt x="15249" y="384277"/>
                    </a:lnTo>
                    <a:lnTo>
                      <a:pt x="13659" y="388829"/>
                    </a:lnTo>
                    <a:lnTo>
                      <a:pt x="9115" y="402593"/>
                    </a:lnTo>
                    <a:lnTo>
                      <a:pt x="0" y="439121"/>
                    </a:lnTo>
                    <a:lnTo>
                      <a:pt x="1476" y="451409"/>
                    </a:lnTo>
                    <a:lnTo>
                      <a:pt x="9115" y="449828"/>
                    </a:lnTo>
                    <a:lnTo>
                      <a:pt x="213474" y="407156"/>
                    </a:lnTo>
                    <a:lnTo>
                      <a:pt x="247040" y="399526"/>
                    </a:lnTo>
                    <a:lnTo>
                      <a:pt x="340014" y="381200"/>
                    </a:lnTo>
                    <a:lnTo>
                      <a:pt x="373580" y="375161"/>
                    </a:lnTo>
                    <a:lnTo>
                      <a:pt x="370513" y="364474"/>
                    </a:lnTo>
                    <a:lnTo>
                      <a:pt x="370513" y="343090"/>
                    </a:lnTo>
                    <a:lnTo>
                      <a:pt x="375066" y="324764"/>
                    </a:lnTo>
                    <a:lnTo>
                      <a:pt x="379609" y="314173"/>
                    </a:lnTo>
                    <a:lnTo>
                      <a:pt x="384267" y="291294"/>
                    </a:lnTo>
                    <a:lnTo>
                      <a:pt x="388820" y="265366"/>
                    </a:lnTo>
                    <a:lnTo>
                      <a:pt x="387239" y="256156"/>
                    </a:lnTo>
                    <a:lnTo>
                      <a:pt x="384267" y="248517"/>
                    </a:lnTo>
                    <a:lnTo>
                      <a:pt x="379609" y="237935"/>
                    </a:lnTo>
                    <a:lnTo>
                      <a:pt x="376656" y="228724"/>
                    </a:lnTo>
                    <a:lnTo>
                      <a:pt x="379609" y="219618"/>
                    </a:lnTo>
                    <a:lnTo>
                      <a:pt x="390315" y="173869"/>
                    </a:lnTo>
                    <a:lnTo>
                      <a:pt x="396459" y="163173"/>
                    </a:lnTo>
                    <a:lnTo>
                      <a:pt x="405555" y="152486"/>
                    </a:lnTo>
                    <a:lnTo>
                      <a:pt x="414766" y="137236"/>
                    </a:lnTo>
                    <a:lnTo>
                      <a:pt x="425358" y="80791"/>
                    </a:lnTo>
                    <a:lnTo>
                      <a:pt x="431492" y="53369"/>
                    </a:lnTo>
                    <a:lnTo>
                      <a:pt x="426948" y="50302"/>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76" name="Freeform: Shape 275">
                <a:extLst>
                  <a:ext uri="{FF2B5EF4-FFF2-40B4-BE49-F238E27FC236}">
                    <a16:creationId xmlns:a16="http://schemas.microsoft.com/office/drawing/2014/main" id="{C7A54F01-A89A-472F-97C8-63C3F56F0394}"/>
                  </a:ext>
                </a:extLst>
              </p:cNvPr>
              <p:cNvSpPr/>
              <p:nvPr/>
            </p:nvSpPr>
            <p:spPr>
              <a:xfrm>
                <a:off x="8761502" y="3200314"/>
                <a:ext cx="376380" cy="526046"/>
              </a:xfrm>
              <a:custGeom>
                <a:avLst/>
                <a:gdLst>
                  <a:gd name="connsiteX0" fmla="*/ 62465 w 376380"/>
                  <a:gd name="connsiteY0" fmla="*/ 94450 h 526046"/>
                  <a:gd name="connsiteX1" fmla="*/ 62465 w 376380"/>
                  <a:gd name="connsiteY1" fmla="*/ 108195 h 526046"/>
                  <a:gd name="connsiteX2" fmla="*/ 77714 w 376380"/>
                  <a:gd name="connsiteY2" fmla="*/ 161582 h 526046"/>
                  <a:gd name="connsiteX3" fmla="*/ 74752 w 376380"/>
                  <a:gd name="connsiteY3" fmla="*/ 167716 h 526046"/>
                  <a:gd name="connsiteX4" fmla="*/ 73171 w 376380"/>
                  <a:gd name="connsiteY4" fmla="*/ 170679 h 526046"/>
                  <a:gd name="connsiteX5" fmla="*/ 68609 w 376380"/>
                  <a:gd name="connsiteY5" fmla="*/ 173765 h 526046"/>
                  <a:gd name="connsiteX6" fmla="*/ 60979 w 376380"/>
                  <a:gd name="connsiteY6" fmla="*/ 199692 h 526046"/>
                  <a:gd name="connsiteX7" fmla="*/ 60979 w 376380"/>
                  <a:gd name="connsiteY7" fmla="*/ 204245 h 526046"/>
                  <a:gd name="connsiteX8" fmla="*/ 54845 w 376380"/>
                  <a:gd name="connsiteY8" fmla="*/ 231667 h 526046"/>
                  <a:gd name="connsiteX9" fmla="*/ 44253 w 376380"/>
                  <a:gd name="connsiteY9" fmla="*/ 288112 h 526046"/>
                  <a:gd name="connsiteX10" fmla="*/ 35042 w 376380"/>
                  <a:gd name="connsiteY10" fmla="*/ 303371 h 526046"/>
                  <a:gd name="connsiteX11" fmla="*/ 25946 w 376380"/>
                  <a:gd name="connsiteY11" fmla="*/ 314058 h 526046"/>
                  <a:gd name="connsiteX12" fmla="*/ 19803 w 376380"/>
                  <a:gd name="connsiteY12" fmla="*/ 324755 h 526046"/>
                  <a:gd name="connsiteX13" fmla="*/ 9096 w 376380"/>
                  <a:gd name="connsiteY13" fmla="*/ 370504 h 526046"/>
                  <a:gd name="connsiteX14" fmla="*/ 6144 w 376380"/>
                  <a:gd name="connsiteY14" fmla="*/ 379600 h 526046"/>
                  <a:gd name="connsiteX15" fmla="*/ 9096 w 376380"/>
                  <a:gd name="connsiteY15" fmla="*/ 388811 h 526046"/>
                  <a:gd name="connsiteX16" fmla="*/ 13754 w 376380"/>
                  <a:gd name="connsiteY16" fmla="*/ 399393 h 526046"/>
                  <a:gd name="connsiteX17" fmla="*/ 16726 w 376380"/>
                  <a:gd name="connsiteY17" fmla="*/ 407022 h 526046"/>
                  <a:gd name="connsiteX18" fmla="*/ 18307 w 376380"/>
                  <a:gd name="connsiteY18" fmla="*/ 416252 h 526046"/>
                  <a:gd name="connsiteX19" fmla="*/ 13754 w 376380"/>
                  <a:gd name="connsiteY19" fmla="*/ 442179 h 526046"/>
                  <a:gd name="connsiteX20" fmla="*/ 9096 w 376380"/>
                  <a:gd name="connsiteY20" fmla="*/ 465058 h 526046"/>
                  <a:gd name="connsiteX21" fmla="*/ 4553 w 376380"/>
                  <a:gd name="connsiteY21" fmla="*/ 475650 h 526046"/>
                  <a:gd name="connsiteX22" fmla="*/ 0 w 376380"/>
                  <a:gd name="connsiteY22" fmla="*/ 493976 h 526046"/>
                  <a:gd name="connsiteX23" fmla="*/ 0 w 376380"/>
                  <a:gd name="connsiteY23" fmla="*/ 515360 h 526046"/>
                  <a:gd name="connsiteX24" fmla="*/ 3067 w 376380"/>
                  <a:gd name="connsiteY24" fmla="*/ 526047 h 526046"/>
                  <a:gd name="connsiteX25" fmla="*/ 143370 w 376380"/>
                  <a:gd name="connsiteY25" fmla="*/ 500120 h 526046"/>
                  <a:gd name="connsiteX26" fmla="*/ 218027 w 376380"/>
                  <a:gd name="connsiteY26" fmla="*/ 486337 h 526046"/>
                  <a:gd name="connsiteX27" fmla="*/ 321688 w 376380"/>
                  <a:gd name="connsiteY27" fmla="*/ 466544 h 526046"/>
                  <a:gd name="connsiteX28" fmla="*/ 321764 w 376380"/>
                  <a:gd name="connsiteY28" fmla="*/ 466573 h 526046"/>
                  <a:gd name="connsiteX29" fmla="*/ 376381 w 376380"/>
                  <a:gd name="connsiteY29" fmla="*/ 218818 h 526046"/>
                  <a:gd name="connsiteX30" fmla="*/ 370237 w 376380"/>
                  <a:gd name="connsiteY30" fmla="*/ 218818 h 526046"/>
                  <a:gd name="connsiteX31" fmla="*/ 356597 w 376380"/>
                  <a:gd name="connsiteY31" fmla="*/ 157839 h 526046"/>
                  <a:gd name="connsiteX32" fmla="*/ 359654 w 376380"/>
                  <a:gd name="connsiteY32" fmla="*/ 125863 h 526046"/>
                  <a:gd name="connsiteX33" fmla="*/ 364207 w 376380"/>
                  <a:gd name="connsiteY33" fmla="*/ 127330 h 526046"/>
                  <a:gd name="connsiteX34" fmla="*/ 363008 w 376380"/>
                  <a:gd name="connsiteY34" fmla="*/ 12173 h 526046"/>
                  <a:gd name="connsiteX35" fmla="*/ 280606 w 376380"/>
                  <a:gd name="connsiteY35" fmla="*/ 12173 h 526046"/>
                  <a:gd name="connsiteX36" fmla="*/ 275939 w 376380"/>
                  <a:gd name="connsiteY36" fmla="*/ 6029 h 526046"/>
                  <a:gd name="connsiteX37" fmla="*/ 268319 w 376380"/>
                  <a:gd name="connsiteY37" fmla="*/ 2953 h 526046"/>
                  <a:gd name="connsiteX38" fmla="*/ 253060 w 376380"/>
                  <a:gd name="connsiteY38" fmla="*/ 0 h 526046"/>
                  <a:gd name="connsiteX39" fmla="*/ 240897 w 376380"/>
                  <a:gd name="connsiteY39" fmla="*/ 0 h 526046"/>
                  <a:gd name="connsiteX40" fmla="*/ 234858 w 376380"/>
                  <a:gd name="connsiteY40" fmla="*/ 4543 h 526046"/>
                  <a:gd name="connsiteX41" fmla="*/ 228714 w 376380"/>
                  <a:gd name="connsiteY41" fmla="*/ 10582 h 526046"/>
                  <a:gd name="connsiteX42" fmla="*/ 225638 w 376380"/>
                  <a:gd name="connsiteY42" fmla="*/ 13640 h 526046"/>
                  <a:gd name="connsiteX43" fmla="*/ 90002 w 376380"/>
                  <a:gd name="connsiteY43" fmla="*/ 24336 h 526046"/>
                  <a:gd name="connsiteX44" fmla="*/ 83868 w 376380"/>
                  <a:gd name="connsiteY44" fmla="*/ 25832 h 526046"/>
                  <a:gd name="connsiteX45" fmla="*/ 74752 w 376380"/>
                  <a:gd name="connsiteY45" fmla="*/ 28908 h 526046"/>
                  <a:gd name="connsiteX46" fmla="*/ 67132 w 376380"/>
                  <a:gd name="connsiteY46" fmla="*/ 36519 h 526046"/>
                  <a:gd name="connsiteX47" fmla="*/ 59512 w 376380"/>
                  <a:gd name="connsiteY47" fmla="*/ 48701 h 526046"/>
                  <a:gd name="connsiteX48" fmla="*/ 54845 w 376380"/>
                  <a:gd name="connsiteY48" fmla="*/ 59388 h 526046"/>
                  <a:gd name="connsiteX49" fmla="*/ 53369 w 376380"/>
                  <a:gd name="connsiteY49" fmla="*/ 70085 h 526046"/>
                  <a:gd name="connsiteX50" fmla="*/ 57912 w 376380"/>
                  <a:gd name="connsiteY50" fmla="*/ 82258 h 526046"/>
                  <a:gd name="connsiteX51" fmla="*/ 62465 w 376380"/>
                  <a:gd name="connsiteY51" fmla="*/ 94450 h 5260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376380" h="526046">
                    <a:moveTo>
                      <a:pt x="62465" y="94450"/>
                    </a:moveTo>
                    <a:lnTo>
                      <a:pt x="62465" y="108195"/>
                    </a:lnTo>
                    <a:lnTo>
                      <a:pt x="77714" y="161582"/>
                    </a:lnTo>
                    <a:lnTo>
                      <a:pt x="74752" y="167716"/>
                    </a:lnTo>
                    <a:lnTo>
                      <a:pt x="73171" y="170679"/>
                    </a:lnTo>
                    <a:lnTo>
                      <a:pt x="68609" y="173765"/>
                    </a:lnTo>
                    <a:lnTo>
                      <a:pt x="60979" y="199692"/>
                    </a:lnTo>
                    <a:lnTo>
                      <a:pt x="60979" y="204245"/>
                    </a:lnTo>
                    <a:lnTo>
                      <a:pt x="54845" y="231667"/>
                    </a:lnTo>
                    <a:lnTo>
                      <a:pt x="44253" y="288112"/>
                    </a:lnTo>
                    <a:lnTo>
                      <a:pt x="35042" y="303371"/>
                    </a:lnTo>
                    <a:lnTo>
                      <a:pt x="25946" y="314058"/>
                    </a:lnTo>
                    <a:lnTo>
                      <a:pt x="19803" y="324755"/>
                    </a:lnTo>
                    <a:lnTo>
                      <a:pt x="9096" y="370504"/>
                    </a:lnTo>
                    <a:lnTo>
                      <a:pt x="6144" y="379600"/>
                    </a:lnTo>
                    <a:lnTo>
                      <a:pt x="9096" y="388811"/>
                    </a:lnTo>
                    <a:lnTo>
                      <a:pt x="13754" y="399393"/>
                    </a:lnTo>
                    <a:lnTo>
                      <a:pt x="16726" y="407022"/>
                    </a:lnTo>
                    <a:lnTo>
                      <a:pt x="18307" y="416252"/>
                    </a:lnTo>
                    <a:lnTo>
                      <a:pt x="13754" y="442179"/>
                    </a:lnTo>
                    <a:lnTo>
                      <a:pt x="9096" y="465058"/>
                    </a:lnTo>
                    <a:lnTo>
                      <a:pt x="4553" y="475650"/>
                    </a:lnTo>
                    <a:lnTo>
                      <a:pt x="0" y="493976"/>
                    </a:lnTo>
                    <a:lnTo>
                      <a:pt x="0" y="515360"/>
                    </a:lnTo>
                    <a:lnTo>
                      <a:pt x="3067" y="526047"/>
                    </a:lnTo>
                    <a:lnTo>
                      <a:pt x="143370" y="500120"/>
                    </a:lnTo>
                    <a:lnTo>
                      <a:pt x="218027" y="486337"/>
                    </a:lnTo>
                    <a:lnTo>
                      <a:pt x="321688" y="466544"/>
                    </a:lnTo>
                    <a:lnTo>
                      <a:pt x="321764" y="466573"/>
                    </a:lnTo>
                    <a:lnTo>
                      <a:pt x="376381" y="218818"/>
                    </a:lnTo>
                    <a:lnTo>
                      <a:pt x="370237" y="218818"/>
                    </a:lnTo>
                    <a:lnTo>
                      <a:pt x="356597" y="157839"/>
                    </a:lnTo>
                    <a:lnTo>
                      <a:pt x="359654" y="125863"/>
                    </a:lnTo>
                    <a:lnTo>
                      <a:pt x="364207" y="127330"/>
                    </a:lnTo>
                    <a:lnTo>
                      <a:pt x="363008" y="12173"/>
                    </a:lnTo>
                    <a:lnTo>
                      <a:pt x="280606" y="12173"/>
                    </a:lnTo>
                    <a:lnTo>
                      <a:pt x="275939" y="6029"/>
                    </a:lnTo>
                    <a:lnTo>
                      <a:pt x="268319" y="2953"/>
                    </a:lnTo>
                    <a:lnTo>
                      <a:pt x="253060" y="0"/>
                    </a:lnTo>
                    <a:lnTo>
                      <a:pt x="240897" y="0"/>
                    </a:lnTo>
                    <a:lnTo>
                      <a:pt x="234858" y="4543"/>
                    </a:lnTo>
                    <a:lnTo>
                      <a:pt x="228714" y="10582"/>
                    </a:lnTo>
                    <a:lnTo>
                      <a:pt x="225638" y="13640"/>
                    </a:lnTo>
                    <a:lnTo>
                      <a:pt x="90002" y="24336"/>
                    </a:lnTo>
                    <a:lnTo>
                      <a:pt x="83868" y="25832"/>
                    </a:lnTo>
                    <a:lnTo>
                      <a:pt x="74752" y="28908"/>
                    </a:lnTo>
                    <a:lnTo>
                      <a:pt x="67132" y="36519"/>
                    </a:lnTo>
                    <a:lnTo>
                      <a:pt x="59512" y="48701"/>
                    </a:lnTo>
                    <a:lnTo>
                      <a:pt x="54845" y="59388"/>
                    </a:lnTo>
                    <a:lnTo>
                      <a:pt x="53369" y="70085"/>
                    </a:lnTo>
                    <a:lnTo>
                      <a:pt x="57912" y="82258"/>
                    </a:lnTo>
                    <a:lnTo>
                      <a:pt x="62465" y="94450"/>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77" name="Freeform: Shape 276">
                <a:extLst>
                  <a:ext uri="{FF2B5EF4-FFF2-40B4-BE49-F238E27FC236}">
                    <a16:creationId xmlns:a16="http://schemas.microsoft.com/office/drawing/2014/main" id="{9020C1E3-DC64-4C98-B318-55DEABDF3F0F}"/>
                  </a:ext>
                </a:extLst>
              </p:cNvPr>
              <p:cNvSpPr/>
              <p:nvPr/>
            </p:nvSpPr>
            <p:spPr>
              <a:xfrm>
                <a:off x="8823967" y="2310164"/>
                <a:ext cx="300542" cy="914485"/>
              </a:xfrm>
              <a:custGeom>
                <a:avLst/>
                <a:gdLst>
                  <a:gd name="connsiteX0" fmla="*/ 4667 w 300542"/>
                  <a:gd name="connsiteY0" fmla="*/ 361007 h 914485"/>
                  <a:gd name="connsiteX1" fmla="*/ 36633 w 300542"/>
                  <a:gd name="connsiteY1" fmla="*/ 528733 h 914485"/>
                  <a:gd name="connsiteX2" fmla="*/ 38129 w 300542"/>
                  <a:gd name="connsiteY2" fmla="*/ 536362 h 914485"/>
                  <a:gd name="connsiteX3" fmla="*/ 38129 w 300542"/>
                  <a:gd name="connsiteY3" fmla="*/ 547059 h 914485"/>
                  <a:gd name="connsiteX4" fmla="*/ 35157 w 300542"/>
                  <a:gd name="connsiteY4" fmla="*/ 563785 h 914485"/>
                  <a:gd name="connsiteX5" fmla="*/ 33576 w 300542"/>
                  <a:gd name="connsiteY5" fmla="*/ 568338 h 914485"/>
                  <a:gd name="connsiteX6" fmla="*/ 35157 w 300542"/>
                  <a:gd name="connsiteY6" fmla="*/ 572891 h 914485"/>
                  <a:gd name="connsiteX7" fmla="*/ 39710 w 300542"/>
                  <a:gd name="connsiteY7" fmla="*/ 571424 h 914485"/>
                  <a:gd name="connsiteX8" fmla="*/ 42786 w 300542"/>
                  <a:gd name="connsiteY8" fmla="*/ 572891 h 914485"/>
                  <a:gd name="connsiteX9" fmla="*/ 45749 w 300542"/>
                  <a:gd name="connsiteY9" fmla="*/ 577539 h 914485"/>
                  <a:gd name="connsiteX10" fmla="*/ 44272 w 300542"/>
                  <a:gd name="connsiteY10" fmla="*/ 586664 h 914485"/>
                  <a:gd name="connsiteX11" fmla="*/ 39710 w 300542"/>
                  <a:gd name="connsiteY11" fmla="*/ 594274 h 914485"/>
                  <a:gd name="connsiteX12" fmla="*/ 36633 w 300542"/>
                  <a:gd name="connsiteY12" fmla="*/ 600418 h 914485"/>
                  <a:gd name="connsiteX13" fmla="*/ 42786 w 300542"/>
                  <a:gd name="connsiteY13" fmla="*/ 606447 h 914485"/>
                  <a:gd name="connsiteX14" fmla="*/ 47339 w 300542"/>
                  <a:gd name="connsiteY14" fmla="*/ 612600 h 914485"/>
                  <a:gd name="connsiteX15" fmla="*/ 50416 w 300542"/>
                  <a:gd name="connsiteY15" fmla="*/ 624773 h 914485"/>
                  <a:gd name="connsiteX16" fmla="*/ 50416 w 300542"/>
                  <a:gd name="connsiteY16" fmla="*/ 662892 h 914485"/>
                  <a:gd name="connsiteX17" fmla="*/ 48825 w 300542"/>
                  <a:gd name="connsiteY17" fmla="*/ 672017 h 914485"/>
                  <a:gd name="connsiteX18" fmla="*/ 48825 w 300542"/>
                  <a:gd name="connsiteY18" fmla="*/ 676666 h 914485"/>
                  <a:gd name="connsiteX19" fmla="*/ 53369 w 300542"/>
                  <a:gd name="connsiteY19" fmla="*/ 684276 h 914485"/>
                  <a:gd name="connsiteX20" fmla="*/ 53369 w 300542"/>
                  <a:gd name="connsiteY20" fmla="*/ 691915 h 914485"/>
                  <a:gd name="connsiteX21" fmla="*/ 48825 w 300542"/>
                  <a:gd name="connsiteY21" fmla="*/ 702488 h 914485"/>
                  <a:gd name="connsiteX22" fmla="*/ 48825 w 300542"/>
                  <a:gd name="connsiteY22" fmla="*/ 711717 h 914485"/>
                  <a:gd name="connsiteX23" fmla="*/ 51892 w 300542"/>
                  <a:gd name="connsiteY23" fmla="*/ 719328 h 914485"/>
                  <a:gd name="connsiteX24" fmla="*/ 59512 w 300542"/>
                  <a:gd name="connsiteY24" fmla="*/ 733006 h 914485"/>
                  <a:gd name="connsiteX25" fmla="*/ 60998 w 300542"/>
                  <a:gd name="connsiteY25" fmla="*/ 740607 h 914485"/>
                  <a:gd name="connsiteX26" fmla="*/ 60998 w 300542"/>
                  <a:gd name="connsiteY26" fmla="*/ 765077 h 914485"/>
                  <a:gd name="connsiteX27" fmla="*/ 59512 w 300542"/>
                  <a:gd name="connsiteY27" fmla="*/ 772716 h 914485"/>
                  <a:gd name="connsiteX28" fmla="*/ 59512 w 300542"/>
                  <a:gd name="connsiteY28" fmla="*/ 783412 h 914485"/>
                  <a:gd name="connsiteX29" fmla="*/ 60998 w 300542"/>
                  <a:gd name="connsiteY29" fmla="*/ 789442 h 914485"/>
                  <a:gd name="connsiteX30" fmla="*/ 59512 w 300542"/>
                  <a:gd name="connsiteY30" fmla="*/ 795585 h 914485"/>
                  <a:gd name="connsiteX31" fmla="*/ 56436 w 300542"/>
                  <a:gd name="connsiteY31" fmla="*/ 800129 h 914485"/>
                  <a:gd name="connsiteX32" fmla="*/ 53369 w 300542"/>
                  <a:gd name="connsiteY32" fmla="*/ 806282 h 914485"/>
                  <a:gd name="connsiteX33" fmla="*/ 53369 w 300542"/>
                  <a:gd name="connsiteY33" fmla="*/ 827561 h 914485"/>
                  <a:gd name="connsiteX34" fmla="*/ 47339 w 300542"/>
                  <a:gd name="connsiteY34" fmla="*/ 842801 h 914485"/>
                  <a:gd name="connsiteX35" fmla="*/ 41196 w 300542"/>
                  <a:gd name="connsiteY35" fmla="*/ 850440 h 914485"/>
                  <a:gd name="connsiteX36" fmla="*/ 41196 w 300542"/>
                  <a:gd name="connsiteY36" fmla="*/ 856574 h 914485"/>
                  <a:gd name="connsiteX37" fmla="*/ 42786 w 300542"/>
                  <a:gd name="connsiteY37" fmla="*/ 859641 h 914485"/>
                  <a:gd name="connsiteX38" fmla="*/ 42786 w 300542"/>
                  <a:gd name="connsiteY38" fmla="*/ 867270 h 914485"/>
                  <a:gd name="connsiteX39" fmla="*/ 39710 w 300542"/>
                  <a:gd name="connsiteY39" fmla="*/ 871823 h 914485"/>
                  <a:gd name="connsiteX40" fmla="*/ 36633 w 300542"/>
                  <a:gd name="connsiteY40" fmla="*/ 874881 h 914485"/>
                  <a:gd name="connsiteX41" fmla="*/ 33576 w 300542"/>
                  <a:gd name="connsiteY41" fmla="*/ 876367 h 914485"/>
                  <a:gd name="connsiteX42" fmla="*/ 30509 w 300542"/>
                  <a:gd name="connsiteY42" fmla="*/ 880920 h 914485"/>
                  <a:gd name="connsiteX43" fmla="*/ 30509 w 300542"/>
                  <a:gd name="connsiteY43" fmla="*/ 903789 h 914485"/>
                  <a:gd name="connsiteX44" fmla="*/ 27537 w 300542"/>
                  <a:gd name="connsiteY44" fmla="*/ 914486 h 914485"/>
                  <a:gd name="connsiteX45" fmla="*/ 163173 w 300542"/>
                  <a:gd name="connsiteY45" fmla="*/ 903789 h 914485"/>
                  <a:gd name="connsiteX46" fmla="*/ 166249 w 300542"/>
                  <a:gd name="connsiteY46" fmla="*/ 900732 h 914485"/>
                  <a:gd name="connsiteX47" fmla="*/ 172393 w 300542"/>
                  <a:gd name="connsiteY47" fmla="*/ 894693 h 914485"/>
                  <a:gd name="connsiteX48" fmla="*/ 178432 w 300542"/>
                  <a:gd name="connsiteY48" fmla="*/ 890149 h 914485"/>
                  <a:gd name="connsiteX49" fmla="*/ 190595 w 300542"/>
                  <a:gd name="connsiteY49" fmla="*/ 890149 h 914485"/>
                  <a:gd name="connsiteX50" fmla="*/ 205855 w 300542"/>
                  <a:gd name="connsiteY50" fmla="*/ 893102 h 914485"/>
                  <a:gd name="connsiteX51" fmla="*/ 213474 w 300542"/>
                  <a:gd name="connsiteY51" fmla="*/ 896179 h 914485"/>
                  <a:gd name="connsiteX52" fmla="*/ 218142 w 300542"/>
                  <a:gd name="connsiteY52" fmla="*/ 902322 h 914485"/>
                  <a:gd name="connsiteX53" fmla="*/ 300543 w 300542"/>
                  <a:gd name="connsiteY53" fmla="*/ 902322 h 914485"/>
                  <a:gd name="connsiteX54" fmla="*/ 294132 w 300542"/>
                  <a:gd name="connsiteY54" fmla="*/ 284083 h 914485"/>
                  <a:gd name="connsiteX55" fmla="*/ 283416 w 300542"/>
                  <a:gd name="connsiteY55" fmla="*/ 255184 h 914485"/>
                  <a:gd name="connsiteX56" fmla="*/ 252927 w 300542"/>
                  <a:gd name="connsiteY56" fmla="*/ 238344 h 914485"/>
                  <a:gd name="connsiteX57" fmla="*/ 256004 w 300542"/>
                  <a:gd name="connsiteY57" fmla="*/ 218542 h 914485"/>
                  <a:gd name="connsiteX58" fmla="*/ 245307 w 300542"/>
                  <a:gd name="connsiteY58" fmla="*/ 189528 h 914485"/>
                  <a:gd name="connsiteX59" fmla="*/ 193415 w 300542"/>
                  <a:gd name="connsiteY59" fmla="*/ 195672 h 914485"/>
                  <a:gd name="connsiteX60" fmla="*/ 191938 w 300542"/>
                  <a:gd name="connsiteY60" fmla="*/ 215475 h 914485"/>
                  <a:gd name="connsiteX61" fmla="*/ 185785 w 300542"/>
                  <a:gd name="connsiteY61" fmla="*/ 223095 h 914485"/>
                  <a:gd name="connsiteX62" fmla="*/ 187385 w 300542"/>
                  <a:gd name="connsiteY62" fmla="*/ 239935 h 914485"/>
                  <a:gd name="connsiteX63" fmla="*/ 178175 w 300542"/>
                  <a:gd name="connsiteY63" fmla="*/ 252108 h 914485"/>
                  <a:gd name="connsiteX64" fmla="*/ 158372 w 300542"/>
                  <a:gd name="connsiteY64" fmla="*/ 242897 h 914485"/>
                  <a:gd name="connsiteX65" fmla="*/ 150752 w 300542"/>
                  <a:gd name="connsiteY65" fmla="*/ 232305 h 914485"/>
                  <a:gd name="connsiteX66" fmla="*/ 156877 w 300542"/>
                  <a:gd name="connsiteY66" fmla="*/ 203302 h 914485"/>
                  <a:gd name="connsiteX67" fmla="*/ 149266 w 300542"/>
                  <a:gd name="connsiteY67" fmla="*/ 175870 h 914485"/>
                  <a:gd name="connsiteX68" fmla="*/ 176679 w 300542"/>
                  <a:gd name="connsiteY68" fmla="*/ 102708 h 914485"/>
                  <a:gd name="connsiteX69" fmla="*/ 188871 w 300542"/>
                  <a:gd name="connsiteY69" fmla="*/ 90421 h 914485"/>
                  <a:gd name="connsiteX70" fmla="*/ 188871 w 300542"/>
                  <a:gd name="connsiteY70" fmla="*/ 73695 h 914485"/>
                  <a:gd name="connsiteX71" fmla="*/ 201044 w 300542"/>
                  <a:gd name="connsiteY71" fmla="*/ 44672 h 914485"/>
                  <a:gd name="connsiteX72" fmla="*/ 196492 w 300542"/>
                  <a:gd name="connsiteY72" fmla="*/ 26451 h 914485"/>
                  <a:gd name="connsiteX73" fmla="*/ 177737 w 300542"/>
                  <a:gd name="connsiteY73" fmla="*/ 0 h 914485"/>
                  <a:gd name="connsiteX74" fmla="*/ 134274 w 300542"/>
                  <a:gd name="connsiteY74" fmla="*/ 7230 h 914485"/>
                  <a:gd name="connsiteX75" fmla="*/ 117443 w 300542"/>
                  <a:gd name="connsiteY75" fmla="*/ 30108 h 914485"/>
                  <a:gd name="connsiteX76" fmla="*/ 108338 w 300542"/>
                  <a:gd name="connsiteY76" fmla="*/ 37729 h 914485"/>
                  <a:gd name="connsiteX77" fmla="*/ 109814 w 300542"/>
                  <a:gd name="connsiteY77" fmla="*/ 42281 h 914485"/>
                  <a:gd name="connsiteX78" fmla="*/ 112881 w 300542"/>
                  <a:gd name="connsiteY78" fmla="*/ 43872 h 914485"/>
                  <a:gd name="connsiteX79" fmla="*/ 119024 w 300542"/>
                  <a:gd name="connsiteY79" fmla="*/ 48425 h 914485"/>
                  <a:gd name="connsiteX80" fmla="*/ 119024 w 300542"/>
                  <a:gd name="connsiteY80" fmla="*/ 51492 h 914485"/>
                  <a:gd name="connsiteX81" fmla="*/ 115948 w 300542"/>
                  <a:gd name="connsiteY81" fmla="*/ 54559 h 914485"/>
                  <a:gd name="connsiteX82" fmla="*/ 115948 w 300542"/>
                  <a:gd name="connsiteY82" fmla="*/ 57531 h 914485"/>
                  <a:gd name="connsiteX83" fmla="*/ 117443 w 300542"/>
                  <a:gd name="connsiteY83" fmla="*/ 63675 h 914485"/>
                  <a:gd name="connsiteX84" fmla="*/ 119024 w 300542"/>
                  <a:gd name="connsiteY84" fmla="*/ 78915 h 914485"/>
                  <a:gd name="connsiteX85" fmla="*/ 115948 w 300542"/>
                  <a:gd name="connsiteY85" fmla="*/ 88021 h 914485"/>
                  <a:gd name="connsiteX86" fmla="*/ 109814 w 300542"/>
                  <a:gd name="connsiteY86" fmla="*/ 109404 h 914485"/>
                  <a:gd name="connsiteX87" fmla="*/ 103775 w 300542"/>
                  <a:gd name="connsiteY87" fmla="*/ 120110 h 914485"/>
                  <a:gd name="connsiteX88" fmla="*/ 103775 w 300542"/>
                  <a:gd name="connsiteY88" fmla="*/ 130807 h 914485"/>
                  <a:gd name="connsiteX89" fmla="*/ 102184 w 300542"/>
                  <a:gd name="connsiteY89" fmla="*/ 133769 h 914485"/>
                  <a:gd name="connsiteX90" fmla="*/ 100708 w 300542"/>
                  <a:gd name="connsiteY90" fmla="*/ 138322 h 914485"/>
                  <a:gd name="connsiteX91" fmla="*/ 97641 w 300542"/>
                  <a:gd name="connsiteY91" fmla="*/ 141389 h 914485"/>
                  <a:gd name="connsiteX92" fmla="*/ 97641 w 300542"/>
                  <a:gd name="connsiteY92" fmla="*/ 159706 h 914485"/>
                  <a:gd name="connsiteX93" fmla="*/ 94564 w 300542"/>
                  <a:gd name="connsiteY93" fmla="*/ 170412 h 914485"/>
                  <a:gd name="connsiteX94" fmla="*/ 93078 w 300542"/>
                  <a:gd name="connsiteY94" fmla="*/ 173479 h 914485"/>
                  <a:gd name="connsiteX95" fmla="*/ 86944 w 300542"/>
                  <a:gd name="connsiteY95" fmla="*/ 178032 h 914485"/>
                  <a:gd name="connsiteX96" fmla="*/ 80906 w 300542"/>
                  <a:gd name="connsiteY96" fmla="*/ 182585 h 914485"/>
                  <a:gd name="connsiteX97" fmla="*/ 74762 w 300542"/>
                  <a:gd name="connsiteY97" fmla="*/ 185652 h 914485"/>
                  <a:gd name="connsiteX98" fmla="*/ 70218 w 300542"/>
                  <a:gd name="connsiteY98" fmla="*/ 191691 h 914485"/>
                  <a:gd name="connsiteX99" fmla="*/ 59512 w 300542"/>
                  <a:gd name="connsiteY99" fmla="*/ 205454 h 914485"/>
                  <a:gd name="connsiteX100" fmla="*/ 51892 w 300542"/>
                  <a:gd name="connsiteY100" fmla="*/ 222190 h 914485"/>
                  <a:gd name="connsiteX101" fmla="*/ 39710 w 300542"/>
                  <a:gd name="connsiteY101" fmla="*/ 245059 h 914485"/>
                  <a:gd name="connsiteX102" fmla="*/ 36633 w 300542"/>
                  <a:gd name="connsiteY102" fmla="*/ 252679 h 914485"/>
                  <a:gd name="connsiteX103" fmla="*/ 30509 w 300542"/>
                  <a:gd name="connsiteY103" fmla="*/ 255756 h 914485"/>
                  <a:gd name="connsiteX104" fmla="*/ 15250 w 300542"/>
                  <a:gd name="connsiteY104" fmla="*/ 263376 h 914485"/>
                  <a:gd name="connsiteX105" fmla="*/ 13773 w 300542"/>
                  <a:gd name="connsiteY105" fmla="*/ 264966 h 914485"/>
                  <a:gd name="connsiteX106" fmla="*/ 12287 w 300542"/>
                  <a:gd name="connsiteY106" fmla="*/ 269510 h 914485"/>
                  <a:gd name="connsiteX107" fmla="*/ 12287 w 300542"/>
                  <a:gd name="connsiteY107" fmla="*/ 271005 h 914485"/>
                  <a:gd name="connsiteX108" fmla="*/ 15250 w 300542"/>
                  <a:gd name="connsiteY108" fmla="*/ 271005 h 914485"/>
                  <a:gd name="connsiteX109" fmla="*/ 16840 w 300542"/>
                  <a:gd name="connsiteY109" fmla="*/ 272586 h 914485"/>
                  <a:gd name="connsiteX110" fmla="*/ 18317 w 300542"/>
                  <a:gd name="connsiteY110" fmla="*/ 277149 h 914485"/>
                  <a:gd name="connsiteX111" fmla="*/ 10706 w 300542"/>
                  <a:gd name="connsiteY111" fmla="*/ 290808 h 914485"/>
                  <a:gd name="connsiteX112" fmla="*/ 10706 w 300542"/>
                  <a:gd name="connsiteY112" fmla="*/ 309124 h 914485"/>
                  <a:gd name="connsiteX113" fmla="*/ 7630 w 300542"/>
                  <a:gd name="connsiteY113" fmla="*/ 309124 h 914485"/>
                  <a:gd name="connsiteX114" fmla="*/ 4667 w 300542"/>
                  <a:gd name="connsiteY114" fmla="*/ 307639 h 914485"/>
                  <a:gd name="connsiteX115" fmla="*/ 3077 w 300542"/>
                  <a:gd name="connsiteY115" fmla="*/ 310715 h 914485"/>
                  <a:gd name="connsiteX116" fmla="*/ 1600 w 300542"/>
                  <a:gd name="connsiteY116" fmla="*/ 313668 h 914485"/>
                  <a:gd name="connsiteX117" fmla="*/ 0 w 300542"/>
                  <a:gd name="connsiteY117" fmla="*/ 319811 h 914485"/>
                  <a:gd name="connsiteX118" fmla="*/ 0 w 300542"/>
                  <a:gd name="connsiteY118" fmla="*/ 335061 h 914485"/>
                  <a:gd name="connsiteX119" fmla="*/ 1600 w 300542"/>
                  <a:gd name="connsiteY119" fmla="*/ 341204 h 914485"/>
                  <a:gd name="connsiteX120" fmla="*/ 4667 w 300542"/>
                  <a:gd name="connsiteY120" fmla="*/ 361007 h 914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Lst>
                <a:rect l="l" t="t" r="r" b="b"/>
                <a:pathLst>
                  <a:path w="300542" h="914485">
                    <a:moveTo>
                      <a:pt x="4667" y="361007"/>
                    </a:moveTo>
                    <a:lnTo>
                      <a:pt x="36633" y="528733"/>
                    </a:lnTo>
                    <a:lnTo>
                      <a:pt x="38129" y="536362"/>
                    </a:lnTo>
                    <a:lnTo>
                      <a:pt x="38129" y="547059"/>
                    </a:lnTo>
                    <a:lnTo>
                      <a:pt x="35157" y="563785"/>
                    </a:lnTo>
                    <a:lnTo>
                      <a:pt x="33576" y="568338"/>
                    </a:lnTo>
                    <a:lnTo>
                      <a:pt x="35157" y="572891"/>
                    </a:lnTo>
                    <a:lnTo>
                      <a:pt x="39710" y="571424"/>
                    </a:lnTo>
                    <a:lnTo>
                      <a:pt x="42786" y="572891"/>
                    </a:lnTo>
                    <a:lnTo>
                      <a:pt x="45749" y="577539"/>
                    </a:lnTo>
                    <a:lnTo>
                      <a:pt x="44272" y="586664"/>
                    </a:lnTo>
                    <a:lnTo>
                      <a:pt x="39710" y="594274"/>
                    </a:lnTo>
                    <a:lnTo>
                      <a:pt x="36633" y="600418"/>
                    </a:lnTo>
                    <a:lnTo>
                      <a:pt x="42786" y="606447"/>
                    </a:lnTo>
                    <a:lnTo>
                      <a:pt x="47339" y="612600"/>
                    </a:lnTo>
                    <a:lnTo>
                      <a:pt x="50416" y="624773"/>
                    </a:lnTo>
                    <a:lnTo>
                      <a:pt x="50416" y="662892"/>
                    </a:lnTo>
                    <a:lnTo>
                      <a:pt x="48825" y="672017"/>
                    </a:lnTo>
                    <a:lnTo>
                      <a:pt x="48825" y="676666"/>
                    </a:lnTo>
                    <a:lnTo>
                      <a:pt x="53369" y="684276"/>
                    </a:lnTo>
                    <a:lnTo>
                      <a:pt x="53369" y="691915"/>
                    </a:lnTo>
                    <a:lnTo>
                      <a:pt x="48825" y="702488"/>
                    </a:lnTo>
                    <a:lnTo>
                      <a:pt x="48825" y="711717"/>
                    </a:lnTo>
                    <a:lnTo>
                      <a:pt x="51892" y="719328"/>
                    </a:lnTo>
                    <a:lnTo>
                      <a:pt x="59512" y="733006"/>
                    </a:lnTo>
                    <a:lnTo>
                      <a:pt x="60998" y="740607"/>
                    </a:lnTo>
                    <a:lnTo>
                      <a:pt x="60998" y="765077"/>
                    </a:lnTo>
                    <a:lnTo>
                      <a:pt x="59512" y="772716"/>
                    </a:lnTo>
                    <a:lnTo>
                      <a:pt x="59512" y="783412"/>
                    </a:lnTo>
                    <a:lnTo>
                      <a:pt x="60998" y="789442"/>
                    </a:lnTo>
                    <a:lnTo>
                      <a:pt x="59512" y="795585"/>
                    </a:lnTo>
                    <a:lnTo>
                      <a:pt x="56436" y="800129"/>
                    </a:lnTo>
                    <a:lnTo>
                      <a:pt x="53369" y="806282"/>
                    </a:lnTo>
                    <a:lnTo>
                      <a:pt x="53369" y="827561"/>
                    </a:lnTo>
                    <a:lnTo>
                      <a:pt x="47339" y="842801"/>
                    </a:lnTo>
                    <a:lnTo>
                      <a:pt x="41196" y="850440"/>
                    </a:lnTo>
                    <a:lnTo>
                      <a:pt x="41196" y="856574"/>
                    </a:lnTo>
                    <a:lnTo>
                      <a:pt x="42786" y="859641"/>
                    </a:lnTo>
                    <a:lnTo>
                      <a:pt x="42786" y="867270"/>
                    </a:lnTo>
                    <a:lnTo>
                      <a:pt x="39710" y="871823"/>
                    </a:lnTo>
                    <a:lnTo>
                      <a:pt x="36633" y="874881"/>
                    </a:lnTo>
                    <a:lnTo>
                      <a:pt x="33576" y="876367"/>
                    </a:lnTo>
                    <a:lnTo>
                      <a:pt x="30509" y="880920"/>
                    </a:lnTo>
                    <a:lnTo>
                      <a:pt x="30509" y="903789"/>
                    </a:lnTo>
                    <a:lnTo>
                      <a:pt x="27537" y="914486"/>
                    </a:lnTo>
                    <a:lnTo>
                      <a:pt x="163173" y="903789"/>
                    </a:lnTo>
                    <a:lnTo>
                      <a:pt x="166249" y="900732"/>
                    </a:lnTo>
                    <a:lnTo>
                      <a:pt x="172393" y="894693"/>
                    </a:lnTo>
                    <a:lnTo>
                      <a:pt x="178432" y="890149"/>
                    </a:lnTo>
                    <a:lnTo>
                      <a:pt x="190595" y="890149"/>
                    </a:lnTo>
                    <a:lnTo>
                      <a:pt x="205855" y="893102"/>
                    </a:lnTo>
                    <a:lnTo>
                      <a:pt x="213474" y="896179"/>
                    </a:lnTo>
                    <a:lnTo>
                      <a:pt x="218142" y="902322"/>
                    </a:lnTo>
                    <a:lnTo>
                      <a:pt x="300543" y="902322"/>
                    </a:lnTo>
                    <a:lnTo>
                      <a:pt x="294132" y="284083"/>
                    </a:lnTo>
                    <a:lnTo>
                      <a:pt x="283416" y="255184"/>
                    </a:lnTo>
                    <a:lnTo>
                      <a:pt x="252927" y="238344"/>
                    </a:lnTo>
                    <a:lnTo>
                      <a:pt x="256004" y="218542"/>
                    </a:lnTo>
                    <a:lnTo>
                      <a:pt x="245307" y="189528"/>
                    </a:lnTo>
                    <a:lnTo>
                      <a:pt x="193415" y="195672"/>
                    </a:lnTo>
                    <a:lnTo>
                      <a:pt x="191938" y="215475"/>
                    </a:lnTo>
                    <a:lnTo>
                      <a:pt x="185785" y="223095"/>
                    </a:lnTo>
                    <a:lnTo>
                      <a:pt x="187385" y="239935"/>
                    </a:lnTo>
                    <a:lnTo>
                      <a:pt x="178175" y="252108"/>
                    </a:lnTo>
                    <a:lnTo>
                      <a:pt x="158372" y="242897"/>
                    </a:lnTo>
                    <a:lnTo>
                      <a:pt x="150752" y="232305"/>
                    </a:lnTo>
                    <a:lnTo>
                      <a:pt x="156877" y="203302"/>
                    </a:lnTo>
                    <a:lnTo>
                      <a:pt x="149266" y="175870"/>
                    </a:lnTo>
                    <a:lnTo>
                      <a:pt x="176679" y="102708"/>
                    </a:lnTo>
                    <a:lnTo>
                      <a:pt x="188871" y="90421"/>
                    </a:lnTo>
                    <a:lnTo>
                      <a:pt x="188871" y="73695"/>
                    </a:lnTo>
                    <a:lnTo>
                      <a:pt x="201044" y="44672"/>
                    </a:lnTo>
                    <a:lnTo>
                      <a:pt x="196492" y="26451"/>
                    </a:lnTo>
                    <a:lnTo>
                      <a:pt x="177737" y="0"/>
                    </a:lnTo>
                    <a:lnTo>
                      <a:pt x="134274" y="7230"/>
                    </a:lnTo>
                    <a:lnTo>
                      <a:pt x="117443" y="30108"/>
                    </a:lnTo>
                    <a:lnTo>
                      <a:pt x="108338" y="37729"/>
                    </a:lnTo>
                    <a:lnTo>
                      <a:pt x="109814" y="42281"/>
                    </a:lnTo>
                    <a:lnTo>
                      <a:pt x="112881" y="43872"/>
                    </a:lnTo>
                    <a:lnTo>
                      <a:pt x="119024" y="48425"/>
                    </a:lnTo>
                    <a:lnTo>
                      <a:pt x="119024" y="51492"/>
                    </a:lnTo>
                    <a:lnTo>
                      <a:pt x="115948" y="54559"/>
                    </a:lnTo>
                    <a:lnTo>
                      <a:pt x="115948" y="57531"/>
                    </a:lnTo>
                    <a:lnTo>
                      <a:pt x="117443" y="63675"/>
                    </a:lnTo>
                    <a:lnTo>
                      <a:pt x="119024" y="78915"/>
                    </a:lnTo>
                    <a:lnTo>
                      <a:pt x="115948" y="88021"/>
                    </a:lnTo>
                    <a:lnTo>
                      <a:pt x="109814" y="109404"/>
                    </a:lnTo>
                    <a:lnTo>
                      <a:pt x="103775" y="120110"/>
                    </a:lnTo>
                    <a:lnTo>
                      <a:pt x="103775" y="130807"/>
                    </a:lnTo>
                    <a:lnTo>
                      <a:pt x="102184" y="133769"/>
                    </a:lnTo>
                    <a:lnTo>
                      <a:pt x="100708" y="138322"/>
                    </a:lnTo>
                    <a:lnTo>
                      <a:pt x="97641" y="141389"/>
                    </a:lnTo>
                    <a:lnTo>
                      <a:pt x="97641" y="159706"/>
                    </a:lnTo>
                    <a:lnTo>
                      <a:pt x="94564" y="170412"/>
                    </a:lnTo>
                    <a:lnTo>
                      <a:pt x="93078" y="173479"/>
                    </a:lnTo>
                    <a:lnTo>
                      <a:pt x="86944" y="178032"/>
                    </a:lnTo>
                    <a:lnTo>
                      <a:pt x="80906" y="182585"/>
                    </a:lnTo>
                    <a:lnTo>
                      <a:pt x="74762" y="185652"/>
                    </a:lnTo>
                    <a:lnTo>
                      <a:pt x="70218" y="191691"/>
                    </a:lnTo>
                    <a:lnTo>
                      <a:pt x="59512" y="205454"/>
                    </a:lnTo>
                    <a:lnTo>
                      <a:pt x="51892" y="222190"/>
                    </a:lnTo>
                    <a:lnTo>
                      <a:pt x="39710" y="245059"/>
                    </a:lnTo>
                    <a:lnTo>
                      <a:pt x="36633" y="252679"/>
                    </a:lnTo>
                    <a:lnTo>
                      <a:pt x="30509" y="255756"/>
                    </a:lnTo>
                    <a:lnTo>
                      <a:pt x="15250" y="263376"/>
                    </a:lnTo>
                    <a:lnTo>
                      <a:pt x="13773" y="264966"/>
                    </a:lnTo>
                    <a:lnTo>
                      <a:pt x="12287" y="269510"/>
                    </a:lnTo>
                    <a:lnTo>
                      <a:pt x="12287" y="271005"/>
                    </a:lnTo>
                    <a:lnTo>
                      <a:pt x="15250" y="271005"/>
                    </a:lnTo>
                    <a:lnTo>
                      <a:pt x="16840" y="272586"/>
                    </a:lnTo>
                    <a:lnTo>
                      <a:pt x="18317" y="277149"/>
                    </a:lnTo>
                    <a:lnTo>
                      <a:pt x="10706" y="290808"/>
                    </a:lnTo>
                    <a:lnTo>
                      <a:pt x="10706" y="309124"/>
                    </a:lnTo>
                    <a:lnTo>
                      <a:pt x="7630" y="309124"/>
                    </a:lnTo>
                    <a:lnTo>
                      <a:pt x="4667" y="307639"/>
                    </a:lnTo>
                    <a:lnTo>
                      <a:pt x="3077" y="310715"/>
                    </a:lnTo>
                    <a:lnTo>
                      <a:pt x="1600" y="313668"/>
                    </a:lnTo>
                    <a:lnTo>
                      <a:pt x="0" y="319811"/>
                    </a:lnTo>
                    <a:lnTo>
                      <a:pt x="0" y="335061"/>
                    </a:lnTo>
                    <a:lnTo>
                      <a:pt x="1600" y="341204"/>
                    </a:lnTo>
                    <a:lnTo>
                      <a:pt x="4667" y="361007"/>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78" name="Freeform: Shape 277">
                <a:extLst>
                  <a:ext uri="{FF2B5EF4-FFF2-40B4-BE49-F238E27FC236}">
                    <a16:creationId xmlns:a16="http://schemas.microsoft.com/office/drawing/2014/main" id="{C87842C4-1F17-4267-95DA-823C38903ED9}"/>
                  </a:ext>
                </a:extLst>
              </p:cNvPr>
              <p:cNvSpPr/>
              <p:nvPr/>
            </p:nvSpPr>
            <p:spPr>
              <a:xfrm>
                <a:off x="8380302" y="2317403"/>
                <a:ext cx="577929" cy="614476"/>
              </a:xfrm>
              <a:custGeom>
                <a:avLst/>
                <a:gdLst>
                  <a:gd name="connsiteX0" fmla="*/ 477241 w 577929"/>
                  <a:gd name="connsiteY0" fmla="*/ 521503 h 614476"/>
                  <a:gd name="connsiteX1" fmla="*/ 480298 w 577929"/>
                  <a:gd name="connsiteY1" fmla="*/ 521503 h 614476"/>
                  <a:gd name="connsiteX2" fmla="*/ 480298 w 577929"/>
                  <a:gd name="connsiteY2" fmla="*/ 521503 h 614476"/>
                  <a:gd name="connsiteX3" fmla="*/ 480298 w 577929"/>
                  <a:gd name="connsiteY3" fmla="*/ 521494 h 614476"/>
                  <a:gd name="connsiteX4" fmla="*/ 448332 w 577929"/>
                  <a:gd name="connsiteY4" fmla="*/ 353768 h 614476"/>
                  <a:gd name="connsiteX5" fmla="*/ 445265 w 577929"/>
                  <a:gd name="connsiteY5" fmla="*/ 333975 h 614476"/>
                  <a:gd name="connsiteX6" fmla="*/ 443665 w 577929"/>
                  <a:gd name="connsiteY6" fmla="*/ 327831 h 614476"/>
                  <a:gd name="connsiteX7" fmla="*/ 443665 w 577929"/>
                  <a:gd name="connsiteY7" fmla="*/ 312573 h 614476"/>
                  <a:gd name="connsiteX8" fmla="*/ 445265 w 577929"/>
                  <a:gd name="connsiteY8" fmla="*/ 306429 h 614476"/>
                  <a:gd name="connsiteX9" fmla="*/ 446742 w 577929"/>
                  <a:gd name="connsiteY9" fmla="*/ 303467 h 614476"/>
                  <a:gd name="connsiteX10" fmla="*/ 448332 w 577929"/>
                  <a:gd name="connsiteY10" fmla="*/ 300409 h 614476"/>
                  <a:gd name="connsiteX11" fmla="*/ 451295 w 577929"/>
                  <a:gd name="connsiteY11" fmla="*/ 301876 h 614476"/>
                  <a:gd name="connsiteX12" fmla="*/ 454371 w 577929"/>
                  <a:gd name="connsiteY12" fmla="*/ 301876 h 614476"/>
                  <a:gd name="connsiteX13" fmla="*/ 454371 w 577929"/>
                  <a:gd name="connsiteY13" fmla="*/ 283569 h 614476"/>
                  <a:gd name="connsiteX14" fmla="*/ 461981 w 577929"/>
                  <a:gd name="connsiteY14" fmla="*/ 269900 h 614476"/>
                  <a:gd name="connsiteX15" fmla="*/ 460505 w 577929"/>
                  <a:gd name="connsiteY15" fmla="*/ 265357 h 614476"/>
                  <a:gd name="connsiteX16" fmla="*/ 458914 w 577929"/>
                  <a:gd name="connsiteY16" fmla="*/ 263757 h 614476"/>
                  <a:gd name="connsiteX17" fmla="*/ 455952 w 577929"/>
                  <a:gd name="connsiteY17" fmla="*/ 263757 h 614476"/>
                  <a:gd name="connsiteX18" fmla="*/ 455952 w 577929"/>
                  <a:gd name="connsiteY18" fmla="*/ 262271 h 614476"/>
                  <a:gd name="connsiteX19" fmla="*/ 457438 w 577929"/>
                  <a:gd name="connsiteY19" fmla="*/ 257718 h 614476"/>
                  <a:gd name="connsiteX20" fmla="*/ 458914 w 577929"/>
                  <a:gd name="connsiteY20" fmla="*/ 256127 h 614476"/>
                  <a:gd name="connsiteX21" fmla="*/ 474173 w 577929"/>
                  <a:gd name="connsiteY21" fmla="*/ 248517 h 614476"/>
                  <a:gd name="connsiteX22" fmla="*/ 480298 w 577929"/>
                  <a:gd name="connsiteY22" fmla="*/ 245431 h 614476"/>
                  <a:gd name="connsiteX23" fmla="*/ 483375 w 577929"/>
                  <a:gd name="connsiteY23" fmla="*/ 237830 h 614476"/>
                  <a:gd name="connsiteX24" fmla="*/ 495557 w 577929"/>
                  <a:gd name="connsiteY24" fmla="*/ 214951 h 614476"/>
                  <a:gd name="connsiteX25" fmla="*/ 503177 w 577929"/>
                  <a:gd name="connsiteY25" fmla="*/ 198215 h 614476"/>
                  <a:gd name="connsiteX26" fmla="*/ 513883 w 577929"/>
                  <a:gd name="connsiteY26" fmla="*/ 184452 h 614476"/>
                  <a:gd name="connsiteX27" fmla="*/ 518427 w 577929"/>
                  <a:gd name="connsiteY27" fmla="*/ 178403 h 614476"/>
                  <a:gd name="connsiteX28" fmla="*/ 524570 w 577929"/>
                  <a:gd name="connsiteY28" fmla="*/ 175346 h 614476"/>
                  <a:gd name="connsiteX29" fmla="*/ 530609 w 577929"/>
                  <a:gd name="connsiteY29" fmla="*/ 170793 h 614476"/>
                  <a:gd name="connsiteX30" fmla="*/ 536743 w 577929"/>
                  <a:gd name="connsiteY30" fmla="*/ 166249 h 614476"/>
                  <a:gd name="connsiteX31" fmla="*/ 538229 w 577929"/>
                  <a:gd name="connsiteY31" fmla="*/ 163163 h 614476"/>
                  <a:gd name="connsiteX32" fmla="*/ 541306 w 577929"/>
                  <a:gd name="connsiteY32" fmla="*/ 152476 h 614476"/>
                  <a:gd name="connsiteX33" fmla="*/ 541306 w 577929"/>
                  <a:gd name="connsiteY33" fmla="*/ 134150 h 614476"/>
                  <a:gd name="connsiteX34" fmla="*/ 544373 w 577929"/>
                  <a:gd name="connsiteY34" fmla="*/ 131093 h 614476"/>
                  <a:gd name="connsiteX35" fmla="*/ 545849 w 577929"/>
                  <a:gd name="connsiteY35" fmla="*/ 126540 h 614476"/>
                  <a:gd name="connsiteX36" fmla="*/ 547440 w 577929"/>
                  <a:gd name="connsiteY36" fmla="*/ 123558 h 614476"/>
                  <a:gd name="connsiteX37" fmla="*/ 547440 w 577929"/>
                  <a:gd name="connsiteY37" fmla="*/ 112862 h 614476"/>
                  <a:gd name="connsiteX38" fmla="*/ 553479 w 577929"/>
                  <a:gd name="connsiteY38" fmla="*/ 102175 h 614476"/>
                  <a:gd name="connsiteX39" fmla="*/ 559613 w 577929"/>
                  <a:gd name="connsiteY39" fmla="*/ 80791 h 614476"/>
                  <a:gd name="connsiteX40" fmla="*/ 562689 w 577929"/>
                  <a:gd name="connsiteY40" fmla="*/ 71666 h 614476"/>
                  <a:gd name="connsiteX41" fmla="*/ 561108 w 577929"/>
                  <a:gd name="connsiteY41" fmla="*/ 56426 h 614476"/>
                  <a:gd name="connsiteX42" fmla="*/ 559613 w 577929"/>
                  <a:gd name="connsiteY42" fmla="*/ 50283 h 614476"/>
                  <a:gd name="connsiteX43" fmla="*/ 559613 w 577929"/>
                  <a:gd name="connsiteY43" fmla="*/ 47330 h 614476"/>
                  <a:gd name="connsiteX44" fmla="*/ 562689 w 577929"/>
                  <a:gd name="connsiteY44" fmla="*/ 44244 h 614476"/>
                  <a:gd name="connsiteX45" fmla="*/ 562689 w 577929"/>
                  <a:gd name="connsiteY45" fmla="*/ 41186 h 614476"/>
                  <a:gd name="connsiteX46" fmla="*/ 556546 w 577929"/>
                  <a:gd name="connsiteY46" fmla="*/ 36633 h 614476"/>
                  <a:gd name="connsiteX47" fmla="*/ 553479 w 577929"/>
                  <a:gd name="connsiteY47" fmla="*/ 35042 h 614476"/>
                  <a:gd name="connsiteX48" fmla="*/ 552002 w 577929"/>
                  <a:gd name="connsiteY48" fmla="*/ 30490 h 614476"/>
                  <a:gd name="connsiteX49" fmla="*/ 561108 w 577929"/>
                  <a:gd name="connsiteY49" fmla="*/ 22860 h 614476"/>
                  <a:gd name="connsiteX50" fmla="*/ 577929 w 577929"/>
                  <a:gd name="connsiteY50" fmla="*/ 0 h 614476"/>
                  <a:gd name="connsiteX51" fmla="*/ 461981 w 577929"/>
                  <a:gd name="connsiteY51" fmla="*/ 19803 h 614476"/>
                  <a:gd name="connsiteX52" fmla="*/ 423872 w 577929"/>
                  <a:gd name="connsiteY52" fmla="*/ 25946 h 614476"/>
                  <a:gd name="connsiteX53" fmla="*/ 306429 w 577929"/>
                  <a:gd name="connsiteY53" fmla="*/ 45739 h 614476"/>
                  <a:gd name="connsiteX54" fmla="*/ 117424 w 577929"/>
                  <a:gd name="connsiteY54" fmla="*/ 80791 h 614476"/>
                  <a:gd name="connsiteX55" fmla="*/ 103661 w 577929"/>
                  <a:gd name="connsiteY55" fmla="*/ 83868 h 614476"/>
                  <a:gd name="connsiteX56" fmla="*/ 0 w 577929"/>
                  <a:gd name="connsiteY56" fmla="*/ 105251 h 614476"/>
                  <a:gd name="connsiteX57" fmla="*/ 35042 w 577929"/>
                  <a:gd name="connsiteY57" fmla="*/ 349215 h 614476"/>
                  <a:gd name="connsiteX58" fmla="*/ 44253 w 577929"/>
                  <a:gd name="connsiteY58" fmla="*/ 410213 h 614476"/>
                  <a:gd name="connsiteX59" fmla="*/ 54835 w 577929"/>
                  <a:gd name="connsiteY59" fmla="*/ 478831 h 614476"/>
                  <a:gd name="connsiteX60" fmla="*/ 166249 w 577929"/>
                  <a:gd name="connsiteY60" fmla="*/ 454371 h 614476"/>
                  <a:gd name="connsiteX61" fmla="*/ 259204 w 577929"/>
                  <a:gd name="connsiteY61" fmla="*/ 436045 h 614476"/>
                  <a:gd name="connsiteX62" fmla="*/ 263766 w 577929"/>
                  <a:gd name="connsiteY62" fmla="*/ 443665 h 614476"/>
                  <a:gd name="connsiteX63" fmla="*/ 269910 w 577929"/>
                  <a:gd name="connsiteY63" fmla="*/ 455952 h 614476"/>
                  <a:gd name="connsiteX64" fmla="*/ 271386 w 577929"/>
                  <a:gd name="connsiteY64" fmla="*/ 460515 h 614476"/>
                  <a:gd name="connsiteX65" fmla="*/ 271386 w 577929"/>
                  <a:gd name="connsiteY65" fmla="*/ 466544 h 614476"/>
                  <a:gd name="connsiteX66" fmla="*/ 269910 w 577929"/>
                  <a:gd name="connsiteY66" fmla="*/ 471211 h 614476"/>
                  <a:gd name="connsiteX67" fmla="*/ 269910 w 577929"/>
                  <a:gd name="connsiteY67" fmla="*/ 475755 h 614476"/>
                  <a:gd name="connsiteX68" fmla="*/ 285150 w 577929"/>
                  <a:gd name="connsiteY68" fmla="*/ 497034 h 614476"/>
                  <a:gd name="connsiteX69" fmla="*/ 285150 w 577929"/>
                  <a:gd name="connsiteY69" fmla="*/ 501701 h 614476"/>
                  <a:gd name="connsiteX70" fmla="*/ 283569 w 577929"/>
                  <a:gd name="connsiteY70" fmla="*/ 506254 h 614476"/>
                  <a:gd name="connsiteX71" fmla="*/ 283569 w 577929"/>
                  <a:gd name="connsiteY71" fmla="*/ 507740 h 614476"/>
                  <a:gd name="connsiteX72" fmla="*/ 285150 w 577929"/>
                  <a:gd name="connsiteY72" fmla="*/ 510816 h 614476"/>
                  <a:gd name="connsiteX73" fmla="*/ 289703 w 577929"/>
                  <a:gd name="connsiteY73" fmla="*/ 512293 h 614476"/>
                  <a:gd name="connsiteX74" fmla="*/ 291189 w 577929"/>
                  <a:gd name="connsiteY74" fmla="*/ 515360 h 614476"/>
                  <a:gd name="connsiteX75" fmla="*/ 294265 w 577929"/>
                  <a:gd name="connsiteY75" fmla="*/ 518436 h 614476"/>
                  <a:gd name="connsiteX76" fmla="*/ 300409 w 577929"/>
                  <a:gd name="connsiteY76" fmla="*/ 529123 h 614476"/>
                  <a:gd name="connsiteX77" fmla="*/ 301885 w 577929"/>
                  <a:gd name="connsiteY77" fmla="*/ 530600 h 614476"/>
                  <a:gd name="connsiteX78" fmla="*/ 304952 w 577929"/>
                  <a:gd name="connsiteY78" fmla="*/ 532200 h 614476"/>
                  <a:gd name="connsiteX79" fmla="*/ 308019 w 577929"/>
                  <a:gd name="connsiteY79" fmla="*/ 533676 h 614476"/>
                  <a:gd name="connsiteX80" fmla="*/ 309505 w 577929"/>
                  <a:gd name="connsiteY80" fmla="*/ 538239 h 614476"/>
                  <a:gd name="connsiteX81" fmla="*/ 308019 w 577929"/>
                  <a:gd name="connsiteY81" fmla="*/ 550402 h 614476"/>
                  <a:gd name="connsiteX82" fmla="*/ 308019 w 577929"/>
                  <a:gd name="connsiteY82" fmla="*/ 561108 h 614476"/>
                  <a:gd name="connsiteX83" fmla="*/ 304952 w 577929"/>
                  <a:gd name="connsiteY83" fmla="*/ 564185 h 614476"/>
                  <a:gd name="connsiteX84" fmla="*/ 304952 w 577929"/>
                  <a:gd name="connsiteY84" fmla="*/ 567242 h 614476"/>
                  <a:gd name="connsiteX85" fmla="*/ 303476 w 577929"/>
                  <a:gd name="connsiteY85" fmla="*/ 570309 h 614476"/>
                  <a:gd name="connsiteX86" fmla="*/ 301885 w 577929"/>
                  <a:gd name="connsiteY86" fmla="*/ 577948 h 614476"/>
                  <a:gd name="connsiteX87" fmla="*/ 301885 w 577929"/>
                  <a:gd name="connsiteY87" fmla="*/ 582492 h 614476"/>
                  <a:gd name="connsiteX88" fmla="*/ 303476 w 577929"/>
                  <a:gd name="connsiteY88" fmla="*/ 587045 h 614476"/>
                  <a:gd name="connsiteX89" fmla="*/ 304952 w 577929"/>
                  <a:gd name="connsiteY89" fmla="*/ 590112 h 614476"/>
                  <a:gd name="connsiteX90" fmla="*/ 311096 w 577929"/>
                  <a:gd name="connsiteY90" fmla="*/ 590112 h 614476"/>
                  <a:gd name="connsiteX91" fmla="*/ 314058 w 577929"/>
                  <a:gd name="connsiteY91" fmla="*/ 588531 h 614476"/>
                  <a:gd name="connsiteX92" fmla="*/ 315649 w 577929"/>
                  <a:gd name="connsiteY92" fmla="*/ 587045 h 614476"/>
                  <a:gd name="connsiteX93" fmla="*/ 318716 w 577929"/>
                  <a:gd name="connsiteY93" fmla="*/ 585569 h 614476"/>
                  <a:gd name="connsiteX94" fmla="*/ 321688 w 577929"/>
                  <a:gd name="connsiteY94" fmla="*/ 585569 h 614476"/>
                  <a:gd name="connsiteX95" fmla="*/ 326346 w 577929"/>
                  <a:gd name="connsiteY95" fmla="*/ 587045 h 614476"/>
                  <a:gd name="connsiteX96" fmla="*/ 333975 w 577929"/>
                  <a:gd name="connsiteY96" fmla="*/ 590112 h 614476"/>
                  <a:gd name="connsiteX97" fmla="*/ 338528 w 577929"/>
                  <a:gd name="connsiteY97" fmla="*/ 594674 h 614476"/>
                  <a:gd name="connsiteX98" fmla="*/ 340004 w 577929"/>
                  <a:gd name="connsiteY98" fmla="*/ 597751 h 614476"/>
                  <a:gd name="connsiteX99" fmla="*/ 346138 w 577929"/>
                  <a:gd name="connsiteY99" fmla="*/ 605361 h 614476"/>
                  <a:gd name="connsiteX100" fmla="*/ 349215 w 577929"/>
                  <a:gd name="connsiteY100" fmla="*/ 611410 h 614476"/>
                  <a:gd name="connsiteX101" fmla="*/ 353768 w 577929"/>
                  <a:gd name="connsiteY101" fmla="*/ 614477 h 614476"/>
                  <a:gd name="connsiteX102" fmla="*/ 356845 w 577929"/>
                  <a:gd name="connsiteY102" fmla="*/ 614477 h 614476"/>
                  <a:gd name="connsiteX103" fmla="*/ 358330 w 577929"/>
                  <a:gd name="connsiteY103" fmla="*/ 611410 h 614476"/>
                  <a:gd name="connsiteX104" fmla="*/ 359807 w 577929"/>
                  <a:gd name="connsiteY104" fmla="*/ 608438 h 614476"/>
                  <a:gd name="connsiteX105" fmla="*/ 361397 w 577929"/>
                  <a:gd name="connsiteY105" fmla="*/ 603771 h 614476"/>
                  <a:gd name="connsiteX106" fmla="*/ 367436 w 577929"/>
                  <a:gd name="connsiteY106" fmla="*/ 597751 h 614476"/>
                  <a:gd name="connsiteX107" fmla="*/ 372085 w 577929"/>
                  <a:gd name="connsiteY107" fmla="*/ 590112 h 614476"/>
                  <a:gd name="connsiteX108" fmla="*/ 375056 w 577929"/>
                  <a:gd name="connsiteY108" fmla="*/ 583968 h 614476"/>
                  <a:gd name="connsiteX109" fmla="*/ 375056 w 577929"/>
                  <a:gd name="connsiteY109" fmla="*/ 580901 h 614476"/>
                  <a:gd name="connsiteX110" fmla="*/ 373571 w 577929"/>
                  <a:gd name="connsiteY110" fmla="*/ 576358 h 614476"/>
                  <a:gd name="connsiteX111" fmla="*/ 373571 w 577929"/>
                  <a:gd name="connsiteY111" fmla="*/ 571805 h 614476"/>
                  <a:gd name="connsiteX112" fmla="*/ 375056 w 577929"/>
                  <a:gd name="connsiteY112" fmla="*/ 567242 h 614476"/>
                  <a:gd name="connsiteX113" fmla="*/ 378133 w 577929"/>
                  <a:gd name="connsiteY113" fmla="*/ 564185 h 614476"/>
                  <a:gd name="connsiteX114" fmla="*/ 384267 w 577929"/>
                  <a:gd name="connsiteY114" fmla="*/ 561108 h 614476"/>
                  <a:gd name="connsiteX115" fmla="*/ 390296 w 577929"/>
                  <a:gd name="connsiteY115" fmla="*/ 559622 h 614476"/>
                  <a:gd name="connsiteX116" fmla="*/ 394954 w 577929"/>
                  <a:gd name="connsiteY116" fmla="*/ 559622 h 614476"/>
                  <a:gd name="connsiteX117" fmla="*/ 397926 w 577929"/>
                  <a:gd name="connsiteY117" fmla="*/ 558041 h 614476"/>
                  <a:gd name="connsiteX118" fmla="*/ 399507 w 577929"/>
                  <a:gd name="connsiteY118" fmla="*/ 556546 h 614476"/>
                  <a:gd name="connsiteX119" fmla="*/ 402584 w 577929"/>
                  <a:gd name="connsiteY119" fmla="*/ 555069 h 614476"/>
                  <a:gd name="connsiteX120" fmla="*/ 405555 w 577929"/>
                  <a:gd name="connsiteY120" fmla="*/ 555069 h 614476"/>
                  <a:gd name="connsiteX121" fmla="*/ 408622 w 577929"/>
                  <a:gd name="connsiteY121" fmla="*/ 553479 h 614476"/>
                  <a:gd name="connsiteX122" fmla="*/ 410213 w 577929"/>
                  <a:gd name="connsiteY122" fmla="*/ 551993 h 614476"/>
                  <a:gd name="connsiteX123" fmla="*/ 411689 w 577929"/>
                  <a:gd name="connsiteY123" fmla="*/ 548926 h 614476"/>
                  <a:gd name="connsiteX124" fmla="*/ 413166 w 577929"/>
                  <a:gd name="connsiteY124" fmla="*/ 548926 h 614476"/>
                  <a:gd name="connsiteX125" fmla="*/ 414757 w 577929"/>
                  <a:gd name="connsiteY125" fmla="*/ 551993 h 614476"/>
                  <a:gd name="connsiteX126" fmla="*/ 414757 w 577929"/>
                  <a:gd name="connsiteY126" fmla="*/ 558041 h 614476"/>
                  <a:gd name="connsiteX127" fmla="*/ 416242 w 577929"/>
                  <a:gd name="connsiteY127" fmla="*/ 564185 h 614476"/>
                  <a:gd name="connsiteX128" fmla="*/ 419310 w 577929"/>
                  <a:gd name="connsiteY128" fmla="*/ 568728 h 614476"/>
                  <a:gd name="connsiteX129" fmla="*/ 428425 w 577929"/>
                  <a:gd name="connsiteY129" fmla="*/ 568728 h 614476"/>
                  <a:gd name="connsiteX130" fmla="*/ 430006 w 577929"/>
                  <a:gd name="connsiteY130" fmla="*/ 564185 h 614476"/>
                  <a:gd name="connsiteX131" fmla="*/ 430006 w 577929"/>
                  <a:gd name="connsiteY131" fmla="*/ 558041 h 614476"/>
                  <a:gd name="connsiteX132" fmla="*/ 425453 w 577929"/>
                  <a:gd name="connsiteY132" fmla="*/ 551993 h 614476"/>
                  <a:gd name="connsiteX133" fmla="*/ 420805 w 577929"/>
                  <a:gd name="connsiteY133" fmla="*/ 548926 h 614476"/>
                  <a:gd name="connsiteX134" fmla="*/ 422386 w 577929"/>
                  <a:gd name="connsiteY134" fmla="*/ 544382 h 614476"/>
                  <a:gd name="connsiteX135" fmla="*/ 423872 w 577929"/>
                  <a:gd name="connsiteY135" fmla="*/ 541306 h 614476"/>
                  <a:gd name="connsiteX136" fmla="*/ 425453 w 577929"/>
                  <a:gd name="connsiteY136" fmla="*/ 539820 h 614476"/>
                  <a:gd name="connsiteX137" fmla="*/ 430006 w 577929"/>
                  <a:gd name="connsiteY137" fmla="*/ 539820 h 614476"/>
                  <a:gd name="connsiteX138" fmla="*/ 437636 w 577929"/>
                  <a:gd name="connsiteY138" fmla="*/ 541306 h 614476"/>
                  <a:gd name="connsiteX139" fmla="*/ 442179 w 577929"/>
                  <a:gd name="connsiteY139" fmla="*/ 541306 h 614476"/>
                  <a:gd name="connsiteX140" fmla="*/ 445265 w 577929"/>
                  <a:gd name="connsiteY140" fmla="*/ 538239 h 614476"/>
                  <a:gd name="connsiteX141" fmla="*/ 445265 w 577929"/>
                  <a:gd name="connsiteY141" fmla="*/ 527533 h 614476"/>
                  <a:gd name="connsiteX142" fmla="*/ 446742 w 577929"/>
                  <a:gd name="connsiteY142" fmla="*/ 524580 h 614476"/>
                  <a:gd name="connsiteX143" fmla="*/ 449809 w 577929"/>
                  <a:gd name="connsiteY143" fmla="*/ 524580 h 614476"/>
                  <a:gd name="connsiteX144" fmla="*/ 458914 w 577929"/>
                  <a:gd name="connsiteY144" fmla="*/ 526056 h 614476"/>
                  <a:gd name="connsiteX145" fmla="*/ 463582 w 577929"/>
                  <a:gd name="connsiteY145" fmla="*/ 524580 h 614476"/>
                  <a:gd name="connsiteX146" fmla="*/ 471202 w 577929"/>
                  <a:gd name="connsiteY146" fmla="*/ 522989 h 614476"/>
                  <a:gd name="connsiteX147" fmla="*/ 477241 w 577929"/>
                  <a:gd name="connsiteY147" fmla="*/ 521503 h 61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577929" h="614476">
                    <a:moveTo>
                      <a:pt x="477241" y="521503"/>
                    </a:moveTo>
                    <a:lnTo>
                      <a:pt x="480298" y="521503"/>
                    </a:lnTo>
                    <a:lnTo>
                      <a:pt x="480298" y="521503"/>
                    </a:lnTo>
                    <a:lnTo>
                      <a:pt x="480298" y="521494"/>
                    </a:lnTo>
                    <a:lnTo>
                      <a:pt x="448332" y="353768"/>
                    </a:lnTo>
                    <a:lnTo>
                      <a:pt x="445265" y="333975"/>
                    </a:lnTo>
                    <a:lnTo>
                      <a:pt x="443665" y="327831"/>
                    </a:lnTo>
                    <a:lnTo>
                      <a:pt x="443665" y="312573"/>
                    </a:lnTo>
                    <a:lnTo>
                      <a:pt x="445265" y="306429"/>
                    </a:lnTo>
                    <a:lnTo>
                      <a:pt x="446742" y="303467"/>
                    </a:lnTo>
                    <a:lnTo>
                      <a:pt x="448332" y="300409"/>
                    </a:lnTo>
                    <a:lnTo>
                      <a:pt x="451295" y="301876"/>
                    </a:lnTo>
                    <a:lnTo>
                      <a:pt x="454371" y="301876"/>
                    </a:lnTo>
                    <a:lnTo>
                      <a:pt x="454371" y="283569"/>
                    </a:lnTo>
                    <a:lnTo>
                      <a:pt x="461981" y="269900"/>
                    </a:lnTo>
                    <a:lnTo>
                      <a:pt x="460505" y="265357"/>
                    </a:lnTo>
                    <a:lnTo>
                      <a:pt x="458914" y="263757"/>
                    </a:lnTo>
                    <a:lnTo>
                      <a:pt x="455952" y="263757"/>
                    </a:lnTo>
                    <a:lnTo>
                      <a:pt x="455952" y="262271"/>
                    </a:lnTo>
                    <a:lnTo>
                      <a:pt x="457438" y="257718"/>
                    </a:lnTo>
                    <a:lnTo>
                      <a:pt x="458914" y="256127"/>
                    </a:lnTo>
                    <a:lnTo>
                      <a:pt x="474173" y="248517"/>
                    </a:lnTo>
                    <a:lnTo>
                      <a:pt x="480298" y="245431"/>
                    </a:lnTo>
                    <a:lnTo>
                      <a:pt x="483375" y="237830"/>
                    </a:lnTo>
                    <a:lnTo>
                      <a:pt x="495557" y="214951"/>
                    </a:lnTo>
                    <a:lnTo>
                      <a:pt x="503177" y="198215"/>
                    </a:lnTo>
                    <a:lnTo>
                      <a:pt x="513883" y="184452"/>
                    </a:lnTo>
                    <a:lnTo>
                      <a:pt x="518427" y="178403"/>
                    </a:lnTo>
                    <a:lnTo>
                      <a:pt x="524570" y="175346"/>
                    </a:lnTo>
                    <a:lnTo>
                      <a:pt x="530609" y="170793"/>
                    </a:lnTo>
                    <a:lnTo>
                      <a:pt x="536743" y="166249"/>
                    </a:lnTo>
                    <a:lnTo>
                      <a:pt x="538229" y="163163"/>
                    </a:lnTo>
                    <a:lnTo>
                      <a:pt x="541306" y="152476"/>
                    </a:lnTo>
                    <a:lnTo>
                      <a:pt x="541306" y="134150"/>
                    </a:lnTo>
                    <a:lnTo>
                      <a:pt x="544373" y="131093"/>
                    </a:lnTo>
                    <a:lnTo>
                      <a:pt x="545849" y="126540"/>
                    </a:lnTo>
                    <a:lnTo>
                      <a:pt x="547440" y="123558"/>
                    </a:lnTo>
                    <a:lnTo>
                      <a:pt x="547440" y="112862"/>
                    </a:lnTo>
                    <a:lnTo>
                      <a:pt x="553479" y="102175"/>
                    </a:lnTo>
                    <a:lnTo>
                      <a:pt x="559613" y="80791"/>
                    </a:lnTo>
                    <a:lnTo>
                      <a:pt x="562689" y="71666"/>
                    </a:lnTo>
                    <a:lnTo>
                      <a:pt x="561108" y="56426"/>
                    </a:lnTo>
                    <a:lnTo>
                      <a:pt x="559613" y="50283"/>
                    </a:lnTo>
                    <a:lnTo>
                      <a:pt x="559613" y="47330"/>
                    </a:lnTo>
                    <a:lnTo>
                      <a:pt x="562689" y="44244"/>
                    </a:lnTo>
                    <a:lnTo>
                      <a:pt x="562689" y="41186"/>
                    </a:lnTo>
                    <a:lnTo>
                      <a:pt x="556546" y="36633"/>
                    </a:lnTo>
                    <a:lnTo>
                      <a:pt x="553479" y="35042"/>
                    </a:lnTo>
                    <a:lnTo>
                      <a:pt x="552002" y="30490"/>
                    </a:lnTo>
                    <a:lnTo>
                      <a:pt x="561108" y="22860"/>
                    </a:lnTo>
                    <a:lnTo>
                      <a:pt x="577929" y="0"/>
                    </a:lnTo>
                    <a:lnTo>
                      <a:pt x="461981" y="19803"/>
                    </a:lnTo>
                    <a:lnTo>
                      <a:pt x="423872" y="25946"/>
                    </a:lnTo>
                    <a:lnTo>
                      <a:pt x="306429" y="45739"/>
                    </a:lnTo>
                    <a:lnTo>
                      <a:pt x="117424" y="80791"/>
                    </a:lnTo>
                    <a:lnTo>
                      <a:pt x="103661" y="83868"/>
                    </a:lnTo>
                    <a:lnTo>
                      <a:pt x="0" y="105251"/>
                    </a:lnTo>
                    <a:lnTo>
                      <a:pt x="35042" y="349215"/>
                    </a:lnTo>
                    <a:lnTo>
                      <a:pt x="44253" y="410213"/>
                    </a:lnTo>
                    <a:lnTo>
                      <a:pt x="54835" y="478831"/>
                    </a:lnTo>
                    <a:lnTo>
                      <a:pt x="166249" y="454371"/>
                    </a:lnTo>
                    <a:lnTo>
                      <a:pt x="259204" y="436045"/>
                    </a:lnTo>
                    <a:lnTo>
                      <a:pt x="263766" y="443665"/>
                    </a:lnTo>
                    <a:lnTo>
                      <a:pt x="269910" y="455952"/>
                    </a:lnTo>
                    <a:lnTo>
                      <a:pt x="271386" y="460515"/>
                    </a:lnTo>
                    <a:lnTo>
                      <a:pt x="271386" y="466544"/>
                    </a:lnTo>
                    <a:lnTo>
                      <a:pt x="269910" y="471211"/>
                    </a:lnTo>
                    <a:lnTo>
                      <a:pt x="269910" y="475755"/>
                    </a:lnTo>
                    <a:lnTo>
                      <a:pt x="285150" y="497034"/>
                    </a:lnTo>
                    <a:lnTo>
                      <a:pt x="285150" y="501701"/>
                    </a:lnTo>
                    <a:lnTo>
                      <a:pt x="283569" y="506254"/>
                    </a:lnTo>
                    <a:lnTo>
                      <a:pt x="283569" y="507740"/>
                    </a:lnTo>
                    <a:lnTo>
                      <a:pt x="285150" y="510816"/>
                    </a:lnTo>
                    <a:lnTo>
                      <a:pt x="289703" y="512293"/>
                    </a:lnTo>
                    <a:lnTo>
                      <a:pt x="291189" y="515360"/>
                    </a:lnTo>
                    <a:lnTo>
                      <a:pt x="294265" y="518436"/>
                    </a:lnTo>
                    <a:lnTo>
                      <a:pt x="300409" y="529123"/>
                    </a:lnTo>
                    <a:lnTo>
                      <a:pt x="301885" y="530600"/>
                    </a:lnTo>
                    <a:lnTo>
                      <a:pt x="304952" y="532200"/>
                    </a:lnTo>
                    <a:lnTo>
                      <a:pt x="308019" y="533676"/>
                    </a:lnTo>
                    <a:lnTo>
                      <a:pt x="309505" y="538239"/>
                    </a:lnTo>
                    <a:lnTo>
                      <a:pt x="308019" y="550402"/>
                    </a:lnTo>
                    <a:lnTo>
                      <a:pt x="308019" y="561108"/>
                    </a:lnTo>
                    <a:lnTo>
                      <a:pt x="304952" y="564185"/>
                    </a:lnTo>
                    <a:lnTo>
                      <a:pt x="304952" y="567242"/>
                    </a:lnTo>
                    <a:lnTo>
                      <a:pt x="303476" y="570309"/>
                    </a:lnTo>
                    <a:lnTo>
                      <a:pt x="301885" y="577948"/>
                    </a:lnTo>
                    <a:lnTo>
                      <a:pt x="301885" y="582492"/>
                    </a:lnTo>
                    <a:lnTo>
                      <a:pt x="303476" y="587045"/>
                    </a:lnTo>
                    <a:lnTo>
                      <a:pt x="304952" y="590112"/>
                    </a:lnTo>
                    <a:lnTo>
                      <a:pt x="311096" y="590112"/>
                    </a:lnTo>
                    <a:lnTo>
                      <a:pt x="314058" y="588531"/>
                    </a:lnTo>
                    <a:lnTo>
                      <a:pt x="315649" y="587045"/>
                    </a:lnTo>
                    <a:lnTo>
                      <a:pt x="318716" y="585569"/>
                    </a:lnTo>
                    <a:lnTo>
                      <a:pt x="321688" y="585569"/>
                    </a:lnTo>
                    <a:lnTo>
                      <a:pt x="326346" y="587045"/>
                    </a:lnTo>
                    <a:lnTo>
                      <a:pt x="333975" y="590112"/>
                    </a:lnTo>
                    <a:lnTo>
                      <a:pt x="338528" y="594674"/>
                    </a:lnTo>
                    <a:lnTo>
                      <a:pt x="340004" y="597751"/>
                    </a:lnTo>
                    <a:lnTo>
                      <a:pt x="346138" y="605361"/>
                    </a:lnTo>
                    <a:lnTo>
                      <a:pt x="349215" y="611410"/>
                    </a:lnTo>
                    <a:lnTo>
                      <a:pt x="353768" y="614477"/>
                    </a:lnTo>
                    <a:lnTo>
                      <a:pt x="356845" y="614477"/>
                    </a:lnTo>
                    <a:lnTo>
                      <a:pt x="358330" y="611410"/>
                    </a:lnTo>
                    <a:lnTo>
                      <a:pt x="359807" y="608438"/>
                    </a:lnTo>
                    <a:lnTo>
                      <a:pt x="361397" y="603771"/>
                    </a:lnTo>
                    <a:lnTo>
                      <a:pt x="367436" y="597751"/>
                    </a:lnTo>
                    <a:lnTo>
                      <a:pt x="372085" y="590112"/>
                    </a:lnTo>
                    <a:lnTo>
                      <a:pt x="375056" y="583968"/>
                    </a:lnTo>
                    <a:lnTo>
                      <a:pt x="375056" y="580901"/>
                    </a:lnTo>
                    <a:lnTo>
                      <a:pt x="373571" y="576358"/>
                    </a:lnTo>
                    <a:lnTo>
                      <a:pt x="373571" y="571805"/>
                    </a:lnTo>
                    <a:lnTo>
                      <a:pt x="375056" y="567242"/>
                    </a:lnTo>
                    <a:lnTo>
                      <a:pt x="378133" y="564185"/>
                    </a:lnTo>
                    <a:lnTo>
                      <a:pt x="384267" y="561108"/>
                    </a:lnTo>
                    <a:lnTo>
                      <a:pt x="390296" y="559622"/>
                    </a:lnTo>
                    <a:lnTo>
                      <a:pt x="394954" y="559622"/>
                    </a:lnTo>
                    <a:lnTo>
                      <a:pt x="397926" y="558041"/>
                    </a:lnTo>
                    <a:lnTo>
                      <a:pt x="399507" y="556546"/>
                    </a:lnTo>
                    <a:lnTo>
                      <a:pt x="402584" y="555069"/>
                    </a:lnTo>
                    <a:lnTo>
                      <a:pt x="405555" y="555069"/>
                    </a:lnTo>
                    <a:lnTo>
                      <a:pt x="408622" y="553479"/>
                    </a:lnTo>
                    <a:lnTo>
                      <a:pt x="410213" y="551993"/>
                    </a:lnTo>
                    <a:lnTo>
                      <a:pt x="411689" y="548926"/>
                    </a:lnTo>
                    <a:lnTo>
                      <a:pt x="413166" y="548926"/>
                    </a:lnTo>
                    <a:lnTo>
                      <a:pt x="414757" y="551993"/>
                    </a:lnTo>
                    <a:lnTo>
                      <a:pt x="414757" y="558041"/>
                    </a:lnTo>
                    <a:lnTo>
                      <a:pt x="416242" y="564185"/>
                    </a:lnTo>
                    <a:lnTo>
                      <a:pt x="419310" y="568728"/>
                    </a:lnTo>
                    <a:lnTo>
                      <a:pt x="428425" y="568728"/>
                    </a:lnTo>
                    <a:lnTo>
                      <a:pt x="430006" y="564185"/>
                    </a:lnTo>
                    <a:lnTo>
                      <a:pt x="430006" y="558041"/>
                    </a:lnTo>
                    <a:lnTo>
                      <a:pt x="425453" y="551993"/>
                    </a:lnTo>
                    <a:lnTo>
                      <a:pt x="420805" y="548926"/>
                    </a:lnTo>
                    <a:lnTo>
                      <a:pt x="422386" y="544382"/>
                    </a:lnTo>
                    <a:lnTo>
                      <a:pt x="423872" y="541306"/>
                    </a:lnTo>
                    <a:lnTo>
                      <a:pt x="425453" y="539820"/>
                    </a:lnTo>
                    <a:lnTo>
                      <a:pt x="430006" y="539820"/>
                    </a:lnTo>
                    <a:lnTo>
                      <a:pt x="437636" y="541306"/>
                    </a:lnTo>
                    <a:lnTo>
                      <a:pt x="442179" y="541306"/>
                    </a:lnTo>
                    <a:lnTo>
                      <a:pt x="445265" y="538239"/>
                    </a:lnTo>
                    <a:lnTo>
                      <a:pt x="445265" y="527533"/>
                    </a:lnTo>
                    <a:lnTo>
                      <a:pt x="446742" y="524580"/>
                    </a:lnTo>
                    <a:lnTo>
                      <a:pt x="449809" y="524580"/>
                    </a:lnTo>
                    <a:lnTo>
                      <a:pt x="458914" y="526056"/>
                    </a:lnTo>
                    <a:lnTo>
                      <a:pt x="463582" y="524580"/>
                    </a:lnTo>
                    <a:lnTo>
                      <a:pt x="471202" y="522989"/>
                    </a:lnTo>
                    <a:lnTo>
                      <a:pt x="477241" y="521503"/>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79" name="Freeform: Shape 278">
                <a:extLst>
                  <a:ext uri="{FF2B5EF4-FFF2-40B4-BE49-F238E27FC236}">
                    <a16:creationId xmlns:a16="http://schemas.microsoft.com/office/drawing/2014/main" id="{474F40BA-4F09-4A49-A5AA-65A7027B6931}"/>
                  </a:ext>
                </a:extLst>
              </p:cNvPr>
              <p:cNvSpPr/>
              <p:nvPr/>
            </p:nvSpPr>
            <p:spPr>
              <a:xfrm>
                <a:off x="8284252" y="1538706"/>
                <a:ext cx="756008" cy="859488"/>
              </a:xfrm>
              <a:custGeom>
                <a:avLst/>
                <a:gdLst>
                  <a:gd name="connsiteX0" fmla="*/ 103661 w 756008"/>
                  <a:gd name="connsiteY0" fmla="*/ 781764 h 859488"/>
                  <a:gd name="connsiteX1" fmla="*/ 108214 w 756008"/>
                  <a:gd name="connsiteY1" fmla="*/ 780278 h 859488"/>
                  <a:gd name="connsiteX2" fmla="*/ 112776 w 756008"/>
                  <a:gd name="connsiteY2" fmla="*/ 778697 h 859488"/>
                  <a:gd name="connsiteX3" fmla="*/ 120396 w 756008"/>
                  <a:gd name="connsiteY3" fmla="*/ 780278 h 859488"/>
                  <a:gd name="connsiteX4" fmla="*/ 123463 w 756008"/>
                  <a:gd name="connsiteY4" fmla="*/ 778697 h 859488"/>
                  <a:gd name="connsiteX5" fmla="*/ 126540 w 756008"/>
                  <a:gd name="connsiteY5" fmla="*/ 774135 h 859488"/>
                  <a:gd name="connsiteX6" fmla="*/ 131093 w 756008"/>
                  <a:gd name="connsiteY6" fmla="*/ 774135 h 859488"/>
                  <a:gd name="connsiteX7" fmla="*/ 134160 w 756008"/>
                  <a:gd name="connsiteY7" fmla="*/ 772658 h 859488"/>
                  <a:gd name="connsiteX8" fmla="*/ 138722 w 756008"/>
                  <a:gd name="connsiteY8" fmla="*/ 772658 h 859488"/>
                  <a:gd name="connsiteX9" fmla="*/ 143275 w 756008"/>
                  <a:gd name="connsiteY9" fmla="*/ 771077 h 859488"/>
                  <a:gd name="connsiteX10" fmla="*/ 147923 w 756008"/>
                  <a:gd name="connsiteY10" fmla="*/ 772658 h 859488"/>
                  <a:gd name="connsiteX11" fmla="*/ 147923 w 756008"/>
                  <a:gd name="connsiteY11" fmla="*/ 775630 h 859488"/>
                  <a:gd name="connsiteX12" fmla="*/ 149409 w 756008"/>
                  <a:gd name="connsiteY12" fmla="*/ 781764 h 859488"/>
                  <a:gd name="connsiteX13" fmla="*/ 150886 w 756008"/>
                  <a:gd name="connsiteY13" fmla="*/ 784841 h 859488"/>
                  <a:gd name="connsiteX14" fmla="*/ 153972 w 756008"/>
                  <a:gd name="connsiteY14" fmla="*/ 784841 h 859488"/>
                  <a:gd name="connsiteX15" fmla="*/ 158515 w 756008"/>
                  <a:gd name="connsiteY15" fmla="*/ 786317 h 859488"/>
                  <a:gd name="connsiteX16" fmla="*/ 163173 w 756008"/>
                  <a:gd name="connsiteY16" fmla="*/ 789384 h 859488"/>
                  <a:gd name="connsiteX17" fmla="*/ 164659 w 756008"/>
                  <a:gd name="connsiteY17" fmla="*/ 790870 h 859488"/>
                  <a:gd name="connsiteX18" fmla="*/ 172279 w 756008"/>
                  <a:gd name="connsiteY18" fmla="*/ 793937 h 859488"/>
                  <a:gd name="connsiteX19" fmla="*/ 179908 w 756008"/>
                  <a:gd name="connsiteY19" fmla="*/ 797014 h 859488"/>
                  <a:gd name="connsiteX20" fmla="*/ 184461 w 756008"/>
                  <a:gd name="connsiteY20" fmla="*/ 795528 h 859488"/>
                  <a:gd name="connsiteX21" fmla="*/ 187528 w 756008"/>
                  <a:gd name="connsiteY21" fmla="*/ 795528 h 859488"/>
                  <a:gd name="connsiteX22" fmla="*/ 192091 w 756008"/>
                  <a:gd name="connsiteY22" fmla="*/ 793937 h 859488"/>
                  <a:gd name="connsiteX23" fmla="*/ 196644 w 756008"/>
                  <a:gd name="connsiteY23" fmla="*/ 797014 h 859488"/>
                  <a:gd name="connsiteX24" fmla="*/ 202787 w 756008"/>
                  <a:gd name="connsiteY24" fmla="*/ 800081 h 859488"/>
                  <a:gd name="connsiteX25" fmla="*/ 210398 w 756008"/>
                  <a:gd name="connsiteY25" fmla="*/ 801567 h 859488"/>
                  <a:gd name="connsiteX26" fmla="*/ 214951 w 756008"/>
                  <a:gd name="connsiteY26" fmla="*/ 803148 h 859488"/>
                  <a:gd name="connsiteX27" fmla="*/ 218027 w 756008"/>
                  <a:gd name="connsiteY27" fmla="*/ 803148 h 859488"/>
                  <a:gd name="connsiteX28" fmla="*/ 218027 w 756008"/>
                  <a:gd name="connsiteY28" fmla="*/ 818407 h 859488"/>
                  <a:gd name="connsiteX29" fmla="*/ 216551 w 756008"/>
                  <a:gd name="connsiteY29" fmla="*/ 830580 h 859488"/>
                  <a:gd name="connsiteX30" fmla="*/ 214951 w 756008"/>
                  <a:gd name="connsiteY30" fmla="*/ 842753 h 859488"/>
                  <a:gd name="connsiteX31" fmla="*/ 213474 w 756008"/>
                  <a:gd name="connsiteY31" fmla="*/ 859488 h 859488"/>
                  <a:gd name="connsiteX32" fmla="*/ 402479 w 756008"/>
                  <a:gd name="connsiteY32" fmla="*/ 824436 h 859488"/>
                  <a:gd name="connsiteX33" fmla="*/ 519922 w 756008"/>
                  <a:gd name="connsiteY33" fmla="*/ 804643 h 859488"/>
                  <a:gd name="connsiteX34" fmla="*/ 558032 w 756008"/>
                  <a:gd name="connsiteY34" fmla="*/ 798500 h 859488"/>
                  <a:gd name="connsiteX35" fmla="*/ 673980 w 756008"/>
                  <a:gd name="connsiteY35" fmla="*/ 778697 h 859488"/>
                  <a:gd name="connsiteX36" fmla="*/ 673989 w 756008"/>
                  <a:gd name="connsiteY36" fmla="*/ 778688 h 859488"/>
                  <a:gd name="connsiteX37" fmla="*/ 717452 w 756008"/>
                  <a:gd name="connsiteY37" fmla="*/ 771458 h 859488"/>
                  <a:gd name="connsiteX38" fmla="*/ 710260 w 756008"/>
                  <a:gd name="connsiteY38" fmla="*/ 761295 h 859488"/>
                  <a:gd name="connsiteX39" fmla="*/ 722538 w 756008"/>
                  <a:gd name="connsiteY39" fmla="*/ 736930 h 859488"/>
                  <a:gd name="connsiteX40" fmla="*/ 716394 w 756008"/>
                  <a:gd name="connsiteY40" fmla="*/ 724643 h 859488"/>
                  <a:gd name="connsiteX41" fmla="*/ 719471 w 756008"/>
                  <a:gd name="connsiteY41" fmla="*/ 703364 h 859488"/>
                  <a:gd name="connsiteX42" fmla="*/ 692048 w 756008"/>
                  <a:gd name="connsiteY42" fmla="*/ 642376 h 859488"/>
                  <a:gd name="connsiteX43" fmla="*/ 688982 w 756008"/>
                  <a:gd name="connsiteY43" fmla="*/ 555441 h 859488"/>
                  <a:gd name="connsiteX44" fmla="*/ 663026 w 756008"/>
                  <a:gd name="connsiteY44" fmla="*/ 521875 h 859488"/>
                  <a:gd name="connsiteX45" fmla="*/ 681352 w 756008"/>
                  <a:gd name="connsiteY45" fmla="*/ 460877 h 859488"/>
                  <a:gd name="connsiteX46" fmla="*/ 681352 w 756008"/>
                  <a:gd name="connsiteY46" fmla="*/ 434931 h 859488"/>
                  <a:gd name="connsiteX47" fmla="*/ 692048 w 756008"/>
                  <a:gd name="connsiteY47" fmla="*/ 415138 h 859488"/>
                  <a:gd name="connsiteX48" fmla="*/ 693534 w 756008"/>
                  <a:gd name="connsiteY48" fmla="*/ 373942 h 859488"/>
                  <a:gd name="connsiteX49" fmla="*/ 748379 w 756008"/>
                  <a:gd name="connsiteY49" fmla="*/ 306915 h 859488"/>
                  <a:gd name="connsiteX50" fmla="*/ 749970 w 756008"/>
                  <a:gd name="connsiteY50" fmla="*/ 277901 h 859488"/>
                  <a:gd name="connsiteX51" fmla="*/ 727100 w 756008"/>
                  <a:gd name="connsiteY51" fmla="*/ 192557 h 859488"/>
                  <a:gd name="connsiteX52" fmla="*/ 756009 w 756008"/>
                  <a:gd name="connsiteY52" fmla="*/ 113243 h 859488"/>
                  <a:gd name="connsiteX53" fmla="*/ 745407 w 756008"/>
                  <a:gd name="connsiteY53" fmla="*/ 56807 h 859488"/>
                  <a:gd name="connsiteX54" fmla="*/ 731653 w 756008"/>
                  <a:gd name="connsiteY54" fmla="*/ 23232 h 859488"/>
                  <a:gd name="connsiteX55" fmla="*/ 712499 w 756008"/>
                  <a:gd name="connsiteY55" fmla="*/ 0 h 859488"/>
                  <a:gd name="connsiteX56" fmla="*/ 702888 w 756008"/>
                  <a:gd name="connsiteY56" fmla="*/ 1038 h 859488"/>
                  <a:gd name="connsiteX57" fmla="*/ 655663 w 756008"/>
                  <a:gd name="connsiteY57" fmla="*/ 8668 h 859488"/>
                  <a:gd name="connsiteX58" fmla="*/ 631212 w 756008"/>
                  <a:gd name="connsiteY58" fmla="*/ 13221 h 859488"/>
                  <a:gd name="connsiteX59" fmla="*/ 628250 w 756008"/>
                  <a:gd name="connsiteY59" fmla="*/ 13221 h 859488"/>
                  <a:gd name="connsiteX60" fmla="*/ 625173 w 756008"/>
                  <a:gd name="connsiteY60" fmla="*/ 16288 h 859488"/>
                  <a:gd name="connsiteX61" fmla="*/ 625173 w 756008"/>
                  <a:gd name="connsiteY61" fmla="*/ 19364 h 859488"/>
                  <a:gd name="connsiteX62" fmla="*/ 626659 w 756008"/>
                  <a:gd name="connsiteY62" fmla="*/ 23917 h 859488"/>
                  <a:gd name="connsiteX63" fmla="*/ 629726 w 756008"/>
                  <a:gd name="connsiteY63" fmla="*/ 31528 h 859488"/>
                  <a:gd name="connsiteX64" fmla="*/ 626659 w 756008"/>
                  <a:gd name="connsiteY64" fmla="*/ 33128 h 859488"/>
                  <a:gd name="connsiteX65" fmla="*/ 625173 w 756008"/>
                  <a:gd name="connsiteY65" fmla="*/ 37671 h 859488"/>
                  <a:gd name="connsiteX66" fmla="*/ 622097 w 756008"/>
                  <a:gd name="connsiteY66" fmla="*/ 42234 h 859488"/>
                  <a:gd name="connsiteX67" fmla="*/ 615963 w 756008"/>
                  <a:gd name="connsiteY67" fmla="*/ 49854 h 859488"/>
                  <a:gd name="connsiteX68" fmla="*/ 613000 w 756008"/>
                  <a:gd name="connsiteY68" fmla="*/ 52930 h 859488"/>
                  <a:gd name="connsiteX69" fmla="*/ 608343 w 756008"/>
                  <a:gd name="connsiteY69" fmla="*/ 57483 h 859488"/>
                  <a:gd name="connsiteX70" fmla="*/ 606857 w 756008"/>
                  <a:gd name="connsiteY70" fmla="*/ 65094 h 859488"/>
                  <a:gd name="connsiteX71" fmla="*/ 603790 w 756008"/>
                  <a:gd name="connsiteY71" fmla="*/ 68170 h 859488"/>
                  <a:gd name="connsiteX72" fmla="*/ 597741 w 756008"/>
                  <a:gd name="connsiteY72" fmla="*/ 69656 h 859488"/>
                  <a:gd name="connsiteX73" fmla="*/ 591608 w 756008"/>
                  <a:gd name="connsiteY73" fmla="*/ 69656 h 859488"/>
                  <a:gd name="connsiteX74" fmla="*/ 587054 w 756008"/>
                  <a:gd name="connsiteY74" fmla="*/ 66589 h 859488"/>
                  <a:gd name="connsiteX75" fmla="*/ 583987 w 756008"/>
                  <a:gd name="connsiteY75" fmla="*/ 65094 h 859488"/>
                  <a:gd name="connsiteX76" fmla="*/ 580911 w 756008"/>
                  <a:gd name="connsiteY76" fmla="*/ 66589 h 859488"/>
                  <a:gd name="connsiteX77" fmla="*/ 577844 w 756008"/>
                  <a:gd name="connsiteY77" fmla="*/ 68170 h 859488"/>
                  <a:gd name="connsiteX78" fmla="*/ 571805 w 756008"/>
                  <a:gd name="connsiteY78" fmla="*/ 69656 h 859488"/>
                  <a:gd name="connsiteX79" fmla="*/ 565661 w 756008"/>
                  <a:gd name="connsiteY79" fmla="*/ 74209 h 859488"/>
                  <a:gd name="connsiteX80" fmla="*/ 559632 w 756008"/>
                  <a:gd name="connsiteY80" fmla="*/ 80353 h 859488"/>
                  <a:gd name="connsiteX81" fmla="*/ 556555 w 756008"/>
                  <a:gd name="connsiteY81" fmla="*/ 84896 h 859488"/>
                  <a:gd name="connsiteX82" fmla="*/ 554965 w 756008"/>
                  <a:gd name="connsiteY82" fmla="*/ 87973 h 859488"/>
                  <a:gd name="connsiteX83" fmla="*/ 550421 w 756008"/>
                  <a:gd name="connsiteY83" fmla="*/ 92535 h 859488"/>
                  <a:gd name="connsiteX84" fmla="*/ 545859 w 756008"/>
                  <a:gd name="connsiteY84" fmla="*/ 94117 h 859488"/>
                  <a:gd name="connsiteX85" fmla="*/ 535162 w 756008"/>
                  <a:gd name="connsiteY85" fmla="*/ 97079 h 859488"/>
                  <a:gd name="connsiteX86" fmla="*/ 533686 w 756008"/>
                  <a:gd name="connsiteY86" fmla="*/ 98679 h 859488"/>
                  <a:gd name="connsiteX87" fmla="*/ 527542 w 756008"/>
                  <a:gd name="connsiteY87" fmla="*/ 100155 h 859488"/>
                  <a:gd name="connsiteX88" fmla="*/ 518436 w 756008"/>
                  <a:gd name="connsiteY88" fmla="*/ 104708 h 859488"/>
                  <a:gd name="connsiteX89" fmla="*/ 503196 w 756008"/>
                  <a:gd name="connsiteY89" fmla="*/ 104708 h 859488"/>
                  <a:gd name="connsiteX90" fmla="*/ 500120 w 756008"/>
                  <a:gd name="connsiteY90" fmla="*/ 107775 h 859488"/>
                  <a:gd name="connsiteX91" fmla="*/ 489414 w 756008"/>
                  <a:gd name="connsiteY91" fmla="*/ 112328 h 859488"/>
                  <a:gd name="connsiteX92" fmla="*/ 486346 w 756008"/>
                  <a:gd name="connsiteY92" fmla="*/ 115395 h 859488"/>
                  <a:gd name="connsiteX93" fmla="*/ 472688 w 756008"/>
                  <a:gd name="connsiteY93" fmla="*/ 123025 h 859488"/>
                  <a:gd name="connsiteX94" fmla="*/ 465068 w 756008"/>
                  <a:gd name="connsiteY94" fmla="*/ 121539 h 859488"/>
                  <a:gd name="connsiteX95" fmla="*/ 454381 w 756008"/>
                  <a:gd name="connsiteY95" fmla="*/ 121539 h 859488"/>
                  <a:gd name="connsiteX96" fmla="*/ 452895 w 756008"/>
                  <a:gd name="connsiteY96" fmla="*/ 116996 h 859488"/>
                  <a:gd name="connsiteX97" fmla="*/ 408623 w 756008"/>
                  <a:gd name="connsiteY97" fmla="*/ 121539 h 859488"/>
                  <a:gd name="connsiteX98" fmla="*/ 353778 w 756008"/>
                  <a:gd name="connsiteY98" fmla="*/ 129169 h 859488"/>
                  <a:gd name="connsiteX99" fmla="*/ 298818 w 756008"/>
                  <a:gd name="connsiteY99" fmla="*/ 138265 h 859488"/>
                  <a:gd name="connsiteX100" fmla="*/ 186052 w 756008"/>
                  <a:gd name="connsiteY100" fmla="*/ 161144 h 859488"/>
                  <a:gd name="connsiteX101" fmla="*/ 128016 w 756008"/>
                  <a:gd name="connsiteY101" fmla="*/ 170355 h 859488"/>
                  <a:gd name="connsiteX102" fmla="*/ 135655 w 756008"/>
                  <a:gd name="connsiteY102" fmla="*/ 219065 h 859488"/>
                  <a:gd name="connsiteX103" fmla="*/ 141789 w 756008"/>
                  <a:gd name="connsiteY103" fmla="*/ 252632 h 859488"/>
                  <a:gd name="connsiteX104" fmla="*/ 150886 w 756008"/>
                  <a:gd name="connsiteY104" fmla="*/ 313630 h 859488"/>
                  <a:gd name="connsiteX105" fmla="*/ 161582 w 756008"/>
                  <a:gd name="connsiteY105" fmla="*/ 380762 h 859488"/>
                  <a:gd name="connsiteX106" fmla="*/ 172279 w 756008"/>
                  <a:gd name="connsiteY106" fmla="*/ 447789 h 859488"/>
                  <a:gd name="connsiteX107" fmla="*/ 158515 w 756008"/>
                  <a:gd name="connsiteY107" fmla="*/ 455409 h 859488"/>
                  <a:gd name="connsiteX108" fmla="*/ 33566 w 756008"/>
                  <a:gd name="connsiteY108" fmla="*/ 470659 h 859488"/>
                  <a:gd name="connsiteX109" fmla="*/ 44148 w 756008"/>
                  <a:gd name="connsiteY109" fmla="*/ 545421 h 859488"/>
                  <a:gd name="connsiteX110" fmla="*/ 56436 w 756008"/>
                  <a:gd name="connsiteY110" fmla="*/ 627802 h 859488"/>
                  <a:gd name="connsiteX111" fmla="*/ 0 w 756008"/>
                  <a:gd name="connsiteY111" fmla="*/ 679580 h 859488"/>
                  <a:gd name="connsiteX112" fmla="*/ 92974 w 756008"/>
                  <a:gd name="connsiteY112" fmla="*/ 793937 h 859488"/>
                  <a:gd name="connsiteX113" fmla="*/ 97527 w 756008"/>
                  <a:gd name="connsiteY113" fmla="*/ 787908 h 859488"/>
                  <a:gd name="connsiteX114" fmla="*/ 103661 w 756008"/>
                  <a:gd name="connsiteY114" fmla="*/ 781764 h 859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Lst>
                <a:rect l="l" t="t" r="r" b="b"/>
                <a:pathLst>
                  <a:path w="756008" h="859488">
                    <a:moveTo>
                      <a:pt x="103661" y="781764"/>
                    </a:moveTo>
                    <a:lnTo>
                      <a:pt x="108214" y="780278"/>
                    </a:lnTo>
                    <a:lnTo>
                      <a:pt x="112776" y="778697"/>
                    </a:lnTo>
                    <a:lnTo>
                      <a:pt x="120396" y="780278"/>
                    </a:lnTo>
                    <a:lnTo>
                      <a:pt x="123463" y="778697"/>
                    </a:lnTo>
                    <a:lnTo>
                      <a:pt x="126540" y="774135"/>
                    </a:lnTo>
                    <a:lnTo>
                      <a:pt x="131093" y="774135"/>
                    </a:lnTo>
                    <a:lnTo>
                      <a:pt x="134160" y="772658"/>
                    </a:lnTo>
                    <a:lnTo>
                      <a:pt x="138722" y="772658"/>
                    </a:lnTo>
                    <a:lnTo>
                      <a:pt x="143275" y="771077"/>
                    </a:lnTo>
                    <a:lnTo>
                      <a:pt x="147923" y="772658"/>
                    </a:lnTo>
                    <a:lnTo>
                      <a:pt x="147923" y="775630"/>
                    </a:lnTo>
                    <a:lnTo>
                      <a:pt x="149409" y="781764"/>
                    </a:lnTo>
                    <a:lnTo>
                      <a:pt x="150886" y="784841"/>
                    </a:lnTo>
                    <a:lnTo>
                      <a:pt x="153972" y="784841"/>
                    </a:lnTo>
                    <a:lnTo>
                      <a:pt x="158515" y="786317"/>
                    </a:lnTo>
                    <a:lnTo>
                      <a:pt x="163173" y="789384"/>
                    </a:lnTo>
                    <a:lnTo>
                      <a:pt x="164659" y="790870"/>
                    </a:lnTo>
                    <a:lnTo>
                      <a:pt x="172279" y="793937"/>
                    </a:lnTo>
                    <a:lnTo>
                      <a:pt x="179908" y="797014"/>
                    </a:lnTo>
                    <a:lnTo>
                      <a:pt x="184461" y="795528"/>
                    </a:lnTo>
                    <a:lnTo>
                      <a:pt x="187528" y="795528"/>
                    </a:lnTo>
                    <a:lnTo>
                      <a:pt x="192091" y="793937"/>
                    </a:lnTo>
                    <a:lnTo>
                      <a:pt x="196644" y="797014"/>
                    </a:lnTo>
                    <a:lnTo>
                      <a:pt x="202787" y="800081"/>
                    </a:lnTo>
                    <a:lnTo>
                      <a:pt x="210398" y="801567"/>
                    </a:lnTo>
                    <a:lnTo>
                      <a:pt x="214951" y="803148"/>
                    </a:lnTo>
                    <a:lnTo>
                      <a:pt x="218027" y="803148"/>
                    </a:lnTo>
                    <a:lnTo>
                      <a:pt x="218027" y="818407"/>
                    </a:lnTo>
                    <a:lnTo>
                      <a:pt x="216551" y="830580"/>
                    </a:lnTo>
                    <a:lnTo>
                      <a:pt x="214951" y="842753"/>
                    </a:lnTo>
                    <a:lnTo>
                      <a:pt x="213474" y="859488"/>
                    </a:lnTo>
                    <a:lnTo>
                      <a:pt x="402479" y="824436"/>
                    </a:lnTo>
                    <a:lnTo>
                      <a:pt x="519922" y="804643"/>
                    </a:lnTo>
                    <a:lnTo>
                      <a:pt x="558032" y="798500"/>
                    </a:lnTo>
                    <a:lnTo>
                      <a:pt x="673980" y="778697"/>
                    </a:lnTo>
                    <a:lnTo>
                      <a:pt x="673989" y="778688"/>
                    </a:lnTo>
                    <a:lnTo>
                      <a:pt x="717452" y="771458"/>
                    </a:lnTo>
                    <a:lnTo>
                      <a:pt x="710260" y="761295"/>
                    </a:lnTo>
                    <a:lnTo>
                      <a:pt x="722538" y="736930"/>
                    </a:lnTo>
                    <a:lnTo>
                      <a:pt x="716394" y="724643"/>
                    </a:lnTo>
                    <a:lnTo>
                      <a:pt x="719471" y="703364"/>
                    </a:lnTo>
                    <a:lnTo>
                      <a:pt x="692048" y="642376"/>
                    </a:lnTo>
                    <a:lnTo>
                      <a:pt x="688982" y="555441"/>
                    </a:lnTo>
                    <a:lnTo>
                      <a:pt x="663026" y="521875"/>
                    </a:lnTo>
                    <a:lnTo>
                      <a:pt x="681352" y="460877"/>
                    </a:lnTo>
                    <a:lnTo>
                      <a:pt x="681352" y="434931"/>
                    </a:lnTo>
                    <a:lnTo>
                      <a:pt x="692048" y="415138"/>
                    </a:lnTo>
                    <a:lnTo>
                      <a:pt x="693534" y="373942"/>
                    </a:lnTo>
                    <a:lnTo>
                      <a:pt x="748379" y="306915"/>
                    </a:lnTo>
                    <a:lnTo>
                      <a:pt x="749970" y="277901"/>
                    </a:lnTo>
                    <a:lnTo>
                      <a:pt x="727100" y="192557"/>
                    </a:lnTo>
                    <a:lnTo>
                      <a:pt x="756009" y="113243"/>
                    </a:lnTo>
                    <a:lnTo>
                      <a:pt x="745407" y="56807"/>
                    </a:lnTo>
                    <a:lnTo>
                      <a:pt x="731653" y="23232"/>
                    </a:lnTo>
                    <a:lnTo>
                      <a:pt x="712499" y="0"/>
                    </a:lnTo>
                    <a:lnTo>
                      <a:pt x="702888" y="1038"/>
                    </a:lnTo>
                    <a:lnTo>
                      <a:pt x="655663" y="8668"/>
                    </a:lnTo>
                    <a:lnTo>
                      <a:pt x="631212" y="13221"/>
                    </a:lnTo>
                    <a:lnTo>
                      <a:pt x="628250" y="13221"/>
                    </a:lnTo>
                    <a:lnTo>
                      <a:pt x="625173" y="16288"/>
                    </a:lnTo>
                    <a:lnTo>
                      <a:pt x="625173" y="19364"/>
                    </a:lnTo>
                    <a:lnTo>
                      <a:pt x="626659" y="23917"/>
                    </a:lnTo>
                    <a:lnTo>
                      <a:pt x="629726" y="31528"/>
                    </a:lnTo>
                    <a:lnTo>
                      <a:pt x="626659" y="33128"/>
                    </a:lnTo>
                    <a:lnTo>
                      <a:pt x="625173" y="37671"/>
                    </a:lnTo>
                    <a:lnTo>
                      <a:pt x="622097" y="42234"/>
                    </a:lnTo>
                    <a:lnTo>
                      <a:pt x="615963" y="49854"/>
                    </a:lnTo>
                    <a:lnTo>
                      <a:pt x="613000" y="52930"/>
                    </a:lnTo>
                    <a:lnTo>
                      <a:pt x="608343" y="57483"/>
                    </a:lnTo>
                    <a:lnTo>
                      <a:pt x="606857" y="65094"/>
                    </a:lnTo>
                    <a:lnTo>
                      <a:pt x="603790" y="68170"/>
                    </a:lnTo>
                    <a:lnTo>
                      <a:pt x="597741" y="69656"/>
                    </a:lnTo>
                    <a:lnTo>
                      <a:pt x="591608" y="69656"/>
                    </a:lnTo>
                    <a:lnTo>
                      <a:pt x="587054" y="66589"/>
                    </a:lnTo>
                    <a:lnTo>
                      <a:pt x="583987" y="65094"/>
                    </a:lnTo>
                    <a:lnTo>
                      <a:pt x="580911" y="66589"/>
                    </a:lnTo>
                    <a:lnTo>
                      <a:pt x="577844" y="68170"/>
                    </a:lnTo>
                    <a:lnTo>
                      <a:pt x="571805" y="69656"/>
                    </a:lnTo>
                    <a:lnTo>
                      <a:pt x="565661" y="74209"/>
                    </a:lnTo>
                    <a:lnTo>
                      <a:pt x="559632" y="80353"/>
                    </a:lnTo>
                    <a:lnTo>
                      <a:pt x="556555" y="84896"/>
                    </a:lnTo>
                    <a:lnTo>
                      <a:pt x="554965" y="87973"/>
                    </a:lnTo>
                    <a:lnTo>
                      <a:pt x="550421" y="92535"/>
                    </a:lnTo>
                    <a:lnTo>
                      <a:pt x="545859" y="94117"/>
                    </a:lnTo>
                    <a:lnTo>
                      <a:pt x="535162" y="97079"/>
                    </a:lnTo>
                    <a:lnTo>
                      <a:pt x="533686" y="98679"/>
                    </a:lnTo>
                    <a:lnTo>
                      <a:pt x="527542" y="100155"/>
                    </a:lnTo>
                    <a:lnTo>
                      <a:pt x="518436" y="104708"/>
                    </a:lnTo>
                    <a:lnTo>
                      <a:pt x="503196" y="104708"/>
                    </a:lnTo>
                    <a:lnTo>
                      <a:pt x="500120" y="107775"/>
                    </a:lnTo>
                    <a:lnTo>
                      <a:pt x="489414" y="112328"/>
                    </a:lnTo>
                    <a:lnTo>
                      <a:pt x="486346" y="115395"/>
                    </a:lnTo>
                    <a:lnTo>
                      <a:pt x="472688" y="123025"/>
                    </a:lnTo>
                    <a:lnTo>
                      <a:pt x="465068" y="121539"/>
                    </a:lnTo>
                    <a:lnTo>
                      <a:pt x="454381" y="121539"/>
                    </a:lnTo>
                    <a:lnTo>
                      <a:pt x="452895" y="116996"/>
                    </a:lnTo>
                    <a:lnTo>
                      <a:pt x="408623" y="121539"/>
                    </a:lnTo>
                    <a:lnTo>
                      <a:pt x="353778" y="129169"/>
                    </a:lnTo>
                    <a:lnTo>
                      <a:pt x="298818" y="138265"/>
                    </a:lnTo>
                    <a:lnTo>
                      <a:pt x="186052" y="161144"/>
                    </a:lnTo>
                    <a:lnTo>
                      <a:pt x="128016" y="170355"/>
                    </a:lnTo>
                    <a:lnTo>
                      <a:pt x="135655" y="219065"/>
                    </a:lnTo>
                    <a:lnTo>
                      <a:pt x="141789" y="252632"/>
                    </a:lnTo>
                    <a:lnTo>
                      <a:pt x="150886" y="313630"/>
                    </a:lnTo>
                    <a:lnTo>
                      <a:pt x="161582" y="380762"/>
                    </a:lnTo>
                    <a:lnTo>
                      <a:pt x="172279" y="447789"/>
                    </a:lnTo>
                    <a:lnTo>
                      <a:pt x="158515" y="455409"/>
                    </a:lnTo>
                    <a:lnTo>
                      <a:pt x="33566" y="470659"/>
                    </a:lnTo>
                    <a:lnTo>
                      <a:pt x="44148" y="545421"/>
                    </a:lnTo>
                    <a:lnTo>
                      <a:pt x="56436" y="627802"/>
                    </a:lnTo>
                    <a:lnTo>
                      <a:pt x="0" y="679580"/>
                    </a:lnTo>
                    <a:lnTo>
                      <a:pt x="92974" y="793937"/>
                    </a:lnTo>
                    <a:lnTo>
                      <a:pt x="97527" y="787908"/>
                    </a:lnTo>
                    <a:lnTo>
                      <a:pt x="103661" y="781764"/>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80" name="Freeform: Shape 279">
                <a:extLst>
                  <a:ext uri="{FF2B5EF4-FFF2-40B4-BE49-F238E27FC236}">
                    <a16:creationId xmlns:a16="http://schemas.microsoft.com/office/drawing/2014/main" id="{764A58C0-C3F9-43D3-BF9D-3CA4BB387342}"/>
                  </a:ext>
                </a:extLst>
              </p:cNvPr>
              <p:cNvSpPr/>
              <p:nvPr/>
            </p:nvSpPr>
            <p:spPr>
              <a:xfrm>
                <a:off x="8473580" y="1057275"/>
                <a:ext cx="523170" cy="619696"/>
              </a:xfrm>
              <a:custGeom>
                <a:avLst/>
                <a:gdLst>
                  <a:gd name="connsiteX0" fmla="*/ 219294 w 523170"/>
                  <a:gd name="connsiteY0" fmla="*/ 602971 h 619696"/>
                  <a:gd name="connsiteX1" fmla="*/ 263566 w 523170"/>
                  <a:gd name="connsiteY1" fmla="*/ 598427 h 619696"/>
                  <a:gd name="connsiteX2" fmla="*/ 265052 w 523170"/>
                  <a:gd name="connsiteY2" fmla="*/ 602971 h 619696"/>
                  <a:gd name="connsiteX3" fmla="*/ 275739 w 523170"/>
                  <a:gd name="connsiteY3" fmla="*/ 602971 h 619696"/>
                  <a:gd name="connsiteX4" fmla="*/ 283359 w 523170"/>
                  <a:gd name="connsiteY4" fmla="*/ 604457 h 619696"/>
                  <a:gd name="connsiteX5" fmla="*/ 297018 w 523170"/>
                  <a:gd name="connsiteY5" fmla="*/ 596827 h 619696"/>
                  <a:gd name="connsiteX6" fmla="*/ 300085 w 523170"/>
                  <a:gd name="connsiteY6" fmla="*/ 593760 h 619696"/>
                  <a:gd name="connsiteX7" fmla="*/ 310791 w 523170"/>
                  <a:gd name="connsiteY7" fmla="*/ 589207 h 619696"/>
                  <a:gd name="connsiteX8" fmla="*/ 313868 w 523170"/>
                  <a:gd name="connsiteY8" fmla="*/ 586140 h 619696"/>
                  <a:gd name="connsiteX9" fmla="*/ 329108 w 523170"/>
                  <a:gd name="connsiteY9" fmla="*/ 586140 h 619696"/>
                  <a:gd name="connsiteX10" fmla="*/ 338214 w 523170"/>
                  <a:gd name="connsiteY10" fmla="*/ 581587 h 619696"/>
                  <a:gd name="connsiteX11" fmla="*/ 344357 w 523170"/>
                  <a:gd name="connsiteY11" fmla="*/ 580111 h 619696"/>
                  <a:gd name="connsiteX12" fmla="*/ 345834 w 523170"/>
                  <a:gd name="connsiteY12" fmla="*/ 578510 h 619696"/>
                  <a:gd name="connsiteX13" fmla="*/ 356530 w 523170"/>
                  <a:gd name="connsiteY13" fmla="*/ 575548 h 619696"/>
                  <a:gd name="connsiteX14" fmla="*/ 361093 w 523170"/>
                  <a:gd name="connsiteY14" fmla="*/ 573967 h 619696"/>
                  <a:gd name="connsiteX15" fmla="*/ 365636 w 523170"/>
                  <a:gd name="connsiteY15" fmla="*/ 569405 h 619696"/>
                  <a:gd name="connsiteX16" fmla="*/ 367227 w 523170"/>
                  <a:gd name="connsiteY16" fmla="*/ 566328 h 619696"/>
                  <a:gd name="connsiteX17" fmla="*/ 370303 w 523170"/>
                  <a:gd name="connsiteY17" fmla="*/ 561785 h 619696"/>
                  <a:gd name="connsiteX18" fmla="*/ 376333 w 523170"/>
                  <a:gd name="connsiteY18" fmla="*/ 555641 h 619696"/>
                  <a:gd name="connsiteX19" fmla="*/ 382476 w 523170"/>
                  <a:gd name="connsiteY19" fmla="*/ 551088 h 619696"/>
                  <a:gd name="connsiteX20" fmla="*/ 388515 w 523170"/>
                  <a:gd name="connsiteY20" fmla="*/ 549602 h 619696"/>
                  <a:gd name="connsiteX21" fmla="*/ 391582 w 523170"/>
                  <a:gd name="connsiteY21" fmla="*/ 548021 h 619696"/>
                  <a:gd name="connsiteX22" fmla="*/ 394659 w 523170"/>
                  <a:gd name="connsiteY22" fmla="*/ 546525 h 619696"/>
                  <a:gd name="connsiteX23" fmla="*/ 397726 w 523170"/>
                  <a:gd name="connsiteY23" fmla="*/ 548021 h 619696"/>
                  <a:gd name="connsiteX24" fmla="*/ 402279 w 523170"/>
                  <a:gd name="connsiteY24" fmla="*/ 551088 h 619696"/>
                  <a:gd name="connsiteX25" fmla="*/ 408413 w 523170"/>
                  <a:gd name="connsiteY25" fmla="*/ 551088 h 619696"/>
                  <a:gd name="connsiteX26" fmla="*/ 414461 w 523170"/>
                  <a:gd name="connsiteY26" fmla="*/ 549602 h 619696"/>
                  <a:gd name="connsiteX27" fmla="*/ 417528 w 523170"/>
                  <a:gd name="connsiteY27" fmla="*/ 546525 h 619696"/>
                  <a:gd name="connsiteX28" fmla="*/ 419014 w 523170"/>
                  <a:gd name="connsiteY28" fmla="*/ 538915 h 619696"/>
                  <a:gd name="connsiteX29" fmla="*/ 423672 w 523170"/>
                  <a:gd name="connsiteY29" fmla="*/ 534362 h 619696"/>
                  <a:gd name="connsiteX30" fmla="*/ 426634 w 523170"/>
                  <a:gd name="connsiteY30" fmla="*/ 531285 h 619696"/>
                  <a:gd name="connsiteX31" fmla="*/ 432768 w 523170"/>
                  <a:gd name="connsiteY31" fmla="*/ 523665 h 619696"/>
                  <a:gd name="connsiteX32" fmla="*/ 435845 w 523170"/>
                  <a:gd name="connsiteY32" fmla="*/ 519103 h 619696"/>
                  <a:gd name="connsiteX33" fmla="*/ 437331 w 523170"/>
                  <a:gd name="connsiteY33" fmla="*/ 514560 h 619696"/>
                  <a:gd name="connsiteX34" fmla="*/ 440398 w 523170"/>
                  <a:gd name="connsiteY34" fmla="*/ 512959 h 619696"/>
                  <a:gd name="connsiteX35" fmla="*/ 437331 w 523170"/>
                  <a:gd name="connsiteY35" fmla="*/ 505349 h 619696"/>
                  <a:gd name="connsiteX36" fmla="*/ 435845 w 523170"/>
                  <a:gd name="connsiteY36" fmla="*/ 500796 h 619696"/>
                  <a:gd name="connsiteX37" fmla="*/ 435845 w 523170"/>
                  <a:gd name="connsiteY37" fmla="*/ 497719 h 619696"/>
                  <a:gd name="connsiteX38" fmla="*/ 438921 w 523170"/>
                  <a:gd name="connsiteY38" fmla="*/ 494652 h 619696"/>
                  <a:gd name="connsiteX39" fmla="*/ 441884 w 523170"/>
                  <a:gd name="connsiteY39" fmla="*/ 494652 h 619696"/>
                  <a:gd name="connsiteX40" fmla="*/ 466334 w 523170"/>
                  <a:gd name="connsiteY40" fmla="*/ 490099 h 619696"/>
                  <a:gd name="connsiteX41" fmla="*/ 513559 w 523170"/>
                  <a:gd name="connsiteY41" fmla="*/ 482470 h 619696"/>
                  <a:gd name="connsiteX42" fmla="*/ 523170 w 523170"/>
                  <a:gd name="connsiteY42" fmla="*/ 481432 h 619696"/>
                  <a:gd name="connsiteX43" fmla="*/ 499653 w 523170"/>
                  <a:gd name="connsiteY43" fmla="*/ 452885 h 619696"/>
                  <a:gd name="connsiteX44" fmla="*/ 487471 w 523170"/>
                  <a:gd name="connsiteY44" fmla="*/ 410213 h 619696"/>
                  <a:gd name="connsiteX45" fmla="*/ 504206 w 523170"/>
                  <a:gd name="connsiteY45" fmla="*/ 329317 h 619696"/>
                  <a:gd name="connsiteX46" fmla="*/ 499653 w 523170"/>
                  <a:gd name="connsiteY46" fmla="*/ 324764 h 619696"/>
                  <a:gd name="connsiteX47" fmla="*/ 501139 w 523170"/>
                  <a:gd name="connsiteY47" fmla="*/ 282083 h 619696"/>
                  <a:gd name="connsiteX48" fmla="*/ 520932 w 523170"/>
                  <a:gd name="connsiteY48" fmla="*/ 230200 h 619696"/>
                  <a:gd name="connsiteX49" fmla="*/ 514902 w 523170"/>
                  <a:gd name="connsiteY49" fmla="*/ 211988 h 619696"/>
                  <a:gd name="connsiteX50" fmla="*/ 482813 w 523170"/>
                  <a:gd name="connsiteY50" fmla="*/ 178422 h 619696"/>
                  <a:gd name="connsiteX51" fmla="*/ 496576 w 523170"/>
                  <a:gd name="connsiteY51" fmla="*/ 114357 h 619696"/>
                  <a:gd name="connsiteX52" fmla="*/ 510340 w 523170"/>
                  <a:gd name="connsiteY52" fmla="*/ 94555 h 619696"/>
                  <a:gd name="connsiteX53" fmla="*/ 510340 w 523170"/>
                  <a:gd name="connsiteY53" fmla="*/ 51883 h 619696"/>
                  <a:gd name="connsiteX54" fmla="*/ 498072 w 523170"/>
                  <a:gd name="connsiteY54" fmla="*/ 29013 h 619696"/>
                  <a:gd name="connsiteX55" fmla="*/ 504206 w 523170"/>
                  <a:gd name="connsiteY55" fmla="*/ 0 h 619696"/>
                  <a:gd name="connsiteX56" fmla="*/ 0 w 523170"/>
                  <a:gd name="connsiteY56" fmla="*/ 36090 h 619696"/>
                  <a:gd name="connsiteX57" fmla="*/ 18002 w 523170"/>
                  <a:gd name="connsiteY57" fmla="*/ 143942 h 619696"/>
                  <a:gd name="connsiteX58" fmla="*/ 21069 w 523170"/>
                  <a:gd name="connsiteY58" fmla="*/ 168402 h 619696"/>
                  <a:gd name="connsiteX59" fmla="*/ 21069 w 523170"/>
                  <a:gd name="connsiteY59" fmla="*/ 198901 h 619696"/>
                  <a:gd name="connsiteX60" fmla="*/ 27222 w 523170"/>
                  <a:gd name="connsiteY60" fmla="*/ 233953 h 619696"/>
                  <a:gd name="connsiteX61" fmla="*/ 40872 w 523170"/>
                  <a:gd name="connsiteY61" fmla="*/ 333070 h 619696"/>
                  <a:gd name="connsiteX62" fmla="*/ 56121 w 523170"/>
                  <a:gd name="connsiteY62" fmla="*/ 329994 h 619696"/>
                  <a:gd name="connsiteX63" fmla="*/ 77514 w 523170"/>
                  <a:gd name="connsiteY63" fmla="*/ 470297 h 619696"/>
                  <a:gd name="connsiteX64" fmla="*/ 86620 w 523170"/>
                  <a:gd name="connsiteY64" fmla="*/ 468811 h 619696"/>
                  <a:gd name="connsiteX65" fmla="*/ 94250 w 523170"/>
                  <a:gd name="connsiteY65" fmla="*/ 517522 h 619696"/>
                  <a:gd name="connsiteX66" fmla="*/ 103461 w 523170"/>
                  <a:gd name="connsiteY66" fmla="*/ 584654 h 619696"/>
                  <a:gd name="connsiteX67" fmla="*/ 109490 w 523170"/>
                  <a:gd name="connsiteY67" fmla="*/ 619697 h 619696"/>
                  <a:gd name="connsiteX68" fmla="*/ 164449 w 523170"/>
                  <a:gd name="connsiteY68" fmla="*/ 610600 h 619696"/>
                  <a:gd name="connsiteX69" fmla="*/ 219294 w 523170"/>
                  <a:gd name="connsiteY69" fmla="*/ 602971 h 6196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Lst>
                <a:rect l="l" t="t" r="r" b="b"/>
                <a:pathLst>
                  <a:path w="523170" h="619696">
                    <a:moveTo>
                      <a:pt x="219294" y="602971"/>
                    </a:moveTo>
                    <a:lnTo>
                      <a:pt x="263566" y="598427"/>
                    </a:lnTo>
                    <a:lnTo>
                      <a:pt x="265052" y="602971"/>
                    </a:lnTo>
                    <a:lnTo>
                      <a:pt x="275739" y="602971"/>
                    </a:lnTo>
                    <a:lnTo>
                      <a:pt x="283359" y="604457"/>
                    </a:lnTo>
                    <a:lnTo>
                      <a:pt x="297018" y="596827"/>
                    </a:lnTo>
                    <a:lnTo>
                      <a:pt x="300085" y="593760"/>
                    </a:lnTo>
                    <a:lnTo>
                      <a:pt x="310791" y="589207"/>
                    </a:lnTo>
                    <a:lnTo>
                      <a:pt x="313868" y="586140"/>
                    </a:lnTo>
                    <a:lnTo>
                      <a:pt x="329108" y="586140"/>
                    </a:lnTo>
                    <a:lnTo>
                      <a:pt x="338214" y="581587"/>
                    </a:lnTo>
                    <a:lnTo>
                      <a:pt x="344357" y="580111"/>
                    </a:lnTo>
                    <a:lnTo>
                      <a:pt x="345834" y="578510"/>
                    </a:lnTo>
                    <a:lnTo>
                      <a:pt x="356530" y="575548"/>
                    </a:lnTo>
                    <a:lnTo>
                      <a:pt x="361093" y="573967"/>
                    </a:lnTo>
                    <a:lnTo>
                      <a:pt x="365636" y="569405"/>
                    </a:lnTo>
                    <a:lnTo>
                      <a:pt x="367227" y="566328"/>
                    </a:lnTo>
                    <a:lnTo>
                      <a:pt x="370303" y="561785"/>
                    </a:lnTo>
                    <a:lnTo>
                      <a:pt x="376333" y="555641"/>
                    </a:lnTo>
                    <a:lnTo>
                      <a:pt x="382476" y="551088"/>
                    </a:lnTo>
                    <a:lnTo>
                      <a:pt x="388515" y="549602"/>
                    </a:lnTo>
                    <a:lnTo>
                      <a:pt x="391582" y="548021"/>
                    </a:lnTo>
                    <a:lnTo>
                      <a:pt x="394659" y="546525"/>
                    </a:lnTo>
                    <a:lnTo>
                      <a:pt x="397726" y="548021"/>
                    </a:lnTo>
                    <a:lnTo>
                      <a:pt x="402279" y="551088"/>
                    </a:lnTo>
                    <a:lnTo>
                      <a:pt x="408413" y="551088"/>
                    </a:lnTo>
                    <a:lnTo>
                      <a:pt x="414461" y="549602"/>
                    </a:lnTo>
                    <a:lnTo>
                      <a:pt x="417528" y="546525"/>
                    </a:lnTo>
                    <a:lnTo>
                      <a:pt x="419014" y="538915"/>
                    </a:lnTo>
                    <a:lnTo>
                      <a:pt x="423672" y="534362"/>
                    </a:lnTo>
                    <a:lnTo>
                      <a:pt x="426634" y="531285"/>
                    </a:lnTo>
                    <a:lnTo>
                      <a:pt x="432768" y="523665"/>
                    </a:lnTo>
                    <a:lnTo>
                      <a:pt x="435845" y="519103"/>
                    </a:lnTo>
                    <a:lnTo>
                      <a:pt x="437331" y="514560"/>
                    </a:lnTo>
                    <a:lnTo>
                      <a:pt x="440398" y="512959"/>
                    </a:lnTo>
                    <a:lnTo>
                      <a:pt x="437331" y="505349"/>
                    </a:lnTo>
                    <a:lnTo>
                      <a:pt x="435845" y="500796"/>
                    </a:lnTo>
                    <a:lnTo>
                      <a:pt x="435845" y="497719"/>
                    </a:lnTo>
                    <a:lnTo>
                      <a:pt x="438921" y="494652"/>
                    </a:lnTo>
                    <a:lnTo>
                      <a:pt x="441884" y="494652"/>
                    </a:lnTo>
                    <a:lnTo>
                      <a:pt x="466334" y="490099"/>
                    </a:lnTo>
                    <a:lnTo>
                      <a:pt x="513559" y="482470"/>
                    </a:lnTo>
                    <a:lnTo>
                      <a:pt x="523170" y="481432"/>
                    </a:lnTo>
                    <a:lnTo>
                      <a:pt x="499653" y="452885"/>
                    </a:lnTo>
                    <a:lnTo>
                      <a:pt x="487471" y="410213"/>
                    </a:lnTo>
                    <a:lnTo>
                      <a:pt x="504206" y="329317"/>
                    </a:lnTo>
                    <a:lnTo>
                      <a:pt x="499653" y="324764"/>
                    </a:lnTo>
                    <a:lnTo>
                      <a:pt x="501139" y="282083"/>
                    </a:lnTo>
                    <a:lnTo>
                      <a:pt x="520932" y="230200"/>
                    </a:lnTo>
                    <a:lnTo>
                      <a:pt x="514902" y="211988"/>
                    </a:lnTo>
                    <a:lnTo>
                      <a:pt x="482813" y="178422"/>
                    </a:lnTo>
                    <a:lnTo>
                      <a:pt x="496576" y="114357"/>
                    </a:lnTo>
                    <a:lnTo>
                      <a:pt x="510340" y="94555"/>
                    </a:lnTo>
                    <a:lnTo>
                      <a:pt x="510340" y="51883"/>
                    </a:lnTo>
                    <a:lnTo>
                      <a:pt x="498072" y="29013"/>
                    </a:lnTo>
                    <a:lnTo>
                      <a:pt x="504206" y="0"/>
                    </a:lnTo>
                    <a:lnTo>
                      <a:pt x="0" y="36090"/>
                    </a:lnTo>
                    <a:lnTo>
                      <a:pt x="18002" y="143942"/>
                    </a:lnTo>
                    <a:lnTo>
                      <a:pt x="21069" y="168402"/>
                    </a:lnTo>
                    <a:lnTo>
                      <a:pt x="21069" y="198901"/>
                    </a:lnTo>
                    <a:lnTo>
                      <a:pt x="27222" y="233953"/>
                    </a:lnTo>
                    <a:lnTo>
                      <a:pt x="40872" y="333070"/>
                    </a:lnTo>
                    <a:lnTo>
                      <a:pt x="56121" y="329994"/>
                    </a:lnTo>
                    <a:lnTo>
                      <a:pt x="77514" y="470297"/>
                    </a:lnTo>
                    <a:lnTo>
                      <a:pt x="86620" y="468811"/>
                    </a:lnTo>
                    <a:lnTo>
                      <a:pt x="94250" y="517522"/>
                    </a:lnTo>
                    <a:lnTo>
                      <a:pt x="103461" y="584654"/>
                    </a:lnTo>
                    <a:lnTo>
                      <a:pt x="109490" y="619697"/>
                    </a:lnTo>
                    <a:lnTo>
                      <a:pt x="164449" y="610600"/>
                    </a:lnTo>
                    <a:lnTo>
                      <a:pt x="219294" y="602971"/>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81" name="Freeform: Shape 280">
                <a:extLst>
                  <a:ext uri="{FF2B5EF4-FFF2-40B4-BE49-F238E27FC236}">
                    <a16:creationId xmlns:a16="http://schemas.microsoft.com/office/drawing/2014/main" id="{7CF3ABEC-0E86-494E-96D9-33C6240A8BDF}"/>
                  </a:ext>
                </a:extLst>
              </p:cNvPr>
              <p:cNvSpPr/>
              <p:nvPr/>
            </p:nvSpPr>
            <p:spPr>
              <a:xfrm>
                <a:off x="7961069" y="1093365"/>
                <a:ext cx="622001" cy="946499"/>
              </a:xfrm>
              <a:custGeom>
                <a:avLst/>
                <a:gdLst>
                  <a:gd name="connsiteX0" fmla="*/ 481698 w 622001"/>
                  <a:gd name="connsiteY0" fmla="*/ 900751 h 946499"/>
                  <a:gd name="connsiteX1" fmla="*/ 495462 w 622001"/>
                  <a:gd name="connsiteY1" fmla="*/ 893131 h 946499"/>
                  <a:gd name="connsiteX2" fmla="*/ 484765 w 622001"/>
                  <a:gd name="connsiteY2" fmla="*/ 826103 h 946499"/>
                  <a:gd name="connsiteX3" fmla="*/ 474069 w 622001"/>
                  <a:gd name="connsiteY3" fmla="*/ 758971 h 946499"/>
                  <a:gd name="connsiteX4" fmla="*/ 464973 w 622001"/>
                  <a:gd name="connsiteY4" fmla="*/ 697973 h 946499"/>
                  <a:gd name="connsiteX5" fmla="*/ 458838 w 622001"/>
                  <a:gd name="connsiteY5" fmla="*/ 664407 h 946499"/>
                  <a:gd name="connsiteX6" fmla="*/ 451199 w 622001"/>
                  <a:gd name="connsiteY6" fmla="*/ 615696 h 946499"/>
                  <a:gd name="connsiteX7" fmla="*/ 509235 w 622001"/>
                  <a:gd name="connsiteY7" fmla="*/ 606485 h 946499"/>
                  <a:gd name="connsiteX8" fmla="*/ 622002 w 622001"/>
                  <a:gd name="connsiteY8" fmla="*/ 583606 h 946499"/>
                  <a:gd name="connsiteX9" fmla="*/ 615972 w 622001"/>
                  <a:gd name="connsiteY9" fmla="*/ 548564 h 946499"/>
                  <a:gd name="connsiteX10" fmla="*/ 606762 w 622001"/>
                  <a:gd name="connsiteY10" fmla="*/ 481432 h 946499"/>
                  <a:gd name="connsiteX11" fmla="*/ 599132 w 622001"/>
                  <a:gd name="connsiteY11" fmla="*/ 432721 h 946499"/>
                  <a:gd name="connsiteX12" fmla="*/ 590026 w 622001"/>
                  <a:gd name="connsiteY12" fmla="*/ 434207 h 946499"/>
                  <a:gd name="connsiteX13" fmla="*/ 568633 w 622001"/>
                  <a:gd name="connsiteY13" fmla="*/ 293903 h 946499"/>
                  <a:gd name="connsiteX14" fmla="*/ 553383 w 622001"/>
                  <a:gd name="connsiteY14" fmla="*/ 296980 h 946499"/>
                  <a:gd name="connsiteX15" fmla="*/ 539734 w 622001"/>
                  <a:gd name="connsiteY15" fmla="*/ 197863 h 946499"/>
                  <a:gd name="connsiteX16" fmla="*/ 533581 w 622001"/>
                  <a:gd name="connsiteY16" fmla="*/ 162811 h 946499"/>
                  <a:gd name="connsiteX17" fmla="*/ 533581 w 622001"/>
                  <a:gd name="connsiteY17" fmla="*/ 132312 h 946499"/>
                  <a:gd name="connsiteX18" fmla="*/ 530514 w 622001"/>
                  <a:gd name="connsiteY18" fmla="*/ 107852 h 946499"/>
                  <a:gd name="connsiteX19" fmla="*/ 512512 w 622001"/>
                  <a:gd name="connsiteY19" fmla="*/ 0 h 946499"/>
                  <a:gd name="connsiteX20" fmla="*/ 420548 w 622001"/>
                  <a:gd name="connsiteY20" fmla="*/ 6582 h 946499"/>
                  <a:gd name="connsiteX21" fmla="*/ 277168 w 622001"/>
                  <a:gd name="connsiteY21" fmla="*/ 12725 h 946499"/>
                  <a:gd name="connsiteX22" fmla="*/ 59150 w 622001"/>
                  <a:gd name="connsiteY22" fmla="*/ 9649 h 946499"/>
                  <a:gd name="connsiteX23" fmla="*/ 22517 w 622001"/>
                  <a:gd name="connsiteY23" fmla="*/ 29451 h 946499"/>
                  <a:gd name="connsiteX24" fmla="*/ 8858 w 622001"/>
                  <a:gd name="connsiteY24" fmla="*/ 18755 h 946499"/>
                  <a:gd name="connsiteX25" fmla="*/ 0 w 622001"/>
                  <a:gd name="connsiteY25" fmla="*/ 20079 h 946499"/>
                  <a:gd name="connsiteX26" fmla="*/ 6048 w 622001"/>
                  <a:gd name="connsiteY26" fmla="*/ 57550 h 946499"/>
                  <a:gd name="connsiteX27" fmla="*/ 28918 w 622001"/>
                  <a:gd name="connsiteY27" fmla="*/ 57550 h 946499"/>
                  <a:gd name="connsiteX28" fmla="*/ 62379 w 622001"/>
                  <a:gd name="connsiteY28" fmla="*/ 56074 h 946499"/>
                  <a:gd name="connsiteX29" fmla="*/ 92878 w 622001"/>
                  <a:gd name="connsiteY29" fmla="*/ 290836 h 946499"/>
                  <a:gd name="connsiteX30" fmla="*/ 115748 w 622001"/>
                  <a:gd name="connsiteY30" fmla="*/ 460143 h 946499"/>
                  <a:gd name="connsiteX31" fmla="*/ 143275 w 622001"/>
                  <a:gd name="connsiteY31" fmla="*/ 658378 h 946499"/>
                  <a:gd name="connsiteX32" fmla="*/ 158525 w 622001"/>
                  <a:gd name="connsiteY32" fmla="*/ 762038 h 946499"/>
                  <a:gd name="connsiteX33" fmla="*/ 173784 w 622001"/>
                  <a:gd name="connsiteY33" fmla="*/ 871852 h 946499"/>
                  <a:gd name="connsiteX34" fmla="*/ 163078 w 622001"/>
                  <a:gd name="connsiteY34" fmla="*/ 874919 h 946499"/>
                  <a:gd name="connsiteX35" fmla="*/ 164564 w 622001"/>
                  <a:gd name="connsiteY35" fmla="*/ 891645 h 946499"/>
                  <a:gd name="connsiteX36" fmla="*/ 170707 w 622001"/>
                  <a:gd name="connsiteY36" fmla="*/ 946499 h 946499"/>
                  <a:gd name="connsiteX37" fmla="*/ 219523 w 622001"/>
                  <a:gd name="connsiteY37" fmla="*/ 938870 h 946499"/>
                  <a:gd name="connsiteX38" fmla="*/ 356749 w 622001"/>
                  <a:gd name="connsiteY38" fmla="*/ 916000 h 946499"/>
                  <a:gd name="connsiteX39" fmla="*/ 481698 w 622001"/>
                  <a:gd name="connsiteY39" fmla="*/ 900751 h 9464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622001" h="946499">
                    <a:moveTo>
                      <a:pt x="481698" y="900751"/>
                    </a:moveTo>
                    <a:lnTo>
                      <a:pt x="495462" y="893131"/>
                    </a:lnTo>
                    <a:lnTo>
                      <a:pt x="484765" y="826103"/>
                    </a:lnTo>
                    <a:lnTo>
                      <a:pt x="474069" y="758971"/>
                    </a:lnTo>
                    <a:lnTo>
                      <a:pt x="464973" y="697973"/>
                    </a:lnTo>
                    <a:lnTo>
                      <a:pt x="458838" y="664407"/>
                    </a:lnTo>
                    <a:lnTo>
                      <a:pt x="451199" y="615696"/>
                    </a:lnTo>
                    <a:lnTo>
                      <a:pt x="509235" y="606485"/>
                    </a:lnTo>
                    <a:lnTo>
                      <a:pt x="622002" y="583606"/>
                    </a:lnTo>
                    <a:lnTo>
                      <a:pt x="615972" y="548564"/>
                    </a:lnTo>
                    <a:lnTo>
                      <a:pt x="606762" y="481432"/>
                    </a:lnTo>
                    <a:lnTo>
                      <a:pt x="599132" y="432721"/>
                    </a:lnTo>
                    <a:lnTo>
                      <a:pt x="590026" y="434207"/>
                    </a:lnTo>
                    <a:lnTo>
                      <a:pt x="568633" y="293903"/>
                    </a:lnTo>
                    <a:lnTo>
                      <a:pt x="553383" y="296980"/>
                    </a:lnTo>
                    <a:lnTo>
                      <a:pt x="539734" y="197863"/>
                    </a:lnTo>
                    <a:lnTo>
                      <a:pt x="533581" y="162811"/>
                    </a:lnTo>
                    <a:lnTo>
                      <a:pt x="533581" y="132312"/>
                    </a:lnTo>
                    <a:lnTo>
                      <a:pt x="530514" y="107852"/>
                    </a:lnTo>
                    <a:lnTo>
                      <a:pt x="512512" y="0"/>
                    </a:lnTo>
                    <a:lnTo>
                      <a:pt x="420548" y="6582"/>
                    </a:lnTo>
                    <a:lnTo>
                      <a:pt x="277168" y="12725"/>
                    </a:lnTo>
                    <a:lnTo>
                      <a:pt x="59150" y="9649"/>
                    </a:lnTo>
                    <a:lnTo>
                      <a:pt x="22517" y="29451"/>
                    </a:lnTo>
                    <a:lnTo>
                      <a:pt x="8858" y="18755"/>
                    </a:lnTo>
                    <a:lnTo>
                      <a:pt x="0" y="20079"/>
                    </a:lnTo>
                    <a:lnTo>
                      <a:pt x="6048" y="57550"/>
                    </a:lnTo>
                    <a:lnTo>
                      <a:pt x="28918" y="57550"/>
                    </a:lnTo>
                    <a:lnTo>
                      <a:pt x="62379" y="56074"/>
                    </a:lnTo>
                    <a:lnTo>
                      <a:pt x="92878" y="290836"/>
                    </a:lnTo>
                    <a:lnTo>
                      <a:pt x="115748" y="460143"/>
                    </a:lnTo>
                    <a:lnTo>
                      <a:pt x="143275" y="658378"/>
                    </a:lnTo>
                    <a:lnTo>
                      <a:pt x="158525" y="762038"/>
                    </a:lnTo>
                    <a:lnTo>
                      <a:pt x="173784" y="871852"/>
                    </a:lnTo>
                    <a:lnTo>
                      <a:pt x="163078" y="874919"/>
                    </a:lnTo>
                    <a:lnTo>
                      <a:pt x="164564" y="891645"/>
                    </a:lnTo>
                    <a:lnTo>
                      <a:pt x="170707" y="946499"/>
                    </a:lnTo>
                    <a:lnTo>
                      <a:pt x="219523" y="938870"/>
                    </a:lnTo>
                    <a:lnTo>
                      <a:pt x="356749" y="916000"/>
                    </a:lnTo>
                    <a:lnTo>
                      <a:pt x="481698" y="900751"/>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82" name="Freeform: Shape 281">
                <a:extLst>
                  <a:ext uri="{FF2B5EF4-FFF2-40B4-BE49-F238E27FC236}">
                    <a16:creationId xmlns:a16="http://schemas.microsoft.com/office/drawing/2014/main" id="{99C91FCF-248B-4502-BE64-1032A572B928}"/>
                  </a:ext>
                </a:extLst>
              </p:cNvPr>
              <p:cNvSpPr/>
              <p:nvPr/>
            </p:nvSpPr>
            <p:spPr>
              <a:xfrm>
                <a:off x="7149701" y="1092317"/>
                <a:ext cx="985141" cy="1008526"/>
              </a:xfrm>
              <a:custGeom>
                <a:avLst/>
                <a:gdLst>
                  <a:gd name="connsiteX0" fmla="*/ 737835 w 985141"/>
                  <a:gd name="connsiteY0" fmla="*/ 18326 h 1008526"/>
                  <a:gd name="connsiteX1" fmla="*/ 753085 w 985141"/>
                  <a:gd name="connsiteY1" fmla="*/ 9220 h 1008526"/>
                  <a:gd name="connsiteX2" fmla="*/ 730215 w 985141"/>
                  <a:gd name="connsiteY2" fmla="*/ 4562 h 1008526"/>
                  <a:gd name="connsiteX3" fmla="*/ 714965 w 985141"/>
                  <a:gd name="connsiteY3" fmla="*/ 15259 h 1008526"/>
                  <a:gd name="connsiteX4" fmla="*/ 707336 w 985141"/>
                  <a:gd name="connsiteY4" fmla="*/ 19802 h 1008526"/>
                  <a:gd name="connsiteX5" fmla="*/ 727138 w 985141"/>
                  <a:gd name="connsiteY5" fmla="*/ 13773 h 1008526"/>
                  <a:gd name="connsiteX6" fmla="*/ 737825 w 985141"/>
                  <a:gd name="connsiteY6" fmla="*/ 18326 h 1008526"/>
                  <a:gd name="connsiteX7" fmla="*/ 617448 w 985141"/>
                  <a:gd name="connsiteY7" fmla="*/ 48825 h 1008526"/>
                  <a:gd name="connsiteX8" fmla="*/ 612781 w 985141"/>
                  <a:gd name="connsiteY8" fmla="*/ 62589 h 1008526"/>
                  <a:gd name="connsiteX9" fmla="*/ 634174 w 985141"/>
                  <a:gd name="connsiteY9" fmla="*/ 41196 h 1008526"/>
                  <a:gd name="connsiteX10" fmla="*/ 617448 w 985141"/>
                  <a:gd name="connsiteY10" fmla="*/ 48825 h 1008526"/>
                  <a:gd name="connsiteX11" fmla="*/ 686057 w 985141"/>
                  <a:gd name="connsiteY11" fmla="*/ 27432 h 1008526"/>
                  <a:gd name="connsiteX12" fmla="*/ 672294 w 985141"/>
                  <a:gd name="connsiteY12" fmla="*/ 39710 h 1008526"/>
                  <a:gd name="connsiteX13" fmla="*/ 657044 w 985141"/>
                  <a:gd name="connsiteY13" fmla="*/ 39710 h 1008526"/>
                  <a:gd name="connsiteX14" fmla="*/ 655568 w 985141"/>
                  <a:gd name="connsiteY14" fmla="*/ 51892 h 1008526"/>
                  <a:gd name="connsiteX15" fmla="*/ 687543 w 985141"/>
                  <a:gd name="connsiteY15" fmla="*/ 35062 h 1008526"/>
                  <a:gd name="connsiteX16" fmla="*/ 686067 w 985141"/>
                  <a:gd name="connsiteY16" fmla="*/ 27432 h 1008526"/>
                  <a:gd name="connsiteX17" fmla="*/ 602189 w 985141"/>
                  <a:gd name="connsiteY17" fmla="*/ 83868 h 1008526"/>
                  <a:gd name="connsiteX18" fmla="*/ 574662 w 985141"/>
                  <a:gd name="connsiteY18" fmla="*/ 88421 h 1008526"/>
                  <a:gd name="connsiteX19" fmla="*/ 564070 w 985141"/>
                  <a:gd name="connsiteY19" fmla="*/ 102184 h 1008526"/>
                  <a:gd name="connsiteX20" fmla="*/ 599122 w 985141"/>
                  <a:gd name="connsiteY20" fmla="*/ 91488 h 1008526"/>
                  <a:gd name="connsiteX21" fmla="*/ 602189 w 985141"/>
                  <a:gd name="connsiteY21" fmla="*/ 83868 h 1008526"/>
                  <a:gd name="connsiteX22" fmla="*/ 974436 w 985141"/>
                  <a:gd name="connsiteY22" fmla="*/ 875967 h 1008526"/>
                  <a:gd name="connsiteX23" fmla="*/ 985142 w 985141"/>
                  <a:gd name="connsiteY23" fmla="*/ 872890 h 1008526"/>
                  <a:gd name="connsiteX24" fmla="*/ 969883 w 985141"/>
                  <a:gd name="connsiteY24" fmla="*/ 763086 h 1008526"/>
                  <a:gd name="connsiteX25" fmla="*/ 954624 w 985141"/>
                  <a:gd name="connsiteY25" fmla="*/ 659416 h 1008526"/>
                  <a:gd name="connsiteX26" fmla="*/ 927097 w 985141"/>
                  <a:gd name="connsiteY26" fmla="*/ 461181 h 1008526"/>
                  <a:gd name="connsiteX27" fmla="*/ 904227 w 985141"/>
                  <a:gd name="connsiteY27" fmla="*/ 291875 h 1008526"/>
                  <a:gd name="connsiteX28" fmla="*/ 873728 w 985141"/>
                  <a:gd name="connsiteY28" fmla="*/ 57121 h 1008526"/>
                  <a:gd name="connsiteX29" fmla="*/ 840267 w 985141"/>
                  <a:gd name="connsiteY29" fmla="*/ 58598 h 1008526"/>
                  <a:gd name="connsiteX30" fmla="*/ 817397 w 985141"/>
                  <a:gd name="connsiteY30" fmla="*/ 58598 h 1008526"/>
                  <a:gd name="connsiteX31" fmla="*/ 811349 w 985141"/>
                  <a:gd name="connsiteY31" fmla="*/ 21126 h 1008526"/>
                  <a:gd name="connsiteX32" fmla="*/ 779021 w 985141"/>
                  <a:gd name="connsiteY32" fmla="*/ 25946 h 1008526"/>
                  <a:gd name="connsiteX33" fmla="*/ 780497 w 985141"/>
                  <a:gd name="connsiteY33" fmla="*/ 12182 h 1008526"/>
                  <a:gd name="connsiteX34" fmla="*/ 768334 w 985141"/>
                  <a:gd name="connsiteY34" fmla="*/ 12182 h 1008526"/>
                  <a:gd name="connsiteX35" fmla="*/ 745464 w 985141"/>
                  <a:gd name="connsiteY35" fmla="*/ 18317 h 1008526"/>
                  <a:gd name="connsiteX36" fmla="*/ 734768 w 985141"/>
                  <a:gd name="connsiteY36" fmla="*/ 25937 h 1008526"/>
                  <a:gd name="connsiteX37" fmla="*/ 727138 w 985141"/>
                  <a:gd name="connsiteY37" fmla="*/ 18317 h 1008526"/>
                  <a:gd name="connsiteX38" fmla="*/ 704269 w 985141"/>
                  <a:gd name="connsiteY38" fmla="*/ 25937 h 1008526"/>
                  <a:gd name="connsiteX39" fmla="*/ 699716 w 985141"/>
                  <a:gd name="connsiteY39" fmla="*/ 35052 h 1008526"/>
                  <a:gd name="connsiteX40" fmla="*/ 714975 w 985141"/>
                  <a:gd name="connsiteY40" fmla="*/ 35052 h 1008526"/>
                  <a:gd name="connsiteX41" fmla="*/ 701316 w 985141"/>
                  <a:gd name="connsiteY41" fmla="*/ 48816 h 1008526"/>
                  <a:gd name="connsiteX42" fmla="*/ 684476 w 985141"/>
                  <a:gd name="connsiteY42" fmla="*/ 45749 h 1008526"/>
                  <a:gd name="connsiteX43" fmla="*/ 672294 w 985141"/>
                  <a:gd name="connsiteY43" fmla="*/ 50302 h 1008526"/>
                  <a:gd name="connsiteX44" fmla="*/ 667750 w 985141"/>
                  <a:gd name="connsiteY44" fmla="*/ 60998 h 1008526"/>
                  <a:gd name="connsiteX45" fmla="*/ 644880 w 985141"/>
                  <a:gd name="connsiteY45" fmla="*/ 70209 h 1008526"/>
                  <a:gd name="connsiteX46" fmla="*/ 640328 w 985141"/>
                  <a:gd name="connsiteY46" fmla="*/ 65551 h 1008526"/>
                  <a:gd name="connsiteX47" fmla="*/ 644880 w 985141"/>
                  <a:gd name="connsiteY47" fmla="*/ 60998 h 1008526"/>
                  <a:gd name="connsiteX48" fmla="*/ 634184 w 985141"/>
                  <a:gd name="connsiteY48" fmla="*/ 62579 h 1008526"/>
                  <a:gd name="connsiteX49" fmla="*/ 615867 w 985141"/>
                  <a:gd name="connsiteY49" fmla="*/ 76248 h 1008526"/>
                  <a:gd name="connsiteX50" fmla="*/ 606752 w 985141"/>
                  <a:gd name="connsiteY50" fmla="*/ 96050 h 1008526"/>
                  <a:gd name="connsiteX51" fmla="*/ 592988 w 985141"/>
                  <a:gd name="connsiteY51" fmla="*/ 106747 h 1008526"/>
                  <a:gd name="connsiteX52" fmla="*/ 539620 w 985141"/>
                  <a:gd name="connsiteY52" fmla="*/ 115957 h 1008526"/>
                  <a:gd name="connsiteX53" fmla="*/ 528923 w 985141"/>
                  <a:gd name="connsiteY53" fmla="*/ 128130 h 1008526"/>
                  <a:gd name="connsiteX54" fmla="*/ 496948 w 985141"/>
                  <a:gd name="connsiteY54" fmla="*/ 149419 h 1008526"/>
                  <a:gd name="connsiteX55" fmla="*/ 486251 w 985141"/>
                  <a:gd name="connsiteY55" fmla="*/ 151009 h 1008526"/>
                  <a:gd name="connsiteX56" fmla="*/ 429816 w 985141"/>
                  <a:gd name="connsiteY56" fmla="*/ 182985 h 1008526"/>
                  <a:gd name="connsiteX57" fmla="*/ 410013 w 985141"/>
                  <a:gd name="connsiteY57" fmla="*/ 184575 h 1008526"/>
                  <a:gd name="connsiteX58" fmla="*/ 396345 w 985141"/>
                  <a:gd name="connsiteY58" fmla="*/ 196748 h 1008526"/>
                  <a:gd name="connsiteX59" fmla="*/ 396345 w 985141"/>
                  <a:gd name="connsiteY59" fmla="*/ 210407 h 1008526"/>
                  <a:gd name="connsiteX60" fmla="*/ 355159 w 985141"/>
                  <a:gd name="connsiteY60" fmla="*/ 240906 h 1008526"/>
                  <a:gd name="connsiteX61" fmla="*/ 350615 w 985141"/>
                  <a:gd name="connsiteY61" fmla="*/ 257747 h 1008526"/>
                  <a:gd name="connsiteX62" fmla="*/ 288036 w 985141"/>
                  <a:gd name="connsiteY62" fmla="*/ 303486 h 1008526"/>
                  <a:gd name="connsiteX63" fmla="*/ 271310 w 985141"/>
                  <a:gd name="connsiteY63" fmla="*/ 323288 h 1008526"/>
                  <a:gd name="connsiteX64" fmla="*/ 248431 w 985141"/>
                  <a:gd name="connsiteY64" fmla="*/ 333985 h 1008526"/>
                  <a:gd name="connsiteX65" fmla="*/ 95955 w 985141"/>
                  <a:gd name="connsiteY65" fmla="*/ 491014 h 1008526"/>
                  <a:gd name="connsiteX66" fmla="*/ 79105 w 985141"/>
                  <a:gd name="connsiteY66" fmla="*/ 520027 h 1008526"/>
                  <a:gd name="connsiteX67" fmla="*/ 57836 w 985141"/>
                  <a:gd name="connsiteY67" fmla="*/ 533686 h 1008526"/>
                  <a:gd name="connsiteX68" fmla="*/ 39519 w 985141"/>
                  <a:gd name="connsiteY68" fmla="*/ 583987 h 1008526"/>
                  <a:gd name="connsiteX69" fmla="*/ 30404 w 985141"/>
                  <a:gd name="connsiteY69" fmla="*/ 591607 h 1008526"/>
                  <a:gd name="connsiteX70" fmla="*/ 44072 w 985141"/>
                  <a:gd name="connsiteY70" fmla="*/ 593198 h 1008526"/>
                  <a:gd name="connsiteX71" fmla="*/ 56245 w 985141"/>
                  <a:gd name="connsiteY71" fmla="*/ 608447 h 1008526"/>
                  <a:gd name="connsiteX72" fmla="*/ 21193 w 985141"/>
                  <a:gd name="connsiteY72" fmla="*/ 658749 h 1008526"/>
                  <a:gd name="connsiteX73" fmla="*/ 16650 w 985141"/>
                  <a:gd name="connsiteY73" fmla="*/ 648052 h 1008526"/>
                  <a:gd name="connsiteX74" fmla="*/ 0 w 985141"/>
                  <a:gd name="connsiteY74" fmla="*/ 663350 h 1008526"/>
                  <a:gd name="connsiteX75" fmla="*/ 125120 w 985141"/>
                  <a:gd name="connsiteY75" fmla="*/ 738730 h 1008526"/>
                  <a:gd name="connsiteX76" fmla="*/ 177012 w 985141"/>
                  <a:gd name="connsiteY76" fmla="*/ 767639 h 1008526"/>
                  <a:gd name="connsiteX77" fmla="*/ 224237 w 985141"/>
                  <a:gd name="connsiteY77" fmla="*/ 796652 h 1008526"/>
                  <a:gd name="connsiteX78" fmla="*/ 234934 w 985141"/>
                  <a:gd name="connsiteY78" fmla="*/ 801205 h 1008526"/>
                  <a:gd name="connsiteX79" fmla="*/ 297409 w 985141"/>
                  <a:gd name="connsiteY79" fmla="*/ 839314 h 1008526"/>
                  <a:gd name="connsiteX80" fmla="*/ 346224 w 985141"/>
                  <a:gd name="connsiteY80" fmla="*/ 868328 h 1008526"/>
                  <a:gd name="connsiteX81" fmla="*/ 352358 w 985141"/>
                  <a:gd name="connsiteY81" fmla="*/ 871290 h 1008526"/>
                  <a:gd name="connsiteX82" fmla="*/ 398107 w 985141"/>
                  <a:gd name="connsiteY82" fmla="*/ 901789 h 1008526"/>
                  <a:gd name="connsiteX83" fmla="*/ 509397 w 985141"/>
                  <a:gd name="connsiteY83" fmla="*/ 964368 h 1008526"/>
                  <a:gd name="connsiteX84" fmla="*/ 585645 w 985141"/>
                  <a:gd name="connsiteY84" fmla="*/ 1008526 h 1008526"/>
                  <a:gd name="connsiteX85" fmla="*/ 742674 w 985141"/>
                  <a:gd name="connsiteY85" fmla="*/ 985657 h 1008526"/>
                  <a:gd name="connsiteX86" fmla="*/ 829608 w 985141"/>
                  <a:gd name="connsiteY86" fmla="*/ 971998 h 1008526"/>
                  <a:gd name="connsiteX87" fmla="*/ 982094 w 985141"/>
                  <a:gd name="connsiteY87" fmla="*/ 947547 h 1008526"/>
                  <a:gd name="connsiteX88" fmla="*/ 975960 w 985141"/>
                  <a:gd name="connsiteY88" fmla="*/ 892693 h 1008526"/>
                  <a:gd name="connsiteX89" fmla="*/ 974474 w 985141"/>
                  <a:gd name="connsiteY89" fmla="*/ 875976 h 1008526"/>
                  <a:gd name="connsiteX90" fmla="*/ 823284 w 985141"/>
                  <a:gd name="connsiteY90" fmla="*/ 9211 h 1008526"/>
                  <a:gd name="connsiteX91" fmla="*/ 829713 w 985141"/>
                  <a:gd name="connsiteY91" fmla="*/ 10354 h 1008526"/>
                  <a:gd name="connsiteX92" fmla="*/ 844563 w 985141"/>
                  <a:gd name="connsiteY92" fmla="*/ 9211 h 1008526"/>
                  <a:gd name="connsiteX93" fmla="*/ 846153 w 985141"/>
                  <a:gd name="connsiteY93" fmla="*/ 0 h 1008526"/>
                  <a:gd name="connsiteX94" fmla="*/ 823284 w 985141"/>
                  <a:gd name="connsiteY94" fmla="*/ 1591 h 1008526"/>
                  <a:gd name="connsiteX95" fmla="*/ 785165 w 985141"/>
                  <a:gd name="connsiteY95" fmla="*/ 13764 h 1008526"/>
                  <a:gd name="connsiteX96" fmla="*/ 819902 w 985141"/>
                  <a:gd name="connsiteY96" fmla="*/ 11097 h 1008526"/>
                  <a:gd name="connsiteX97" fmla="*/ 823274 w 985141"/>
                  <a:gd name="connsiteY97" fmla="*/ 9201 h 10085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Lst>
                <a:rect l="l" t="t" r="r" b="b"/>
                <a:pathLst>
                  <a:path w="985141" h="1008526">
                    <a:moveTo>
                      <a:pt x="737835" y="18326"/>
                    </a:moveTo>
                    <a:lnTo>
                      <a:pt x="753085" y="9220"/>
                    </a:lnTo>
                    <a:lnTo>
                      <a:pt x="730215" y="4562"/>
                    </a:lnTo>
                    <a:lnTo>
                      <a:pt x="714965" y="15259"/>
                    </a:lnTo>
                    <a:lnTo>
                      <a:pt x="707336" y="19802"/>
                    </a:lnTo>
                    <a:lnTo>
                      <a:pt x="727138" y="13773"/>
                    </a:lnTo>
                    <a:lnTo>
                      <a:pt x="737825" y="18326"/>
                    </a:lnTo>
                    <a:close/>
                    <a:moveTo>
                      <a:pt x="617448" y="48825"/>
                    </a:moveTo>
                    <a:lnTo>
                      <a:pt x="612781" y="62589"/>
                    </a:lnTo>
                    <a:lnTo>
                      <a:pt x="634174" y="41196"/>
                    </a:lnTo>
                    <a:lnTo>
                      <a:pt x="617448" y="48825"/>
                    </a:lnTo>
                    <a:close/>
                    <a:moveTo>
                      <a:pt x="686057" y="27432"/>
                    </a:moveTo>
                    <a:lnTo>
                      <a:pt x="672294" y="39710"/>
                    </a:lnTo>
                    <a:lnTo>
                      <a:pt x="657044" y="39710"/>
                    </a:lnTo>
                    <a:lnTo>
                      <a:pt x="655568" y="51892"/>
                    </a:lnTo>
                    <a:lnTo>
                      <a:pt x="687543" y="35062"/>
                    </a:lnTo>
                    <a:lnTo>
                      <a:pt x="686067" y="27432"/>
                    </a:lnTo>
                    <a:close/>
                    <a:moveTo>
                      <a:pt x="602189" y="83868"/>
                    </a:moveTo>
                    <a:lnTo>
                      <a:pt x="574662" y="88421"/>
                    </a:lnTo>
                    <a:lnTo>
                      <a:pt x="564070" y="102184"/>
                    </a:lnTo>
                    <a:lnTo>
                      <a:pt x="599122" y="91488"/>
                    </a:lnTo>
                    <a:lnTo>
                      <a:pt x="602189" y="83868"/>
                    </a:lnTo>
                    <a:close/>
                    <a:moveTo>
                      <a:pt x="974436" y="875967"/>
                    </a:moveTo>
                    <a:lnTo>
                      <a:pt x="985142" y="872890"/>
                    </a:lnTo>
                    <a:lnTo>
                      <a:pt x="969883" y="763086"/>
                    </a:lnTo>
                    <a:lnTo>
                      <a:pt x="954624" y="659416"/>
                    </a:lnTo>
                    <a:lnTo>
                      <a:pt x="927097" y="461181"/>
                    </a:lnTo>
                    <a:lnTo>
                      <a:pt x="904227" y="291875"/>
                    </a:lnTo>
                    <a:lnTo>
                      <a:pt x="873728" y="57121"/>
                    </a:lnTo>
                    <a:lnTo>
                      <a:pt x="840267" y="58598"/>
                    </a:lnTo>
                    <a:lnTo>
                      <a:pt x="817397" y="58598"/>
                    </a:lnTo>
                    <a:lnTo>
                      <a:pt x="811349" y="21126"/>
                    </a:lnTo>
                    <a:lnTo>
                      <a:pt x="779021" y="25946"/>
                    </a:lnTo>
                    <a:lnTo>
                      <a:pt x="780497" y="12182"/>
                    </a:lnTo>
                    <a:lnTo>
                      <a:pt x="768334" y="12182"/>
                    </a:lnTo>
                    <a:lnTo>
                      <a:pt x="745464" y="18317"/>
                    </a:lnTo>
                    <a:lnTo>
                      <a:pt x="734768" y="25937"/>
                    </a:lnTo>
                    <a:lnTo>
                      <a:pt x="727138" y="18317"/>
                    </a:lnTo>
                    <a:lnTo>
                      <a:pt x="704269" y="25937"/>
                    </a:lnTo>
                    <a:lnTo>
                      <a:pt x="699716" y="35052"/>
                    </a:lnTo>
                    <a:lnTo>
                      <a:pt x="714975" y="35052"/>
                    </a:lnTo>
                    <a:lnTo>
                      <a:pt x="701316" y="48816"/>
                    </a:lnTo>
                    <a:lnTo>
                      <a:pt x="684476" y="45749"/>
                    </a:lnTo>
                    <a:lnTo>
                      <a:pt x="672294" y="50302"/>
                    </a:lnTo>
                    <a:lnTo>
                      <a:pt x="667750" y="60998"/>
                    </a:lnTo>
                    <a:lnTo>
                      <a:pt x="644880" y="70209"/>
                    </a:lnTo>
                    <a:lnTo>
                      <a:pt x="640328" y="65551"/>
                    </a:lnTo>
                    <a:lnTo>
                      <a:pt x="644880" y="60998"/>
                    </a:lnTo>
                    <a:lnTo>
                      <a:pt x="634184" y="62579"/>
                    </a:lnTo>
                    <a:lnTo>
                      <a:pt x="615867" y="76248"/>
                    </a:lnTo>
                    <a:lnTo>
                      <a:pt x="606752" y="96050"/>
                    </a:lnTo>
                    <a:lnTo>
                      <a:pt x="592988" y="106747"/>
                    </a:lnTo>
                    <a:lnTo>
                      <a:pt x="539620" y="115957"/>
                    </a:lnTo>
                    <a:lnTo>
                      <a:pt x="528923" y="128130"/>
                    </a:lnTo>
                    <a:lnTo>
                      <a:pt x="496948" y="149419"/>
                    </a:lnTo>
                    <a:lnTo>
                      <a:pt x="486251" y="151009"/>
                    </a:lnTo>
                    <a:lnTo>
                      <a:pt x="429816" y="182985"/>
                    </a:lnTo>
                    <a:lnTo>
                      <a:pt x="410013" y="184575"/>
                    </a:lnTo>
                    <a:lnTo>
                      <a:pt x="396345" y="196748"/>
                    </a:lnTo>
                    <a:lnTo>
                      <a:pt x="396345" y="210407"/>
                    </a:lnTo>
                    <a:lnTo>
                      <a:pt x="355159" y="240906"/>
                    </a:lnTo>
                    <a:lnTo>
                      <a:pt x="350615" y="257747"/>
                    </a:lnTo>
                    <a:lnTo>
                      <a:pt x="288036" y="303486"/>
                    </a:lnTo>
                    <a:lnTo>
                      <a:pt x="271310" y="323288"/>
                    </a:lnTo>
                    <a:lnTo>
                      <a:pt x="248431" y="333985"/>
                    </a:lnTo>
                    <a:lnTo>
                      <a:pt x="95955" y="491014"/>
                    </a:lnTo>
                    <a:lnTo>
                      <a:pt x="79105" y="520027"/>
                    </a:lnTo>
                    <a:lnTo>
                      <a:pt x="57836" y="533686"/>
                    </a:lnTo>
                    <a:lnTo>
                      <a:pt x="39519" y="583987"/>
                    </a:lnTo>
                    <a:lnTo>
                      <a:pt x="30404" y="591607"/>
                    </a:lnTo>
                    <a:lnTo>
                      <a:pt x="44072" y="593198"/>
                    </a:lnTo>
                    <a:lnTo>
                      <a:pt x="56245" y="608447"/>
                    </a:lnTo>
                    <a:lnTo>
                      <a:pt x="21193" y="658749"/>
                    </a:lnTo>
                    <a:lnTo>
                      <a:pt x="16650" y="648052"/>
                    </a:lnTo>
                    <a:lnTo>
                      <a:pt x="0" y="663350"/>
                    </a:lnTo>
                    <a:lnTo>
                      <a:pt x="125120" y="738730"/>
                    </a:lnTo>
                    <a:lnTo>
                      <a:pt x="177012" y="767639"/>
                    </a:lnTo>
                    <a:lnTo>
                      <a:pt x="224237" y="796652"/>
                    </a:lnTo>
                    <a:lnTo>
                      <a:pt x="234934" y="801205"/>
                    </a:lnTo>
                    <a:lnTo>
                      <a:pt x="297409" y="839314"/>
                    </a:lnTo>
                    <a:lnTo>
                      <a:pt x="346224" y="868328"/>
                    </a:lnTo>
                    <a:lnTo>
                      <a:pt x="352358" y="871290"/>
                    </a:lnTo>
                    <a:lnTo>
                      <a:pt x="398107" y="901789"/>
                    </a:lnTo>
                    <a:lnTo>
                      <a:pt x="509397" y="964368"/>
                    </a:lnTo>
                    <a:lnTo>
                      <a:pt x="585645" y="1008526"/>
                    </a:lnTo>
                    <a:lnTo>
                      <a:pt x="742674" y="985657"/>
                    </a:lnTo>
                    <a:lnTo>
                      <a:pt x="829608" y="971998"/>
                    </a:lnTo>
                    <a:lnTo>
                      <a:pt x="982094" y="947547"/>
                    </a:lnTo>
                    <a:lnTo>
                      <a:pt x="975960" y="892693"/>
                    </a:lnTo>
                    <a:lnTo>
                      <a:pt x="974474" y="875976"/>
                    </a:lnTo>
                    <a:close/>
                    <a:moveTo>
                      <a:pt x="823284" y="9211"/>
                    </a:moveTo>
                    <a:lnTo>
                      <a:pt x="829713" y="10354"/>
                    </a:lnTo>
                    <a:lnTo>
                      <a:pt x="844563" y="9211"/>
                    </a:lnTo>
                    <a:lnTo>
                      <a:pt x="846153" y="0"/>
                    </a:lnTo>
                    <a:lnTo>
                      <a:pt x="823284" y="1591"/>
                    </a:lnTo>
                    <a:lnTo>
                      <a:pt x="785165" y="13764"/>
                    </a:lnTo>
                    <a:lnTo>
                      <a:pt x="819902" y="11097"/>
                    </a:lnTo>
                    <a:lnTo>
                      <a:pt x="823274" y="9201"/>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83" name="Freeform: Shape 282">
                <a:extLst>
                  <a:ext uri="{FF2B5EF4-FFF2-40B4-BE49-F238E27FC236}">
                    <a16:creationId xmlns:a16="http://schemas.microsoft.com/office/drawing/2014/main" id="{015F6B3C-5DE2-4B31-A4CB-930A0805B4E8}"/>
                  </a:ext>
                </a:extLst>
              </p:cNvPr>
              <p:cNvSpPr/>
              <p:nvPr/>
            </p:nvSpPr>
            <p:spPr>
              <a:xfrm>
                <a:off x="6701263" y="1740379"/>
                <a:ext cx="745816" cy="773772"/>
              </a:xfrm>
              <a:custGeom>
                <a:avLst/>
                <a:gdLst>
                  <a:gd name="connsiteX0" fmla="*/ 231791 w 745816"/>
                  <a:gd name="connsiteY0" fmla="*/ 157020 h 773772"/>
                  <a:gd name="connsiteX1" fmla="*/ 233267 w 745816"/>
                  <a:gd name="connsiteY1" fmla="*/ 170783 h 773772"/>
                  <a:gd name="connsiteX2" fmla="*/ 245440 w 745816"/>
                  <a:gd name="connsiteY2" fmla="*/ 158610 h 773772"/>
                  <a:gd name="connsiteX3" fmla="*/ 243964 w 745816"/>
                  <a:gd name="connsiteY3" fmla="*/ 150990 h 773772"/>
                  <a:gd name="connsiteX4" fmla="*/ 259213 w 745816"/>
                  <a:gd name="connsiteY4" fmla="*/ 146437 h 773772"/>
                  <a:gd name="connsiteX5" fmla="*/ 263766 w 745816"/>
                  <a:gd name="connsiteY5" fmla="*/ 131188 h 773772"/>
                  <a:gd name="connsiteX6" fmla="*/ 272977 w 745816"/>
                  <a:gd name="connsiteY6" fmla="*/ 123558 h 773772"/>
                  <a:gd name="connsiteX7" fmla="*/ 271396 w 745816"/>
                  <a:gd name="connsiteY7" fmla="*/ 111281 h 773772"/>
                  <a:gd name="connsiteX8" fmla="*/ 262281 w 745816"/>
                  <a:gd name="connsiteY8" fmla="*/ 117415 h 773772"/>
                  <a:gd name="connsiteX9" fmla="*/ 257737 w 745816"/>
                  <a:gd name="connsiteY9" fmla="*/ 129597 h 773772"/>
                  <a:gd name="connsiteX10" fmla="*/ 253079 w 745816"/>
                  <a:gd name="connsiteY10" fmla="*/ 121968 h 773772"/>
                  <a:gd name="connsiteX11" fmla="*/ 234867 w 745816"/>
                  <a:gd name="connsiteY11" fmla="*/ 128111 h 773772"/>
                  <a:gd name="connsiteX12" fmla="*/ 230219 w 745816"/>
                  <a:gd name="connsiteY12" fmla="*/ 141770 h 773772"/>
                  <a:gd name="connsiteX13" fmla="*/ 224171 w 745816"/>
                  <a:gd name="connsiteY13" fmla="*/ 137217 h 773772"/>
                  <a:gd name="connsiteX14" fmla="*/ 213484 w 745816"/>
                  <a:gd name="connsiteY14" fmla="*/ 140284 h 773772"/>
                  <a:gd name="connsiteX15" fmla="*/ 210417 w 745816"/>
                  <a:gd name="connsiteY15" fmla="*/ 160087 h 773772"/>
                  <a:gd name="connsiteX16" fmla="*/ 214960 w 745816"/>
                  <a:gd name="connsiteY16" fmla="*/ 167707 h 773772"/>
                  <a:gd name="connsiteX17" fmla="*/ 231800 w 745816"/>
                  <a:gd name="connsiteY17" fmla="*/ 157010 h 773772"/>
                  <a:gd name="connsiteX18" fmla="*/ 0 w 745816"/>
                  <a:gd name="connsiteY18" fmla="*/ 548916 h 773772"/>
                  <a:gd name="connsiteX19" fmla="*/ 35052 w 745816"/>
                  <a:gd name="connsiteY19" fmla="*/ 539801 h 773772"/>
                  <a:gd name="connsiteX20" fmla="*/ 38119 w 745816"/>
                  <a:gd name="connsiteY20" fmla="*/ 524561 h 773772"/>
                  <a:gd name="connsiteX21" fmla="*/ 50292 w 745816"/>
                  <a:gd name="connsiteY21" fmla="*/ 515350 h 773772"/>
                  <a:gd name="connsiteX22" fmla="*/ 19803 w 745816"/>
                  <a:gd name="connsiteY22" fmla="*/ 520008 h 773772"/>
                  <a:gd name="connsiteX23" fmla="*/ 0 w 745816"/>
                  <a:gd name="connsiteY23" fmla="*/ 548916 h 773772"/>
                  <a:gd name="connsiteX24" fmla="*/ 294265 w 745816"/>
                  <a:gd name="connsiteY24" fmla="*/ 118901 h 773772"/>
                  <a:gd name="connsiteX25" fmla="*/ 303476 w 745816"/>
                  <a:gd name="connsiteY25" fmla="*/ 123558 h 773772"/>
                  <a:gd name="connsiteX26" fmla="*/ 306438 w 745816"/>
                  <a:gd name="connsiteY26" fmla="*/ 131188 h 773772"/>
                  <a:gd name="connsiteX27" fmla="*/ 312582 w 745816"/>
                  <a:gd name="connsiteY27" fmla="*/ 129607 h 773772"/>
                  <a:gd name="connsiteX28" fmla="*/ 365941 w 745816"/>
                  <a:gd name="connsiteY28" fmla="*/ 90002 h 773772"/>
                  <a:gd name="connsiteX29" fmla="*/ 391887 w 745816"/>
                  <a:gd name="connsiteY29" fmla="*/ 45749 h 773772"/>
                  <a:gd name="connsiteX30" fmla="*/ 365941 w 745816"/>
                  <a:gd name="connsiteY30" fmla="*/ 67132 h 773772"/>
                  <a:gd name="connsiteX31" fmla="*/ 341586 w 745816"/>
                  <a:gd name="connsiteY31" fmla="*/ 74762 h 773772"/>
                  <a:gd name="connsiteX32" fmla="*/ 326327 w 745816"/>
                  <a:gd name="connsiteY32" fmla="*/ 90011 h 773772"/>
                  <a:gd name="connsiteX33" fmla="*/ 321678 w 745816"/>
                  <a:gd name="connsiteY33" fmla="*/ 90011 h 773772"/>
                  <a:gd name="connsiteX34" fmla="*/ 324745 w 745816"/>
                  <a:gd name="connsiteY34" fmla="*/ 79324 h 773772"/>
                  <a:gd name="connsiteX35" fmla="*/ 335442 w 745816"/>
                  <a:gd name="connsiteY35" fmla="*/ 68628 h 773772"/>
                  <a:gd name="connsiteX36" fmla="*/ 298799 w 745816"/>
                  <a:gd name="connsiteY36" fmla="*/ 86944 h 773772"/>
                  <a:gd name="connsiteX37" fmla="*/ 289684 w 745816"/>
                  <a:gd name="connsiteY37" fmla="*/ 97641 h 773772"/>
                  <a:gd name="connsiteX38" fmla="*/ 306419 w 745816"/>
                  <a:gd name="connsiteY38" fmla="*/ 100708 h 773772"/>
                  <a:gd name="connsiteX39" fmla="*/ 294256 w 745816"/>
                  <a:gd name="connsiteY39" fmla="*/ 118920 h 773772"/>
                  <a:gd name="connsiteX40" fmla="*/ 129607 w 745816"/>
                  <a:gd name="connsiteY40" fmla="*/ 240887 h 773772"/>
                  <a:gd name="connsiteX41" fmla="*/ 112871 w 745816"/>
                  <a:gd name="connsiteY41" fmla="*/ 236344 h 773772"/>
                  <a:gd name="connsiteX42" fmla="*/ 97622 w 745816"/>
                  <a:gd name="connsiteY42" fmla="*/ 239411 h 773772"/>
                  <a:gd name="connsiteX43" fmla="*/ 94545 w 745816"/>
                  <a:gd name="connsiteY43" fmla="*/ 245554 h 773772"/>
                  <a:gd name="connsiteX44" fmla="*/ 96021 w 745816"/>
                  <a:gd name="connsiteY44" fmla="*/ 259213 h 773772"/>
                  <a:gd name="connsiteX45" fmla="*/ 129597 w 745816"/>
                  <a:gd name="connsiteY45" fmla="*/ 240897 h 773772"/>
                  <a:gd name="connsiteX46" fmla="*/ 707707 w 745816"/>
                  <a:gd name="connsiteY46" fmla="*/ 334632 h 773772"/>
                  <a:gd name="connsiteX47" fmla="*/ 672646 w 745816"/>
                  <a:gd name="connsiteY47" fmla="*/ 311772 h 773772"/>
                  <a:gd name="connsiteX48" fmla="*/ 745817 w 745816"/>
                  <a:gd name="connsiteY48" fmla="*/ 191262 h 773772"/>
                  <a:gd name="connsiteX49" fmla="*/ 683343 w 745816"/>
                  <a:gd name="connsiteY49" fmla="*/ 153152 h 773772"/>
                  <a:gd name="connsiteX50" fmla="*/ 672646 w 745816"/>
                  <a:gd name="connsiteY50" fmla="*/ 148600 h 773772"/>
                  <a:gd name="connsiteX51" fmla="*/ 625421 w 745816"/>
                  <a:gd name="connsiteY51" fmla="*/ 119586 h 773772"/>
                  <a:gd name="connsiteX52" fmla="*/ 573529 w 745816"/>
                  <a:gd name="connsiteY52" fmla="*/ 90678 h 773772"/>
                  <a:gd name="connsiteX53" fmla="*/ 448408 w 745816"/>
                  <a:gd name="connsiteY53" fmla="*/ 15297 h 773772"/>
                  <a:gd name="connsiteX54" fmla="*/ 465058 w 745816"/>
                  <a:gd name="connsiteY54" fmla="*/ 0 h 773772"/>
                  <a:gd name="connsiteX55" fmla="*/ 446732 w 745816"/>
                  <a:gd name="connsiteY55" fmla="*/ 16831 h 773772"/>
                  <a:gd name="connsiteX56" fmla="*/ 433064 w 745816"/>
                  <a:gd name="connsiteY56" fmla="*/ 27422 h 773772"/>
                  <a:gd name="connsiteX57" fmla="*/ 434550 w 745816"/>
                  <a:gd name="connsiteY57" fmla="*/ 32090 h 773772"/>
                  <a:gd name="connsiteX58" fmla="*/ 443655 w 745816"/>
                  <a:gd name="connsiteY58" fmla="*/ 30499 h 773772"/>
                  <a:gd name="connsiteX59" fmla="*/ 443655 w 745816"/>
                  <a:gd name="connsiteY59" fmla="*/ 42681 h 773772"/>
                  <a:gd name="connsiteX60" fmla="*/ 426920 w 745816"/>
                  <a:gd name="connsiteY60" fmla="*/ 57931 h 773772"/>
                  <a:gd name="connsiteX61" fmla="*/ 425444 w 745816"/>
                  <a:gd name="connsiteY61" fmla="*/ 42681 h 773772"/>
                  <a:gd name="connsiteX62" fmla="*/ 393354 w 745816"/>
                  <a:gd name="connsiteY62" fmla="*/ 64075 h 773772"/>
                  <a:gd name="connsiteX63" fmla="*/ 376628 w 745816"/>
                  <a:gd name="connsiteY63" fmla="*/ 86944 h 773772"/>
                  <a:gd name="connsiteX64" fmla="*/ 343062 w 745816"/>
                  <a:gd name="connsiteY64" fmla="*/ 112890 h 773772"/>
                  <a:gd name="connsiteX65" fmla="*/ 323259 w 745816"/>
                  <a:gd name="connsiteY65" fmla="*/ 138836 h 773772"/>
                  <a:gd name="connsiteX66" fmla="*/ 320202 w 745816"/>
                  <a:gd name="connsiteY66" fmla="*/ 155562 h 773772"/>
                  <a:gd name="connsiteX67" fmla="*/ 311096 w 745816"/>
                  <a:gd name="connsiteY67" fmla="*/ 147942 h 773772"/>
                  <a:gd name="connsiteX68" fmla="*/ 301876 w 745816"/>
                  <a:gd name="connsiteY68" fmla="*/ 155562 h 773772"/>
                  <a:gd name="connsiteX69" fmla="*/ 303467 w 745816"/>
                  <a:gd name="connsiteY69" fmla="*/ 160115 h 773772"/>
                  <a:gd name="connsiteX70" fmla="*/ 274453 w 745816"/>
                  <a:gd name="connsiteY70" fmla="*/ 176946 h 773772"/>
                  <a:gd name="connsiteX71" fmla="*/ 263757 w 745816"/>
                  <a:gd name="connsiteY71" fmla="*/ 175365 h 773772"/>
                  <a:gd name="connsiteX72" fmla="*/ 263757 w 745816"/>
                  <a:gd name="connsiteY72" fmla="*/ 182994 h 773772"/>
                  <a:gd name="connsiteX73" fmla="*/ 248507 w 745816"/>
                  <a:gd name="connsiteY73" fmla="*/ 181508 h 773772"/>
                  <a:gd name="connsiteX74" fmla="*/ 236325 w 745816"/>
                  <a:gd name="connsiteY74" fmla="*/ 195167 h 773772"/>
                  <a:gd name="connsiteX75" fmla="*/ 176822 w 745816"/>
                  <a:gd name="connsiteY75" fmla="*/ 218037 h 773772"/>
                  <a:gd name="connsiteX76" fmla="*/ 176822 w 745816"/>
                  <a:gd name="connsiteY76" fmla="*/ 225666 h 773772"/>
                  <a:gd name="connsiteX77" fmla="*/ 149390 w 745816"/>
                  <a:gd name="connsiteY77" fmla="*/ 251612 h 773772"/>
                  <a:gd name="connsiteX78" fmla="*/ 117424 w 745816"/>
                  <a:gd name="connsiteY78" fmla="*/ 265376 h 773772"/>
                  <a:gd name="connsiteX79" fmla="*/ 54845 w 745816"/>
                  <a:gd name="connsiteY79" fmla="*/ 323298 h 773772"/>
                  <a:gd name="connsiteX80" fmla="*/ 64056 w 745816"/>
                  <a:gd name="connsiteY80" fmla="*/ 326365 h 773772"/>
                  <a:gd name="connsiteX81" fmla="*/ 64056 w 745816"/>
                  <a:gd name="connsiteY81" fmla="*/ 338538 h 773772"/>
                  <a:gd name="connsiteX82" fmla="*/ 73162 w 745816"/>
                  <a:gd name="connsiteY82" fmla="*/ 335470 h 773772"/>
                  <a:gd name="connsiteX83" fmla="*/ 64056 w 745816"/>
                  <a:gd name="connsiteY83" fmla="*/ 355273 h 773772"/>
                  <a:gd name="connsiteX84" fmla="*/ 82372 w 745816"/>
                  <a:gd name="connsiteY84" fmla="*/ 356864 h 773772"/>
                  <a:gd name="connsiteX85" fmla="*/ 99108 w 745816"/>
                  <a:gd name="connsiteY85" fmla="*/ 347653 h 773772"/>
                  <a:gd name="connsiteX86" fmla="*/ 85344 w 745816"/>
                  <a:gd name="connsiteY86" fmla="*/ 362903 h 773772"/>
                  <a:gd name="connsiteX87" fmla="*/ 112881 w 745816"/>
                  <a:gd name="connsiteY87" fmla="*/ 369046 h 773772"/>
                  <a:gd name="connsiteX88" fmla="*/ 112881 w 745816"/>
                  <a:gd name="connsiteY88" fmla="*/ 385782 h 773772"/>
                  <a:gd name="connsiteX89" fmla="*/ 105251 w 745816"/>
                  <a:gd name="connsiteY89" fmla="*/ 402612 h 773772"/>
                  <a:gd name="connsiteX90" fmla="*/ 109804 w 745816"/>
                  <a:gd name="connsiteY90" fmla="*/ 419348 h 773772"/>
                  <a:gd name="connsiteX91" fmla="*/ 125054 w 745816"/>
                  <a:gd name="connsiteY91" fmla="*/ 422415 h 773772"/>
                  <a:gd name="connsiteX92" fmla="*/ 132674 w 745816"/>
                  <a:gd name="connsiteY92" fmla="*/ 434588 h 773772"/>
                  <a:gd name="connsiteX93" fmla="*/ 131093 w 745816"/>
                  <a:gd name="connsiteY93" fmla="*/ 452904 h 773772"/>
                  <a:gd name="connsiteX94" fmla="*/ 120510 w 745816"/>
                  <a:gd name="connsiteY94" fmla="*/ 471221 h 773772"/>
                  <a:gd name="connsiteX95" fmla="*/ 147933 w 745816"/>
                  <a:gd name="connsiteY95" fmla="*/ 462010 h 773772"/>
                  <a:gd name="connsiteX96" fmla="*/ 167735 w 745816"/>
                  <a:gd name="connsiteY96" fmla="*/ 437655 h 773772"/>
                  <a:gd name="connsiteX97" fmla="*/ 166259 w 745816"/>
                  <a:gd name="connsiteY97" fmla="*/ 423891 h 773772"/>
                  <a:gd name="connsiteX98" fmla="*/ 182975 w 745816"/>
                  <a:gd name="connsiteY98" fmla="*/ 402603 h 773772"/>
                  <a:gd name="connsiteX99" fmla="*/ 167735 w 745816"/>
                  <a:gd name="connsiteY99" fmla="*/ 399536 h 773772"/>
                  <a:gd name="connsiteX100" fmla="*/ 126549 w 745816"/>
                  <a:gd name="connsiteY100" fmla="*/ 417852 h 773772"/>
                  <a:gd name="connsiteX101" fmla="*/ 121996 w 745816"/>
                  <a:gd name="connsiteY101" fmla="*/ 411709 h 773772"/>
                  <a:gd name="connsiteX102" fmla="*/ 137236 w 745816"/>
                  <a:gd name="connsiteY102" fmla="*/ 379733 h 773772"/>
                  <a:gd name="connsiteX103" fmla="*/ 132683 w 745816"/>
                  <a:gd name="connsiteY103" fmla="*/ 376666 h 773772"/>
                  <a:gd name="connsiteX104" fmla="*/ 182975 w 745816"/>
                  <a:gd name="connsiteY104" fmla="*/ 347653 h 773772"/>
                  <a:gd name="connsiteX105" fmla="*/ 176841 w 745816"/>
                  <a:gd name="connsiteY105" fmla="*/ 367560 h 773772"/>
                  <a:gd name="connsiteX106" fmla="*/ 182975 w 745816"/>
                  <a:gd name="connsiteY106" fmla="*/ 372113 h 773772"/>
                  <a:gd name="connsiteX107" fmla="*/ 228733 w 745816"/>
                  <a:gd name="connsiteY107" fmla="*/ 356864 h 773772"/>
                  <a:gd name="connsiteX108" fmla="*/ 224181 w 745816"/>
                  <a:gd name="connsiteY108" fmla="*/ 365970 h 773772"/>
                  <a:gd name="connsiteX109" fmla="*/ 233286 w 745816"/>
                  <a:gd name="connsiteY109" fmla="*/ 365970 h 773772"/>
                  <a:gd name="connsiteX110" fmla="*/ 212007 w 745816"/>
                  <a:gd name="connsiteY110" fmla="*/ 394983 h 773772"/>
                  <a:gd name="connsiteX111" fmla="*/ 221113 w 745816"/>
                  <a:gd name="connsiteY111" fmla="*/ 396459 h 773772"/>
                  <a:gd name="connsiteX112" fmla="*/ 251613 w 745816"/>
                  <a:gd name="connsiteY112" fmla="*/ 382800 h 773772"/>
                  <a:gd name="connsiteX113" fmla="*/ 233286 w 745816"/>
                  <a:gd name="connsiteY113" fmla="*/ 413299 h 773772"/>
                  <a:gd name="connsiteX114" fmla="*/ 195167 w 745816"/>
                  <a:gd name="connsiteY114" fmla="*/ 430025 h 773772"/>
                  <a:gd name="connsiteX115" fmla="*/ 181499 w 745816"/>
                  <a:gd name="connsiteY115" fmla="*/ 443789 h 773772"/>
                  <a:gd name="connsiteX116" fmla="*/ 179918 w 745816"/>
                  <a:gd name="connsiteY116" fmla="*/ 455962 h 773772"/>
                  <a:gd name="connsiteX117" fmla="*/ 186052 w 745816"/>
                  <a:gd name="connsiteY117" fmla="*/ 463591 h 773772"/>
                  <a:gd name="connsiteX118" fmla="*/ 202778 w 745816"/>
                  <a:gd name="connsiteY118" fmla="*/ 459038 h 773772"/>
                  <a:gd name="connsiteX119" fmla="*/ 208921 w 745816"/>
                  <a:gd name="connsiteY119" fmla="*/ 471211 h 773772"/>
                  <a:gd name="connsiteX120" fmla="*/ 214960 w 745816"/>
                  <a:gd name="connsiteY120" fmla="*/ 474278 h 773772"/>
                  <a:gd name="connsiteX121" fmla="*/ 233277 w 745816"/>
                  <a:gd name="connsiteY121" fmla="*/ 466658 h 773772"/>
                  <a:gd name="connsiteX122" fmla="*/ 268329 w 745816"/>
                  <a:gd name="connsiteY122" fmla="*/ 439131 h 773772"/>
                  <a:gd name="connsiteX123" fmla="*/ 266852 w 745816"/>
                  <a:gd name="connsiteY123" fmla="*/ 426958 h 773772"/>
                  <a:gd name="connsiteX124" fmla="*/ 277549 w 745816"/>
                  <a:gd name="connsiteY124" fmla="*/ 417852 h 773772"/>
                  <a:gd name="connsiteX125" fmla="*/ 275958 w 745816"/>
                  <a:gd name="connsiteY125" fmla="*/ 430025 h 773772"/>
                  <a:gd name="connsiteX126" fmla="*/ 283578 w 745816"/>
                  <a:gd name="connsiteY126" fmla="*/ 433092 h 773772"/>
                  <a:gd name="connsiteX127" fmla="*/ 300428 w 745816"/>
                  <a:gd name="connsiteY127" fmla="*/ 420919 h 773772"/>
                  <a:gd name="connsiteX128" fmla="*/ 321707 w 745816"/>
                  <a:gd name="connsiteY128" fmla="*/ 425472 h 773772"/>
                  <a:gd name="connsiteX129" fmla="*/ 294284 w 745816"/>
                  <a:gd name="connsiteY129" fmla="*/ 426958 h 773772"/>
                  <a:gd name="connsiteX130" fmla="*/ 289722 w 745816"/>
                  <a:gd name="connsiteY130" fmla="*/ 455962 h 773772"/>
                  <a:gd name="connsiteX131" fmla="*/ 279035 w 745816"/>
                  <a:gd name="connsiteY131" fmla="*/ 465068 h 773772"/>
                  <a:gd name="connsiteX132" fmla="*/ 279035 w 745816"/>
                  <a:gd name="connsiteY132" fmla="*/ 455962 h 773772"/>
                  <a:gd name="connsiteX133" fmla="*/ 269938 w 745816"/>
                  <a:gd name="connsiteY133" fmla="*/ 455962 h 773772"/>
                  <a:gd name="connsiteX134" fmla="*/ 247069 w 745816"/>
                  <a:gd name="connsiteY134" fmla="*/ 484870 h 773772"/>
                  <a:gd name="connsiteX135" fmla="*/ 239430 w 745816"/>
                  <a:gd name="connsiteY135" fmla="*/ 483384 h 773772"/>
                  <a:gd name="connsiteX136" fmla="*/ 231810 w 745816"/>
                  <a:gd name="connsiteY136" fmla="*/ 491014 h 773772"/>
                  <a:gd name="connsiteX137" fmla="*/ 240916 w 745816"/>
                  <a:gd name="connsiteY137" fmla="*/ 518436 h 773772"/>
                  <a:gd name="connsiteX138" fmla="*/ 237849 w 745816"/>
                  <a:gd name="connsiteY138" fmla="*/ 538239 h 773772"/>
                  <a:gd name="connsiteX139" fmla="*/ 189138 w 745816"/>
                  <a:gd name="connsiteY139" fmla="*/ 568738 h 773772"/>
                  <a:gd name="connsiteX140" fmla="*/ 184490 w 745816"/>
                  <a:gd name="connsiteY140" fmla="*/ 583978 h 773772"/>
                  <a:gd name="connsiteX141" fmla="*/ 176860 w 745816"/>
                  <a:gd name="connsiteY141" fmla="*/ 574872 h 773772"/>
                  <a:gd name="connsiteX142" fmla="*/ 161611 w 745816"/>
                  <a:gd name="connsiteY142" fmla="*/ 573386 h 773772"/>
                  <a:gd name="connsiteX143" fmla="*/ 167754 w 745816"/>
                  <a:gd name="connsiteY143" fmla="*/ 547449 h 773772"/>
                  <a:gd name="connsiteX144" fmla="*/ 132693 w 745816"/>
                  <a:gd name="connsiteY144" fmla="*/ 558146 h 773772"/>
                  <a:gd name="connsiteX145" fmla="*/ 112900 w 745816"/>
                  <a:gd name="connsiteY145" fmla="*/ 582511 h 773772"/>
                  <a:gd name="connsiteX146" fmla="*/ 114376 w 745816"/>
                  <a:gd name="connsiteY146" fmla="*/ 599227 h 773772"/>
                  <a:gd name="connsiteX147" fmla="*/ 135760 w 745816"/>
                  <a:gd name="connsiteY147" fmla="*/ 600818 h 773772"/>
                  <a:gd name="connsiteX148" fmla="*/ 135760 w 745816"/>
                  <a:gd name="connsiteY148" fmla="*/ 612991 h 773772"/>
                  <a:gd name="connsiteX149" fmla="*/ 151019 w 745816"/>
                  <a:gd name="connsiteY149" fmla="*/ 614477 h 773772"/>
                  <a:gd name="connsiteX150" fmla="*/ 151019 w 745816"/>
                  <a:gd name="connsiteY150" fmla="*/ 623678 h 773772"/>
                  <a:gd name="connsiteX151" fmla="*/ 161601 w 745816"/>
                  <a:gd name="connsiteY151" fmla="*/ 619125 h 773772"/>
                  <a:gd name="connsiteX152" fmla="*/ 160134 w 745816"/>
                  <a:gd name="connsiteY152" fmla="*/ 629717 h 773772"/>
                  <a:gd name="connsiteX153" fmla="*/ 166268 w 745816"/>
                  <a:gd name="connsiteY153" fmla="*/ 637346 h 773772"/>
                  <a:gd name="connsiteX154" fmla="*/ 184480 w 745816"/>
                  <a:gd name="connsiteY154" fmla="*/ 727358 h 773772"/>
                  <a:gd name="connsiteX155" fmla="*/ 187738 w 745816"/>
                  <a:gd name="connsiteY155" fmla="*/ 763219 h 773772"/>
                  <a:gd name="connsiteX156" fmla="*/ 189281 w 745816"/>
                  <a:gd name="connsiteY156" fmla="*/ 763067 h 773772"/>
                  <a:gd name="connsiteX157" fmla="*/ 235039 w 745816"/>
                  <a:gd name="connsiteY157" fmla="*/ 766143 h 773772"/>
                  <a:gd name="connsiteX158" fmla="*/ 321974 w 745816"/>
                  <a:gd name="connsiteY158" fmla="*/ 773773 h 773772"/>
                  <a:gd name="connsiteX159" fmla="*/ 320497 w 745816"/>
                  <a:gd name="connsiteY159" fmla="*/ 732577 h 773772"/>
                  <a:gd name="connsiteX160" fmla="*/ 509502 w 745816"/>
                  <a:gd name="connsiteY160" fmla="*/ 747836 h 773772"/>
                  <a:gd name="connsiteX161" fmla="*/ 506539 w 745816"/>
                  <a:gd name="connsiteY161" fmla="*/ 715747 h 773772"/>
                  <a:gd name="connsiteX162" fmla="*/ 497319 w 745816"/>
                  <a:gd name="connsiteY162" fmla="*/ 647243 h 773772"/>
                  <a:gd name="connsiteX163" fmla="*/ 450104 w 745816"/>
                  <a:gd name="connsiteY163" fmla="*/ 641099 h 773772"/>
                  <a:gd name="connsiteX164" fmla="*/ 457715 w 745816"/>
                  <a:gd name="connsiteY164" fmla="*/ 546545 h 773772"/>
                  <a:gd name="connsiteX165" fmla="*/ 518713 w 745816"/>
                  <a:gd name="connsiteY165" fmla="*/ 549621 h 773772"/>
                  <a:gd name="connsiteX166" fmla="*/ 567528 w 745816"/>
                  <a:gd name="connsiteY166" fmla="*/ 510016 h 773772"/>
                  <a:gd name="connsiteX167" fmla="*/ 630003 w 745816"/>
                  <a:gd name="connsiteY167" fmla="*/ 450504 h 773772"/>
                  <a:gd name="connsiteX168" fmla="*/ 639118 w 745816"/>
                  <a:gd name="connsiteY168" fmla="*/ 456648 h 773772"/>
                  <a:gd name="connsiteX169" fmla="*/ 651291 w 745816"/>
                  <a:gd name="connsiteY169" fmla="*/ 455057 h 773772"/>
                  <a:gd name="connsiteX170" fmla="*/ 652872 w 745816"/>
                  <a:gd name="connsiteY170" fmla="*/ 458124 h 773772"/>
                  <a:gd name="connsiteX171" fmla="*/ 674151 w 745816"/>
                  <a:gd name="connsiteY171" fmla="*/ 453580 h 773772"/>
                  <a:gd name="connsiteX172" fmla="*/ 669607 w 745816"/>
                  <a:gd name="connsiteY172" fmla="*/ 410909 h 773772"/>
                  <a:gd name="connsiteX173" fmla="*/ 706250 w 745816"/>
                  <a:gd name="connsiteY173" fmla="*/ 407832 h 773772"/>
                  <a:gd name="connsiteX174" fmla="*/ 706250 w 745816"/>
                  <a:gd name="connsiteY174" fmla="*/ 381886 h 773772"/>
                  <a:gd name="connsiteX175" fmla="*/ 712289 w 745816"/>
                  <a:gd name="connsiteY175" fmla="*/ 371199 h 773772"/>
                  <a:gd name="connsiteX176" fmla="*/ 706250 w 745816"/>
                  <a:gd name="connsiteY176" fmla="*/ 366646 h 773772"/>
                  <a:gd name="connsiteX177" fmla="*/ 715346 w 745816"/>
                  <a:gd name="connsiteY177" fmla="*/ 351396 h 773772"/>
                  <a:gd name="connsiteX178" fmla="*/ 719900 w 745816"/>
                  <a:gd name="connsiteY178" fmla="*/ 342300 h 773772"/>
                  <a:gd name="connsiteX179" fmla="*/ 713861 w 745816"/>
                  <a:gd name="connsiteY179" fmla="*/ 339233 h 773772"/>
                  <a:gd name="connsiteX180" fmla="*/ 707736 w 745816"/>
                  <a:gd name="connsiteY180" fmla="*/ 334670 h 773772"/>
                  <a:gd name="connsiteX181" fmla="*/ 92955 w 745816"/>
                  <a:gd name="connsiteY181" fmla="*/ 529114 h 773772"/>
                  <a:gd name="connsiteX182" fmla="*/ 79305 w 745816"/>
                  <a:gd name="connsiteY182" fmla="*/ 532200 h 773772"/>
                  <a:gd name="connsiteX183" fmla="*/ 70085 w 745816"/>
                  <a:gd name="connsiteY183" fmla="*/ 555060 h 773772"/>
                  <a:gd name="connsiteX184" fmla="*/ 82363 w 745816"/>
                  <a:gd name="connsiteY184" fmla="*/ 559622 h 773772"/>
                  <a:gd name="connsiteX185" fmla="*/ 91469 w 745816"/>
                  <a:gd name="connsiteY185" fmla="*/ 551993 h 773772"/>
                  <a:gd name="connsiteX186" fmla="*/ 106728 w 745816"/>
                  <a:gd name="connsiteY186" fmla="*/ 527637 h 773772"/>
                  <a:gd name="connsiteX187" fmla="*/ 106728 w 745816"/>
                  <a:gd name="connsiteY187" fmla="*/ 518427 h 773772"/>
                  <a:gd name="connsiteX188" fmla="*/ 97622 w 745816"/>
                  <a:gd name="connsiteY188" fmla="*/ 518427 h 773772"/>
                  <a:gd name="connsiteX189" fmla="*/ 92955 w 745816"/>
                  <a:gd name="connsiteY189" fmla="*/ 529123 h 773772"/>
                  <a:gd name="connsiteX190" fmla="*/ 71676 w 745816"/>
                  <a:gd name="connsiteY190" fmla="*/ 379705 h 773772"/>
                  <a:gd name="connsiteX191" fmla="*/ 54845 w 745816"/>
                  <a:gd name="connsiteY191" fmla="*/ 379705 h 773772"/>
                  <a:gd name="connsiteX192" fmla="*/ 42663 w 745816"/>
                  <a:gd name="connsiteY192" fmla="*/ 388820 h 773772"/>
                  <a:gd name="connsiteX193" fmla="*/ 50292 w 745816"/>
                  <a:gd name="connsiteY193" fmla="*/ 398031 h 773772"/>
                  <a:gd name="connsiteX194" fmla="*/ 67132 w 745816"/>
                  <a:gd name="connsiteY194" fmla="*/ 393373 h 773772"/>
                  <a:gd name="connsiteX195" fmla="*/ 71676 w 745816"/>
                  <a:gd name="connsiteY195" fmla="*/ 387344 h 773772"/>
                  <a:gd name="connsiteX196" fmla="*/ 71676 w 745816"/>
                  <a:gd name="connsiteY196" fmla="*/ 379714 h 7737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Lst>
                <a:rect l="l" t="t" r="r" b="b"/>
                <a:pathLst>
                  <a:path w="745816" h="773772">
                    <a:moveTo>
                      <a:pt x="231791" y="157020"/>
                    </a:moveTo>
                    <a:lnTo>
                      <a:pt x="233267" y="170783"/>
                    </a:lnTo>
                    <a:lnTo>
                      <a:pt x="245440" y="158610"/>
                    </a:lnTo>
                    <a:lnTo>
                      <a:pt x="243964" y="150990"/>
                    </a:lnTo>
                    <a:lnTo>
                      <a:pt x="259213" y="146437"/>
                    </a:lnTo>
                    <a:lnTo>
                      <a:pt x="263766" y="131188"/>
                    </a:lnTo>
                    <a:lnTo>
                      <a:pt x="272977" y="123558"/>
                    </a:lnTo>
                    <a:lnTo>
                      <a:pt x="271396" y="111281"/>
                    </a:lnTo>
                    <a:lnTo>
                      <a:pt x="262281" y="117415"/>
                    </a:lnTo>
                    <a:lnTo>
                      <a:pt x="257737" y="129597"/>
                    </a:lnTo>
                    <a:lnTo>
                      <a:pt x="253079" y="121968"/>
                    </a:lnTo>
                    <a:lnTo>
                      <a:pt x="234867" y="128111"/>
                    </a:lnTo>
                    <a:lnTo>
                      <a:pt x="230219" y="141770"/>
                    </a:lnTo>
                    <a:lnTo>
                      <a:pt x="224171" y="137217"/>
                    </a:lnTo>
                    <a:lnTo>
                      <a:pt x="213484" y="140284"/>
                    </a:lnTo>
                    <a:lnTo>
                      <a:pt x="210417" y="160087"/>
                    </a:lnTo>
                    <a:lnTo>
                      <a:pt x="214960" y="167707"/>
                    </a:lnTo>
                    <a:lnTo>
                      <a:pt x="231800" y="157010"/>
                    </a:lnTo>
                    <a:close/>
                    <a:moveTo>
                      <a:pt x="0" y="548916"/>
                    </a:moveTo>
                    <a:lnTo>
                      <a:pt x="35052" y="539801"/>
                    </a:lnTo>
                    <a:lnTo>
                      <a:pt x="38119" y="524561"/>
                    </a:lnTo>
                    <a:lnTo>
                      <a:pt x="50292" y="515350"/>
                    </a:lnTo>
                    <a:lnTo>
                      <a:pt x="19803" y="520008"/>
                    </a:lnTo>
                    <a:lnTo>
                      <a:pt x="0" y="548916"/>
                    </a:lnTo>
                    <a:close/>
                    <a:moveTo>
                      <a:pt x="294265" y="118901"/>
                    </a:moveTo>
                    <a:lnTo>
                      <a:pt x="303476" y="123558"/>
                    </a:lnTo>
                    <a:lnTo>
                      <a:pt x="306438" y="131188"/>
                    </a:lnTo>
                    <a:lnTo>
                      <a:pt x="312582" y="129607"/>
                    </a:lnTo>
                    <a:lnTo>
                      <a:pt x="365941" y="90002"/>
                    </a:lnTo>
                    <a:lnTo>
                      <a:pt x="391887" y="45749"/>
                    </a:lnTo>
                    <a:lnTo>
                      <a:pt x="365941" y="67132"/>
                    </a:lnTo>
                    <a:lnTo>
                      <a:pt x="341586" y="74762"/>
                    </a:lnTo>
                    <a:lnTo>
                      <a:pt x="326327" y="90011"/>
                    </a:lnTo>
                    <a:lnTo>
                      <a:pt x="321678" y="90011"/>
                    </a:lnTo>
                    <a:lnTo>
                      <a:pt x="324745" y="79324"/>
                    </a:lnTo>
                    <a:lnTo>
                      <a:pt x="335442" y="68628"/>
                    </a:lnTo>
                    <a:lnTo>
                      <a:pt x="298799" y="86944"/>
                    </a:lnTo>
                    <a:lnTo>
                      <a:pt x="289684" y="97641"/>
                    </a:lnTo>
                    <a:lnTo>
                      <a:pt x="306419" y="100708"/>
                    </a:lnTo>
                    <a:lnTo>
                      <a:pt x="294256" y="118920"/>
                    </a:lnTo>
                    <a:close/>
                    <a:moveTo>
                      <a:pt x="129607" y="240887"/>
                    </a:moveTo>
                    <a:lnTo>
                      <a:pt x="112871" y="236344"/>
                    </a:lnTo>
                    <a:lnTo>
                      <a:pt x="97622" y="239411"/>
                    </a:lnTo>
                    <a:lnTo>
                      <a:pt x="94545" y="245554"/>
                    </a:lnTo>
                    <a:lnTo>
                      <a:pt x="96021" y="259213"/>
                    </a:lnTo>
                    <a:lnTo>
                      <a:pt x="129597" y="240897"/>
                    </a:lnTo>
                    <a:close/>
                    <a:moveTo>
                      <a:pt x="707707" y="334632"/>
                    </a:moveTo>
                    <a:lnTo>
                      <a:pt x="672646" y="311772"/>
                    </a:lnTo>
                    <a:lnTo>
                      <a:pt x="745817" y="191262"/>
                    </a:lnTo>
                    <a:lnTo>
                      <a:pt x="683343" y="153152"/>
                    </a:lnTo>
                    <a:lnTo>
                      <a:pt x="672646" y="148600"/>
                    </a:lnTo>
                    <a:lnTo>
                      <a:pt x="625421" y="119586"/>
                    </a:lnTo>
                    <a:lnTo>
                      <a:pt x="573529" y="90678"/>
                    </a:lnTo>
                    <a:lnTo>
                      <a:pt x="448408" y="15297"/>
                    </a:lnTo>
                    <a:lnTo>
                      <a:pt x="465058" y="0"/>
                    </a:lnTo>
                    <a:lnTo>
                      <a:pt x="446732" y="16831"/>
                    </a:lnTo>
                    <a:lnTo>
                      <a:pt x="433064" y="27422"/>
                    </a:lnTo>
                    <a:lnTo>
                      <a:pt x="434550" y="32090"/>
                    </a:lnTo>
                    <a:lnTo>
                      <a:pt x="443655" y="30499"/>
                    </a:lnTo>
                    <a:lnTo>
                      <a:pt x="443655" y="42681"/>
                    </a:lnTo>
                    <a:lnTo>
                      <a:pt x="426920" y="57931"/>
                    </a:lnTo>
                    <a:lnTo>
                      <a:pt x="425444" y="42681"/>
                    </a:lnTo>
                    <a:lnTo>
                      <a:pt x="393354" y="64075"/>
                    </a:lnTo>
                    <a:lnTo>
                      <a:pt x="376628" y="86944"/>
                    </a:lnTo>
                    <a:lnTo>
                      <a:pt x="343062" y="112890"/>
                    </a:lnTo>
                    <a:lnTo>
                      <a:pt x="323259" y="138836"/>
                    </a:lnTo>
                    <a:lnTo>
                      <a:pt x="320202" y="155562"/>
                    </a:lnTo>
                    <a:lnTo>
                      <a:pt x="311096" y="147942"/>
                    </a:lnTo>
                    <a:lnTo>
                      <a:pt x="301876" y="155562"/>
                    </a:lnTo>
                    <a:lnTo>
                      <a:pt x="303467" y="160115"/>
                    </a:lnTo>
                    <a:lnTo>
                      <a:pt x="274453" y="176946"/>
                    </a:lnTo>
                    <a:lnTo>
                      <a:pt x="263757" y="175365"/>
                    </a:lnTo>
                    <a:lnTo>
                      <a:pt x="263757" y="182994"/>
                    </a:lnTo>
                    <a:lnTo>
                      <a:pt x="248507" y="181508"/>
                    </a:lnTo>
                    <a:lnTo>
                      <a:pt x="236325" y="195167"/>
                    </a:lnTo>
                    <a:lnTo>
                      <a:pt x="176822" y="218037"/>
                    </a:lnTo>
                    <a:lnTo>
                      <a:pt x="176822" y="225666"/>
                    </a:lnTo>
                    <a:lnTo>
                      <a:pt x="149390" y="251612"/>
                    </a:lnTo>
                    <a:lnTo>
                      <a:pt x="117424" y="265376"/>
                    </a:lnTo>
                    <a:lnTo>
                      <a:pt x="54845" y="323298"/>
                    </a:lnTo>
                    <a:lnTo>
                      <a:pt x="64056" y="326365"/>
                    </a:lnTo>
                    <a:lnTo>
                      <a:pt x="64056" y="338538"/>
                    </a:lnTo>
                    <a:lnTo>
                      <a:pt x="73162" y="335470"/>
                    </a:lnTo>
                    <a:lnTo>
                      <a:pt x="64056" y="355273"/>
                    </a:lnTo>
                    <a:lnTo>
                      <a:pt x="82372" y="356864"/>
                    </a:lnTo>
                    <a:lnTo>
                      <a:pt x="99108" y="347653"/>
                    </a:lnTo>
                    <a:lnTo>
                      <a:pt x="85344" y="362903"/>
                    </a:lnTo>
                    <a:lnTo>
                      <a:pt x="112881" y="369046"/>
                    </a:lnTo>
                    <a:lnTo>
                      <a:pt x="112881" y="385782"/>
                    </a:lnTo>
                    <a:lnTo>
                      <a:pt x="105251" y="402612"/>
                    </a:lnTo>
                    <a:lnTo>
                      <a:pt x="109804" y="419348"/>
                    </a:lnTo>
                    <a:lnTo>
                      <a:pt x="125054" y="422415"/>
                    </a:lnTo>
                    <a:lnTo>
                      <a:pt x="132674" y="434588"/>
                    </a:lnTo>
                    <a:lnTo>
                      <a:pt x="131093" y="452904"/>
                    </a:lnTo>
                    <a:lnTo>
                      <a:pt x="120510" y="471221"/>
                    </a:lnTo>
                    <a:lnTo>
                      <a:pt x="147933" y="462010"/>
                    </a:lnTo>
                    <a:lnTo>
                      <a:pt x="167735" y="437655"/>
                    </a:lnTo>
                    <a:lnTo>
                      <a:pt x="166259" y="423891"/>
                    </a:lnTo>
                    <a:lnTo>
                      <a:pt x="182975" y="402603"/>
                    </a:lnTo>
                    <a:lnTo>
                      <a:pt x="167735" y="399536"/>
                    </a:lnTo>
                    <a:lnTo>
                      <a:pt x="126549" y="417852"/>
                    </a:lnTo>
                    <a:lnTo>
                      <a:pt x="121996" y="411709"/>
                    </a:lnTo>
                    <a:lnTo>
                      <a:pt x="137236" y="379733"/>
                    </a:lnTo>
                    <a:lnTo>
                      <a:pt x="132683" y="376666"/>
                    </a:lnTo>
                    <a:lnTo>
                      <a:pt x="182975" y="347653"/>
                    </a:lnTo>
                    <a:lnTo>
                      <a:pt x="176841" y="367560"/>
                    </a:lnTo>
                    <a:lnTo>
                      <a:pt x="182975" y="372113"/>
                    </a:lnTo>
                    <a:lnTo>
                      <a:pt x="228733" y="356864"/>
                    </a:lnTo>
                    <a:lnTo>
                      <a:pt x="224181" y="365970"/>
                    </a:lnTo>
                    <a:lnTo>
                      <a:pt x="233286" y="365970"/>
                    </a:lnTo>
                    <a:lnTo>
                      <a:pt x="212007" y="394983"/>
                    </a:lnTo>
                    <a:lnTo>
                      <a:pt x="221113" y="396459"/>
                    </a:lnTo>
                    <a:lnTo>
                      <a:pt x="251613" y="382800"/>
                    </a:lnTo>
                    <a:lnTo>
                      <a:pt x="233286" y="413299"/>
                    </a:lnTo>
                    <a:lnTo>
                      <a:pt x="195167" y="430025"/>
                    </a:lnTo>
                    <a:lnTo>
                      <a:pt x="181499" y="443789"/>
                    </a:lnTo>
                    <a:lnTo>
                      <a:pt x="179918" y="455962"/>
                    </a:lnTo>
                    <a:lnTo>
                      <a:pt x="186052" y="463591"/>
                    </a:lnTo>
                    <a:lnTo>
                      <a:pt x="202778" y="459038"/>
                    </a:lnTo>
                    <a:lnTo>
                      <a:pt x="208921" y="471211"/>
                    </a:lnTo>
                    <a:lnTo>
                      <a:pt x="214960" y="474278"/>
                    </a:lnTo>
                    <a:lnTo>
                      <a:pt x="233277" y="466658"/>
                    </a:lnTo>
                    <a:lnTo>
                      <a:pt x="268329" y="439131"/>
                    </a:lnTo>
                    <a:lnTo>
                      <a:pt x="266852" y="426958"/>
                    </a:lnTo>
                    <a:lnTo>
                      <a:pt x="277549" y="417852"/>
                    </a:lnTo>
                    <a:lnTo>
                      <a:pt x="275958" y="430025"/>
                    </a:lnTo>
                    <a:lnTo>
                      <a:pt x="283578" y="433092"/>
                    </a:lnTo>
                    <a:lnTo>
                      <a:pt x="300428" y="420919"/>
                    </a:lnTo>
                    <a:lnTo>
                      <a:pt x="321707" y="425472"/>
                    </a:lnTo>
                    <a:lnTo>
                      <a:pt x="294284" y="426958"/>
                    </a:lnTo>
                    <a:lnTo>
                      <a:pt x="289722" y="455962"/>
                    </a:lnTo>
                    <a:lnTo>
                      <a:pt x="279035" y="465068"/>
                    </a:lnTo>
                    <a:lnTo>
                      <a:pt x="279035" y="455962"/>
                    </a:lnTo>
                    <a:lnTo>
                      <a:pt x="269938" y="455962"/>
                    </a:lnTo>
                    <a:lnTo>
                      <a:pt x="247069" y="484870"/>
                    </a:lnTo>
                    <a:lnTo>
                      <a:pt x="239430" y="483384"/>
                    </a:lnTo>
                    <a:lnTo>
                      <a:pt x="231810" y="491014"/>
                    </a:lnTo>
                    <a:lnTo>
                      <a:pt x="240916" y="518436"/>
                    </a:lnTo>
                    <a:lnTo>
                      <a:pt x="237849" y="538239"/>
                    </a:lnTo>
                    <a:lnTo>
                      <a:pt x="189138" y="568738"/>
                    </a:lnTo>
                    <a:lnTo>
                      <a:pt x="184490" y="583978"/>
                    </a:lnTo>
                    <a:lnTo>
                      <a:pt x="176860" y="574872"/>
                    </a:lnTo>
                    <a:lnTo>
                      <a:pt x="161611" y="573386"/>
                    </a:lnTo>
                    <a:lnTo>
                      <a:pt x="167754" y="547449"/>
                    </a:lnTo>
                    <a:lnTo>
                      <a:pt x="132693" y="558146"/>
                    </a:lnTo>
                    <a:lnTo>
                      <a:pt x="112900" y="582511"/>
                    </a:lnTo>
                    <a:lnTo>
                      <a:pt x="114376" y="599227"/>
                    </a:lnTo>
                    <a:lnTo>
                      <a:pt x="135760" y="600818"/>
                    </a:lnTo>
                    <a:lnTo>
                      <a:pt x="135760" y="612991"/>
                    </a:lnTo>
                    <a:lnTo>
                      <a:pt x="151019" y="614477"/>
                    </a:lnTo>
                    <a:lnTo>
                      <a:pt x="151019" y="623678"/>
                    </a:lnTo>
                    <a:lnTo>
                      <a:pt x="161601" y="619125"/>
                    </a:lnTo>
                    <a:lnTo>
                      <a:pt x="160134" y="629717"/>
                    </a:lnTo>
                    <a:lnTo>
                      <a:pt x="166268" y="637346"/>
                    </a:lnTo>
                    <a:lnTo>
                      <a:pt x="184480" y="727358"/>
                    </a:lnTo>
                    <a:lnTo>
                      <a:pt x="187738" y="763219"/>
                    </a:lnTo>
                    <a:lnTo>
                      <a:pt x="189281" y="763067"/>
                    </a:lnTo>
                    <a:lnTo>
                      <a:pt x="235039" y="766143"/>
                    </a:lnTo>
                    <a:lnTo>
                      <a:pt x="321974" y="773773"/>
                    </a:lnTo>
                    <a:lnTo>
                      <a:pt x="320497" y="732577"/>
                    </a:lnTo>
                    <a:lnTo>
                      <a:pt x="509502" y="747836"/>
                    </a:lnTo>
                    <a:lnTo>
                      <a:pt x="506539" y="715747"/>
                    </a:lnTo>
                    <a:lnTo>
                      <a:pt x="497319" y="647243"/>
                    </a:lnTo>
                    <a:lnTo>
                      <a:pt x="450104" y="641099"/>
                    </a:lnTo>
                    <a:lnTo>
                      <a:pt x="457715" y="546545"/>
                    </a:lnTo>
                    <a:lnTo>
                      <a:pt x="518713" y="549621"/>
                    </a:lnTo>
                    <a:lnTo>
                      <a:pt x="567528" y="510016"/>
                    </a:lnTo>
                    <a:lnTo>
                      <a:pt x="630003" y="450504"/>
                    </a:lnTo>
                    <a:lnTo>
                      <a:pt x="639118" y="456648"/>
                    </a:lnTo>
                    <a:lnTo>
                      <a:pt x="651291" y="455057"/>
                    </a:lnTo>
                    <a:lnTo>
                      <a:pt x="652872" y="458124"/>
                    </a:lnTo>
                    <a:lnTo>
                      <a:pt x="674151" y="453580"/>
                    </a:lnTo>
                    <a:lnTo>
                      <a:pt x="669607" y="410909"/>
                    </a:lnTo>
                    <a:lnTo>
                      <a:pt x="706250" y="407832"/>
                    </a:lnTo>
                    <a:lnTo>
                      <a:pt x="706250" y="381886"/>
                    </a:lnTo>
                    <a:lnTo>
                      <a:pt x="712289" y="371199"/>
                    </a:lnTo>
                    <a:lnTo>
                      <a:pt x="706250" y="366646"/>
                    </a:lnTo>
                    <a:lnTo>
                      <a:pt x="715346" y="351396"/>
                    </a:lnTo>
                    <a:lnTo>
                      <a:pt x="719900" y="342300"/>
                    </a:lnTo>
                    <a:lnTo>
                      <a:pt x="713861" y="339233"/>
                    </a:lnTo>
                    <a:lnTo>
                      <a:pt x="707736" y="334670"/>
                    </a:lnTo>
                    <a:close/>
                    <a:moveTo>
                      <a:pt x="92955" y="529114"/>
                    </a:moveTo>
                    <a:lnTo>
                      <a:pt x="79305" y="532200"/>
                    </a:lnTo>
                    <a:lnTo>
                      <a:pt x="70085" y="555060"/>
                    </a:lnTo>
                    <a:lnTo>
                      <a:pt x="82363" y="559622"/>
                    </a:lnTo>
                    <a:lnTo>
                      <a:pt x="91469" y="551993"/>
                    </a:lnTo>
                    <a:lnTo>
                      <a:pt x="106728" y="527637"/>
                    </a:lnTo>
                    <a:lnTo>
                      <a:pt x="106728" y="518427"/>
                    </a:lnTo>
                    <a:lnTo>
                      <a:pt x="97622" y="518427"/>
                    </a:lnTo>
                    <a:lnTo>
                      <a:pt x="92955" y="529123"/>
                    </a:lnTo>
                    <a:close/>
                    <a:moveTo>
                      <a:pt x="71676" y="379705"/>
                    </a:moveTo>
                    <a:lnTo>
                      <a:pt x="54845" y="379705"/>
                    </a:lnTo>
                    <a:lnTo>
                      <a:pt x="42663" y="388820"/>
                    </a:lnTo>
                    <a:lnTo>
                      <a:pt x="50292" y="398031"/>
                    </a:lnTo>
                    <a:lnTo>
                      <a:pt x="67132" y="393373"/>
                    </a:lnTo>
                    <a:lnTo>
                      <a:pt x="71676" y="387344"/>
                    </a:lnTo>
                    <a:lnTo>
                      <a:pt x="71676" y="379714"/>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84" name="Freeform: Shape 283">
                <a:extLst>
                  <a:ext uri="{FF2B5EF4-FFF2-40B4-BE49-F238E27FC236}">
                    <a16:creationId xmlns:a16="http://schemas.microsoft.com/office/drawing/2014/main" id="{7371FC3F-87E2-412A-A68D-9ACCAED35B9B}"/>
                  </a:ext>
                </a:extLst>
              </p:cNvPr>
              <p:cNvSpPr/>
              <p:nvPr/>
            </p:nvSpPr>
            <p:spPr>
              <a:xfrm>
                <a:off x="7151348" y="1931641"/>
                <a:ext cx="561098" cy="834094"/>
              </a:xfrm>
              <a:custGeom>
                <a:avLst/>
                <a:gdLst>
                  <a:gd name="connsiteX0" fmla="*/ 507730 w 561098"/>
                  <a:gd name="connsiteY0" fmla="*/ 125063 h 834094"/>
                  <a:gd name="connsiteX1" fmla="*/ 396440 w 561098"/>
                  <a:gd name="connsiteY1" fmla="*/ 62475 h 834094"/>
                  <a:gd name="connsiteX2" fmla="*/ 350692 w 561098"/>
                  <a:gd name="connsiteY2" fmla="*/ 31985 h 834094"/>
                  <a:gd name="connsiteX3" fmla="*/ 344557 w 561098"/>
                  <a:gd name="connsiteY3" fmla="*/ 29013 h 834094"/>
                  <a:gd name="connsiteX4" fmla="*/ 295742 w 561098"/>
                  <a:gd name="connsiteY4" fmla="*/ 0 h 834094"/>
                  <a:gd name="connsiteX5" fmla="*/ 222571 w 561098"/>
                  <a:gd name="connsiteY5" fmla="*/ 120510 h 834094"/>
                  <a:gd name="connsiteX6" fmla="*/ 257632 w 561098"/>
                  <a:gd name="connsiteY6" fmla="*/ 143370 h 834094"/>
                  <a:gd name="connsiteX7" fmla="*/ 263757 w 561098"/>
                  <a:gd name="connsiteY7" fmla="*/ 147933 h 834094"/>
                  <a:gd name="connsiteX8" fmla="*/ 269796 w 561098"/>
                  <a:gd name="connsiteY8" fmla="*/ 151000 h 834094"/>
                  <a:gd name="connsiteX9" fmla="*/ 265243 w 561098"/>
                  <a:gd name="connsiteY9" fmla="*/ 160106 h 834094"/>
                  <a:gd name="connsiteX10" fmla="*/ 256146 w 561098"/>
                  <a:gd name="connsiteY10" fmla="*/ 175355 h 834094"/>
                  <a:gd name="connsiteX11" fmla="*/ 262176 w 561098"/>
                  <a:gd name="connsiteY11" fmla="*/ 179908 h 834094"/>
                  <a:gd name="connsiteX12" fmla="*/ 256146 w 561098"/>
                  <a:gd name="connsiteY12" fmla="*/ 190605 h 834094"/>
                  <a:gd name="connsiteX13" fmla="*/ 256146 w 561098"/>
                  <a:gd name="connsiteY13" fmla="*/ 216541 h 834094"/>
                  <a:gd name="connsiteX14" fmla="*/ 219504 w 561098"/>
                  <a:gd name="connsiteY14" fmla="*/ 219618 h 834094"/>
                  <a:gd name="connsiteX15" fmla="*/ 224057 w 561098"/>
                  <a:gd name="connsiteY15" fmla="*/ 262290 h 834094"/>
                  <a:gd name="connsiteX16" fmla="*/ 202768 w 561098"/>
                  <a:gd name="connsiteY16" fmla="*/ 266843 h 834094"/>
                  <a:gd name="connsiteX17" fmla="*/ 201187 w 561098"/>
                  <a:gd name="connsiteY17" fmla="*/ 263776 h 834094"/>
                  <a:gd name="connsiteX18" fmla="*/ 189014 w 561098"/>
                  <a:gd name="connsiteY18" fmla="*/ 265367 h 834094"/>
                  <a:gd name="connsiteX19" fmla="*/ 179899 w 561098"/>
                  <a:gd name="connsiteY19" fmla="*/ 259223 h 834094"/>
                  <a:gd name="connsiteX20" fmla="*/ 117424 w 561098"/>
                  <a:gd name="connsiteY20" fmla="*/ 318735 h 834094"/>
                  <a:gd name="connsiteX21" fmla="*/ 68609 w 561098"/>
                  <a:gd name="connsiteY21" fmla="*/ 358340 h 834094"/>
                  <a:gd name="connsiteX22" fmla="*/ 7611 w 561098"/>
                  <a:gd name="connsiteY22" fmla="*/ 355264 h 834094"/>
                  <a:gd name="connsiteX23" fmla="*/ 0 w 561098"/>
                  <a:gd name="connsiteY23" fmla="*/ 449818 h 834094"/>
                  <a:gd name="connsiteX24" fmla="*/ 47215 w 561098"/>
                  <a:gd name="connsiteY24" fmla="*/ 455962 h 834094"/>
                  <a:gd name="connsiteX25" fmla="*/ 56436 w 561098"/>
                  <a:gd name="connsiteY25" fmla="*/ 524475 h 834094"/>
                  <a:gd name="connsiteX26" fmla="*/ 59389 w 561098"/>
                  <a:gd name="connsiteY26" fmla="*/ 556555 h 834094"/>
                  <a:gd name="connsiteX27" fmla="*/ 77715 w 561098"/>
                  <a:gd name="connsiteY27" fmla="*/ 785279 h 834094"/>
                  <a:gd name="connsiteX28" fmla="*/ 246926 w 561098"/>
                  <a:gd name="connsiteY28" fmla="*/ 834095 h 834094"/>
                  <a:gd name="connsiteX29" fmla="*/ 301885 w 561098"/>
                  <a:gd name="connsiteY29" fmla="*/ 798938 h 834094"/>
                  <a:gd name="connsiteX30" fmla="*/ 448218 w 561098"/>
                  <a:gd name="connsiteY30" fmla="*/ 699830 h 834094"/>
                  <a:gd name="connsiteX31" fmla="*/ 561099 w 561098"/>
                  <a:gd name="connsiteY31" fmla="*/ 625173 h 834094"/>
                  <a:gd name="connsiteX32" fmla="*/ 539715 w 561098"/>
                  <a:gd name="connsiteY32" fmla="*/ 436064 h 834094"/>
                  <a:gd name="connsiteX33" fmla="*/ 507730 w 561098"/>
                  <a:gd name="connsiteY33" fmla="*/ 125063 h 834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561098" h="834094">
                    <a:moveTo>
                      <a:pt x="507730" y="125063"/>
                    </a:moveTo>
                    <a:lnTo>
                      <a:pt x="396440" y="62475"/>
                    </a:lnTo>
                    <a:lnTo>
                      <a:pt x="350692" y="31985"/>
                    </a:lnTo>
                    <a:lnTo>
                      <a:pt x="344557" y="29013"/>
                    </a:lnTo>
                    <a:lnTo>
                      <a:pt x="295742" y="0"/>
                    </a:lnTo>
                    <a:lnTo>
                      <a:pt x="222571" y="120510"/>
                    </a:lnTo>
                    <a:lnTo>
                      <a:pt x="257632" y="143370"/>
                    </a:lnTo>
                    <a:lnTo>
                      <a:pt x="263757" y="147933"/>
                    </a:lnTo>
                    <a:lnTo>
                      <a:pt x="269796" y="151000"/>
                    </a:lnTo>
                    <a:lnTo>
                      <a:pt x="265243" y="160106"/>
                    </a:lnTo>
                    <a:lnTo>
                      <a:pt x="256146" y="175355"/>
                    </a:lnTo>
                    <a:lnTo>
                      <a:pt x="262176" y="179908"/>
                    </a:lnTo>
                    <a:lnTo>
                      <a:pt x="256146" y="190605"/>
                    </a:lnTo>
                    <a:lnTo>
                      <a:pt x="256146" y="216541"/>
                    </a:lnTo>
                    <a:lnTo>
                      <a:pt x="219504" y="219618"/>
                    </a:lnTo>
                    <a:lnTo>
                      <a:pt x="224057" y="262290"/>
                    </a:lnTo>
                    <a:lnTo>
                      <a:pt x="202768" y="266843"/>
                    </a:lnTo>
                    <a:lnTo>
                      <a:pt x="201187" y="263776"/>
                    </a:lnTo>
                    <a:lnTo>
                      <a:pt x="189014" y="265367"/>
                    </a:lnTo>
                    <a:lnTo>
                      <a:pt x="179899" y="259223"/>
                    </a:lnTo>
                    <a:lnTo>
                      <a:pt x="117424" y="318735"/>
                    </a:lnTo>
                    <a:lnTo>
                      <a:pt x="68609" y="358340"/>
                    </a:lnTo>
                    <a:lnTo>
                      <a:pt x="7611" y="355264"/>
                    </a:lnTo>
                    <a:lnTo>
                      <a:pt x="0" y="449818"/>
                    </a:lnTo>
                    <a:lnTo>
                      <a:pt x="47215" y="455962"/>
                    </a:lnTo>
                    <a:lnTo>
                      <a:pt x="56436" y="524475"/>
                    </a:lnTo>
                    <a:lnTo>
                      <a:pt x="59389" y="556555"/>
                    </a:lnTo>
                    <a:lnTo>
                      <a:pt x="77715" y="785279"/>
                    </a:lnTo>
                    <a:lnTo>
                      <a:pt x="246926" y="834095"/>
                    </a:lnTo>
                    <a:lnTo>
                      <a:pt x="301885" y="798938"/>
                    </a:lnTo>
                    <a:lnTo>
                      <a:pt x="448218" y="699830"/>
                    </a:lnTo>
                    <a:lnTo>
                      <a:pt x="561099" y="625173"/>
                    </a:lnTo>
                    <a:lnTo>
                      <a:pt x="539715" y="436064"/>
                    </a:lnTo>
                    <a:lnTo>
                      <a:pt x="507730" y="125063"/>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85" name="Freeform: Shape 284">
                <a:extLst>
                  <a:ext uri="{FF2B5EF4-FFF2-40B4-BE49-F238E27FC236}">
                    <a16:creationId xmlns:a16="http://schemas.microsoft.com/office/drawing/2014/main" id="{E619725B-7CE7-41E2-B69D-5A9C2E24D40F}"/>
                  </a:ext>
                </a:extLst>
              </p:cNvPr>
              <p:cNvSpPr/>
              <p:nvPr/>
            </p:nvSpPr>
            <p:spPr>
              <a:xfrm>
                <a:off x="6580468" y="2472947"/>
                <a:ext cx="648595" cy="574871"/>
              </a:xfrm>
              <a:custGeom>
                <a:avLst/>
                <a:gdLst>
                  <a:gd name="connsiteX0" fmla="*/ 441274 w 648595"/>
                  <a:gd name="connsiteY0" fmla="*/ 0 h 574871"/>
                  <a:gd name="connsiteX1" fmla="*/ 442750 w 648595"/>
                  <a:gd name="connsiteY1" fmla="*/ 41196 h 574871"/>
                  <a:gd name="connsiteX2" fmla="*/ 355816 w 648595"/>
                  <a:gd name="connsiteY2" fmla="*/ 33566 h 574871"/>
                  <a:gd name="connsiteX3" fmla="*/ 310058 w 648595"/>
                  <a:gd name="connsiteY3" fmla="*/ 30499 h 574871"/>
                  <a:gd name="connsiteX4" fmla="*/ 308515 w 648595"/>
                  <a:gd name="connsiteY4" fmla="*/ 30642 h 574871"/>
                  <a:gd name="connsiteX5" fmla="*/ 312877 w 648595"/>
                  <a:gd name="connsiteY5" fmla="*/ 78638 h 574871"/>
                  <a:gd name="connsiteX6" fmla="*/ 312877 w 648595"/>
                  <a:gd name="connsiteY6" fmla="*/ 35966 h 574871"/>
                  <a:gd name="connsiteX7" fmla="*/ 322088 w 648595"/>
                  <a:gd name="connsiteY7" fmla="*/ 35966 h 574871"/>
                  <a:gd name="connsiteX8" fmla="*/ 341890 w 648595"/>
                  <a:gd name="connsiteY8" fmla="*/ 57245 h 574871"/>
                  <a:gd name="connsiteX9" fmla="*/ 343367 w 648595"/>
                  <a:gd name="connsiteY9" fmla="*/ 63389 h 574871"/>
                  <a:gd name="connsiteX10" fmla="*/ 335756 w 648595"/>
                  <a:gd name="connsiteY10" fmla="*/ 66456 h 574871"/>
                  <a:gd name="connsiteX11" fmla="*/ 338823 w 648595"/>
                  <a:gd name="connsiteY11" fmla="*/ 78638 h 574871"/>
                  <a:gd name="connsiteX12" fmla="*/ 325164 w 648595"/>
                  <a:gd name="connsiteY12" fmla="*/ 77153 h 574871"/>
                  <a:gd name="connsiteX13" fmla="*/ 317535 w 648595"/>
                  <a:gd name="connsiteY13" fmla="*/ 84782 h 574871"/>
                  <a:gd name="connsiteX14" fmla="*/ 328136 w 648595"/>
                  <a:gd name="connsiteY14" fmla="*/ 89335 h 574871"/>
                  <a:gd name="connsiteX15" fmla="*/ 328136 w 648595"/>
                  <a:gd name="connsiteY15" fmla="*/ 96955 h 574871"/>
                  <a:gd name="connsiteX16" fmla="*/ 319021 w 648595"/>
                  <a:gd name="connsiteY16" fmla="*/ 101517 h 574871"/>
                  <a:gd name="connsiteX17" fmla="*/ 311401 w 648595"/>
                  <a:gd name="connsiteY17" fmla="*/ 96955 h 574871"/>
                  <a:gd name="connsiteX18" fmla="*/ 308334 w 648595"/>
                  <a:gd name="connsiteY18" fmla="*/ 139637 h 574871"/>
                  <a:gd name="connsiteX19" fmla="*/ 328136 w 648595"/>
                  <a:gd name="connsiteY19" fmla="*/ 148733 h 574871"/>
                  <a:gd name="connsiteX20" fmla="*/ 312877 w 648595"/>
                  <a:gd name="connsiteY20" fmla="*/ 151809 h 574871"/>
                  <a:gd name="connsiteX21" fmla="*/ 306838 w 648595"/>
                  <a:gd name="connsiteY21" fmla="*/ 147257 h 574871"/>
                  <a:gd name="connsiteX22" fmla="*/ 299218 w 648595"/>
                  <a:gd name="connsiteY22" fmla="*/ 173193 h 574871"/>
                  <a:gd name="connsiteX23" fmla="*/ 287045 w 648595"/>
                  <a:gd name="connsiteY23" fmla="*/ 188443 h 574871"/>
                  <a:gd name="connsiteX24" fmla="*/ 239706 w 648595"/>
                  <a:gd name="connsiteY24" fmla="*/ 208255 h 574871"/>
                  <a:gd name="connsiteX25" fmla="*/ 203178 w 648595"/>
                  <a:gd name="connsiteY25" fmla="*/ 206759 h 574871"/>
                  <a:gd name="connsiteX26" fmla="*/ 180308 w 648595"/>
                  <a:gd name="connsiteY26" fmla="*/ 196072 h 574871"/>
                  <a:gd name="connsiteX27" fmla="*/ 148218 w 648595"/>
                  <a:gd name="connsiteY27" fmla="*/ 200625 h 574871"/>
                  <a:gd name="connsiteX28" fmla="*/ 143675 w 648595"/>
                  <a:gd name="connsiteY28" fmla="*/ 208255 h 574871"/>
                  <a:gd name="connsiteX29" fmla="*/ 111690 w 648595"/>
                  <a:gd name="connsiteY29" fmla="*/ 226571 h 574871"/>
                  <a:gd name="connsiteX30" fmla="*/ 93374 w 648595"/>
                  <a:gd name="connsiteY30" fmla="*/ 250917 h 574871"/>
                  <a:gd name="connsiteX31" fmla="*/ 41481 w 648595"/>
                  <a:gd name="connsiteY31" fmla="*/ 278349 h 574871"/>
                  <a:gd name="connsiteX32" fmla="*/ 0 w 648595"/>
                  <a:gd name="connsiteY32" fmla="*/ 310153 h 574871"/>
                  <a:gd name="connsiteX33" fmla="*/ 552 w 648595"/>
                  <a:gd name="connsiteY33" fmla="*/ 311001 h 574871"/>
                  <a:gd name="connsiteX34" fmla="*/ 11249 w 648595"/>
                  <a:gd name="connsiteY34" fmla="*/ 480317 h 574871"/>
                  <a:gd name="connsiteX35" fmla="*/ 102737 w 648595"/>
                  <a:gd name="connsiteY35" fmla="*/ 474183 h 574871"/>
                  <a:gd name="connsiteX36" fmla="*/ 105813 w 648595"/>
                  <a:gd name="connsiteY36" fmla="*/ 506263 h 574871"/>
                  <a:gd name="connsiteX37" fmla="*/ 223247 w 648595"/>
                  <a:gd name="connsiteY37" fmla="*/ 500120 h 574871"/>
                  <a:gd name="connsiteX38" fmla="*/ 227800 w 648595"/>
                  <a:gd name="connsiteY38" fmla="*/ 500120 h 574871"/>
                  <a:gd name="connsiteX39" fmla="*/ 232343 w 648595"/>
                  <a:gd name="connsiteY39" fmla="*/ 501606 h 574871"/>
                  <a:gd name="connsiteX40" fmla="*/ 236896 w 648595"/>
                  <a:gd name="connsiteY40" fmla="*/ 501606 h 574871"/>
                  <a:gd name="connsiteX41" fmla="*/ 239973 w 648595"/>
                  <a:gd name="connsiteY41" fmla="*/ 503196 h 574871"/>
                  <a:gd name="connsiteX42" fmla="*/ 244526 w 648595"/>
                  <a:gd name="connsiteY42" fmla="*/ 506263 h 574871"/>
                  <a:gd name="connsiteX43" fmla="*/ 249079 w 648595"/>
                  <a:gd name="connsiteY43" fmla="*/ 512293 h 574871"/>
                  <a:gd name="connsiteX44" fmla="*/ 252146 w 648595"/>
                  <a:gd name="connsiteY44" fmla="*/ 519922 h 574871"/>
                  <a:gd name="connsiteX45" fmla="*/ 256708 w 648595"/>
                  <a:gd name="connsiteY45" fmla="*/ 529142 h 574871"/>
                  <a:gd name="connsiteX46" fmla="*/ 259766 w 648595"/>
                  <a:gd name="connsiteY46" fmla="*/ 530619 h 574871"/>
                  <a:gd name="connsiteX47" fmla="*/ 262833 w 648595"/>
                  <a:gd name="connsiteY47" fmla="*/ 529142 h 574871"/>
                  <a:gd name="connsiteX48" fmla="*/ 264319 w 648595"/>
                  <a:gd name="connsiteY48" fmla="*/ 527542 h 574871"/>
                  <a:gd name="connsiteX49" fmla="*/ 268986 w 648595"/>
                  <a:gd name="connsiteY49" fmla="*/ 519922 h 574871"/>
                  <a:gd name="connsiteX50" fmla="*/ 270462 w 648595"/>
                  <a:gd name="connsiteY50" fmla="*/ 513883 h 574871"/>
                  <a:gd name="connsiteX51" fmla="*/ 270462 w 648595"/>
                  <a:gd name="connsiteY51" fmla="*/ 510816 h 574871"/>
                  <a:gd name="connsiteX52" fmla="*/ 267405 w 648595"/>
                  <a:gd name="connsiteY52" fmla="*/ 504673 h 574871"/>
                  <a:gd name="connsiteX53" fmla="*/ 265919 w 648595"/>
                  <a:gd name="connsiteY53" fmla="*/ 498643 h 574871"/>
                  <a:gd name="connsiteX54" fmla="*/ 261356 w 648595"/>
                  <a:gd name="connsiteY54" fmla="*/ 493976 h 574871"/>
                  <a:gd name="connsiteX55" fmla="*/ 262833 w 648595"/>
                  <a:gd name="connsiteY55" fmla="*/ 492500 h 574871"/>
                  <a:gd name="connsiteX56" fmla="*/ 267405 w 648595"/>
                  <a:gd name="connsiteY56" fmla="*/ 491014 h 574871"/>
                  <a:gd name="connsiteX57" fmla="*/ 270462 w 648595"/>
                  <a:gd name="connsiteY57" fmla="*/ 493976 h 574871"/>
                  <a:gd name="connsiteX58" fmla="*/ 271948 w 648595"/>
                  <a:gd name="connsiteY58" fmla="*/ 495576 h 574871"/>
                  <a:gd name="connsiteX59" fmla="*/ 275025 w 648595"/>
                  <a:gd name="connsiteY59" fmla="*/ 497053 h 574871"/>
                  <a:gd name="connsiteX60" fmla="*/ 278092 w 648595"/>
                  <a:gd name="connsiteY60" fmla="*/ 503196 h 574871"/>
                  <a:gd name="connsiteX61" fmla="*/ 284226 w 648595"/>
                  <a:gd name="connsiteY61" fmla="*/ 513883 h 574871"/>
                  <a:gd name="connsiteX62" fmla="*/ 290274 w 648595"/>
                  <a:gd name="connsiteY62" fmla="*/ 516855 h 574871"/>
                  <a:gd name="connsiteX63" fmla="*/ 296418 w 648595"/>
                  <a:gd name="connsiteY63" fmla="*/ 521503 h 574871"/>
                  <a:gd name="connsiteX64" fmla="*/ 304019 w 648595"/>
                  <a:gd name="connsiteY64" fmla="*/ 524475 h 574871"/>
                  <a:gd name="connsiteX65" fmla="*/ 308591 w 648595"/>
                  <a:gd name="connsiteY65" fmla="*/ 526066 h 574871"/>
                  <a:gd name="connsiteX66" fmla="*/ 311658 w 648595"/>
                  <a:gd name="connsiteY66" fmla="*/ 522999 h 574871"/>
                  <a:gd name="connsiteX67" fmla="*/ 313144 w 648595"/>
                  <a:gd name="connsiteY67" fmla="*/ 518436 h 574871"/>
                  <a:gd name="connsiteX68" fmla="*/ 316211 w 648595"/>
                  <a:gd name="connsiteY68" fmla="*/ 515360 h 574871"/>
                  <a:gd name="connsiteX69" fmla="*/ 320754 w 648595"/>
                  <a:gd name="connsiteY69" fmla="*/ 515360 h 574871"/>
                  <a:gd name="connsiteX70" fmla="*/ 320754 w 648595"/>
                  <a:gd name="connsiteY70" fmla="*/ 513883 h 574871"/>
                  <a:gd name="connsiteX71" fmla="*/ 319278 w 648595"/>
                  <a:gd name="connsiteY71" fmla="*/ 510816 h 574871"/>
                  <a:gd name="connsiteX72" fmla="*/ 316211 w 648595"/>
                  <a:gd name="connsiteY72" fmla="*/ 507749 h 574871"/>
                  <a:gd name="connsiteX73" fmla="*/ 314734 w 648595"/>
                  <a:gd name="connsiteY73" fmla="*/ 503196 h 574871"/>
                  <a:gd name="connsiteX74" fmla="*/ 313144 w 648595"/>
                  <a:gd name="connsiteY74" fmla="*/ 497053 h 574871"/>
                  <a:gd name="connsiteX75" fmla="*/ 311658 w 648595"/>
                  <a:gd name="connsiteY75" fmla="*/ 492500 h 574871"/>
                  <a:gd name="connsiteX76" fmla="*/ 310058 w 648595"/>
                  <a:gd name="connsiteY76" fmla="*/ 487937 h 574871"/>
                  <a:gd name="connsiteX77" fmla="*/ 308591 w 648595"/>
                  <a:gd name="connsiteY77" fmla="*/ 478726 h 574871"/>
                  <a:gd name="connsiteX78" fmla="*/ 310058 w 648595"/>
                  <a:gd name="connsiteY78" fmla="*/ 461991 h 574871"/>
                  <a:gd name="connsiteX79" fmla="*/ 311658 w 648595"/>
                  <a:gd name="connsiteY79" fmla="*/ 457448 h 574871"/>
                  <a:gd name="connsiteX80" fmla="*/ 314734 w 648595"/>
                  <a:gd name="connsiteY80" fmla="*/ 457448 h 574871"/>
                  <a:gd name="connsiteX81" fmla="*/ 319278 w 648595"/>
                  <a:gd name="connsiteY81" fmla="*/ 458934 h 574871"/>
                  <a:gd name="connsiteX82" fmla="*/ 323841 w 648595"/>
                  <a:gd name="connsiteY82" fmla="*/ 461991 h 574871"/>
                  <a:gd name="connsiteX83" fmla="*/ 329984 w 648595"/>
                  <a:gd name="connsiteY83" fmla="*/ 471107 h 574871"/>
                  <a:gd name="connsiteX84" fmla="*/ 340566 w 648595"/>
                  <a:gd name="connsiteY84" fmla="*/ 481794 h 574871"/>
                  <a:gd name="connsiteX85" fmla="*/ 346710 w 648595"/>
                  <a:gd name="connsiteY85" fmla="*/ 484870 h 574871"/>
                  <a:gd name="connsiteX86" fmla="*/ 354330 w 648595"/>
                  <a:gd name="connsiteY86" fmla="*/ 487937 h 574871"/>
                  <a:gd name="connsiteX87" fmla="*/ 371056 w 648595"/>
                  <a:gd name="connsiteY87" fmla="*/ 491014 h 574871"/>
                  <a:gd name="connsiteX88" fmla="*/ 374142 w 648595"/>
                  <a:gd name="connsiteY88" fmla="*/ 493976 h 574871"/>
                  <a:gd name="connsiteX89" fmla="*/ 377200 w 648595"/>
                  <a:gd name="connsiteY89" fmla="*/ 493976 h 574871"/>
                  <a:gd name="connsiteX90" fmla="*/ 381762 w 648595"/>
                  <a:gd name="connsiteY90" fmla="*/ 495576 h 574871"/>
                  <a:gd name="connsiteX91" fmla="*/ 389372 w 648595"/>
                  <a:gd name="connsiteY91" fmla="*/ 503196 h 574871"/>
                  <a:gd name="connsiteX92" fmla="*/ 390963 w 648595"/>
                  <a:gd name="connsiteY92" fmla="*/ 504673 h 574871"/>
                  <a:gd name="connsiteX93" fmla="*/ 393925 w 648595"/>
                  <a:gd name="connsiteY93" fmla="*/ 504673 h 574871"/>
                  <a:gd name="connsiteX94" fmla="*/ 397011 w 648595"/>
                  <a:gd name="connsiteY94" fmla="*/ 506263 h 574871"/>
                  <a:gd name="connsiteX95" fmla="*/ 403146 w 648595"/>
                  <a:gd name="connsiteY95" fmla="*/ 509235 h 574871"/>
                  <a:gd name="connsiteX96" fmla="*/ 413852 w 648595"/>
                  <a:gd name="connsiteY96" fmla="*/ 513883 h 574871"/>
                  <a:gd name="connsiteX97" fmla="*/ 416795 w 648595"/>
                  <a:gd name="connsiteY97" fmla="*/ 513883 h 574871"/>
                  <a:gd name="connsiteX98" fmla="*/ 418395 w 648595"/>
                  <a:gd name="connsiteY98" fmla="*/ 516855 h 574871"/>
                  <a:gd name="connsiteX99" fmla="*/ 415318 w 648595"/>
                  <a:gd name="connsiteY99" fmla="*/ 516855 h 574871"/>
                  <a:gd name="connsiteX100" fmla="*/ 413852 w 648595"/>
                  <a:gd name="connsiteY100" fmla="*/ 518436 h 574871"/>
                  <a:gd name="connsiteX101" fmla="*/ 412251 w 648595"/>
                  <a:gd name="connsiteY101" fmla="*/ 516855 h 574871"/>
                  <a:gd name="connsiteX102" fmla="*/ 410765 w 648595"/>
                  <a:gd name="connsiteY102" fmla="*/ 515360 h 574871"/>
                  <a:gd name="connsiteX103" fmla="*/ 409184 w 648595"/>
                  <a:gd name="connsiteY103" fmla="*/ 516855 h 574871"/>
                  <a:gd name="connsiteX104" fmla="*/ 407699 w 648595"/>
                  <a:gd name="connsiteY104" fmla="*/ 518436 h 574871"/>
                  <a:gd name="connsiteX105" fmla="*/ 407699 w 648595"/>
                  <a:gd name="connsiteY105" fmla="*/ 527542 h 574871"/>
                  <a:gd name="connsiteX106" fmla="*/ 409184 w 648595"/>
                  <a:gd name="connsiteY106" fmla="*/ 527542 h 574871"/>
                  <a:gd name="connsiteX107" fmla="*/ 412251 w 648595"/>
                  <a:gd name="connsiteY107" fmla="*/ 529142 h 574871"/>
                  <a:gd name="connsiteX108" fmla="*/ 426015 w 648595"/>
                  <a:gd name="connsiteY108" fmla="*/ 529142 h 574871"/>
                  <a:gd name="connsiteX109" fmla="*/ 427492 w 648595"/>
                  <a:gd name="connsiteY109" fmla="*/ 527542 h 574871"/>
                  <a:gd name="connsiteX110" fmla="*/ 430578 w 648595"/>
                  <a:gd name="connsiteY110" fmla="*/ 526066 h 574871"/>
                  <a:gd name="connsiteX111" fmla="*/ 435121 w 648595"/>
                  <a:gd name="connsiteY111" fmla="*/ 526066 h 574871"/>
                  <a:gd name="connsiteX112" fmla="*/ 436721 w 648595"/>
                  <a:gd name="connsiteY112" fmla="*/ 527542 h 574871"/>
                  <a:gd name="connsiteX113" fmla="*/ 439683 w 648595"/>
                  <a:gd name="connsiteY113" fmla="*/ 529142 h 574871"/>
                  <a:gd name="connsiteX114" fmla="*/ 441274 w 648595"/>
                  <a:gd name="connsiteY114" fmla="*/ 532095 h 574871"/>
                  <a:gd name="connsiteX115" fmla="*/ 444332 w 648595"/>
                  <a:gd name="connsiteY115" fmla="*/ 535172 h 574871"/>
                  <a:gd name="connsiteX116" fmla="*/ 445818 w 648595"/>
                  <a:gd name="connsiteY116" fmla="*/ 536762 h 574871"/>
                  <a:gd name="connsiteX117" fmla="*/ 450371 w 648595"/>
                  <a:gd name="connsiteY117" fmla="*/ 538239 h 574871"/>
                  <a:gd name="connsiteX118" fmla="*/ 454914 w 648595"/>
                  <a:gd name="connsiteY118" fmla="*/ 539725 h 574871"/>
                  <a:gd name="connsiteX119" fmla="*/ 459591 w 648595"/>
                  <a:gd name="connsiteY119" fmla="*/ 541306 h 574871"/>
                  <a:gd name="connsiteX120" fmla="*/ 462553 w 648595"/>
                  <a:gd name="connsiteY120" fmla="*/ 544382 h 574871"/>
                  <a:gd name="connsiteX121" fmla="*/ 464144 w 648595"/>
                  <a:gd name="connsiteY121" fmla="*/ 547345 h 574871"/>
                  <a:gd name="connsiteX122" fmla="*/ 465620 w 648595"/>
                  <a:gd name="connsiteY122" fmla="*/ 548935 h 574871"/>
                  <a:gd name="connsiteX123" fmla="*/ 471764 w 648595"/>
                  <a:gd name="connsiteY123" fmla="*/ 548935 h 574871"/>
                  <a:gd name="connsiteX124" fmla="*/ 477793 w 648595"/>
                  <a:gd name="connsiteY124" fmla="*/ 545868 h 574871"/>
                  <a:gd name="connsiteX125" fmla="*/ 479393 w 648595"/>
                  <a:gd name="connsiteY125" fmla="*/ 544382 h 574871"/>
                  <a:gd name="connsiteX126" fmla="*/ 480879 w 648595"/>
                  <a:gd name="connsiteY126" fmla="*/ 544382 h 574871"/>
                  <a:gd name="connsiteX127" fmla="*/ 480879 w 648595"/>
                  <a:gd name="connsiteY127" fmla="*/ 547345 h 574871"/>
                  <a:gd name="connsiteX128" fmla="*/ 482460 w 648595"/>
                  <a:gd name="connsiteY128" fmla="*/ 550421 h 574871"/>
                  <a:gd name="connsiteX129" fmla="*/ 483937 w 648595"/>
                  <a:gd name="connsiteY129" fmla="*/ 552012 h 574871"/>
                  <a:gd name="connsiteX130" fmla="*/ 487013 w 648595"/>
                  <a:gd name="connsiteY130" fmla="*/ 550421 h 574871"/>
                  <a:gd name="connsiteX131" fmla="*/ 490080 w 648595"/>
                  <a:gd name="connsiteY131" fmla="*/ 548935 h 574871"/>
                  <a:gd name="connsiteX132" fmla="*/ 500663 w 648595"/>
                  <a:gd name="connsiteY132" fmla="*/ 548935 h 574871"/>
                  <a:gd name="connsiteX133" fmla="*/ 500663 w 648595"/>
                  <a:gd name="connsiteY133" fmla="*/ 556565 h 574871"/>
                  <a:gd name="connsiteX134" fmla="*/ 502263 w 648595"/>
                  <a:gd name="connsiteY134" fmla="*/ 558032 h 574871"/>
                  <a:gd name="connsiteX135" fmla="*/ 508302 w 648595"/>
                  <a:gd name="connsiteY135" fmla="*/ 558032 h 574871"/>
                  <a:gd name="connsiteX136" fmla="*/ 512950 w 648595"/>
                  <a:gd name="connsiteY136" fmla="*/ 556565 h 574871"/>
                  <a:gd name="connsiteX137" fmla="*/ 517503 w 648595"/>
                  <a:gd name="connsiteY137" fmla="*/ 553498 h 574871"/>
                  <a:gd name="connsiteX138" fmla="*/ 522056 w 648595"/>
                  <a:gd name="connsiteY138" fmla="*/ 553498 h 574871"/>
                  <a:gd name="connsiteX139" fmla="*/ 523532 w 648595"/>
                  <a:gd name="connsiteY139" fmla="*/ 556565 h 574871"/>
                  <a:gd name="connsiteX140" fmla="*/ 523532 w 648595"/>
                  <a:gd name="connsiteY140" fmla="*/ 565661 h 574871"/>
                  <a:gd name="connsiteX141" fmla="*/ 525132 w 648595"/>
                  <a:gd name="connsiteY141" fmla="*/ 567252 h 574871"/>
                  <a:gd name="connsiteX142" fmla="*/ 528199 w 648595"/>
                  <a:gd name="connsiteY142" fmla="*/ 568728 h 574871"/>
                  <a:gd name="connsiteX143" fmla="*/ 557108 w 648595"/>
                  <a:gd name="connsiteY143" fmla="*/ 574872 h 574871"/>
                  <a:gd name="connsiteX144" fmla="*/ 570881 w 648595"/>
                  <a:gd name="connsiteY144" fmla="*/ 402498 h 574871"/>
                  <a:gd name="connsiteX145" fmla="*/ 554041 w 648595"/>
                  <a:gd name="connsiteY145" fmla="*/ 397935 h 574871"/>
                  <a:gd name="connsiteX146" fmla="*/ 602856 w 648595"/>
                  <a:gd name="connsiteY146" fmla="*/ 231800 h 574871"/>
                  <a:gd name="connsiteX147" fmla="*/ 648595 w 648595"/>
                  <a:gd name="connsiteY147" fmla="*/ 243973 h 574871"/>
                  <a:gd name="connsiteX148" fmla="*/ 630269 w 648595"/>
                  <a:gd name="connsiteY148" fmla="*/ 15250 h 574871"/>
                  <a:gd name="connsiteX149" fmla="*/ 441274 w 648595"/>
                  <a:gd name="connsiteY149" fmla="*/ 0 h 5748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Lst>
                <a:rect l="l" t="t" r="r" b="b"/>
                <a:pathLst>
                  <a:path w="648595" h="574871">
                    <a:moveTo>
                      <a:pt x="441274" y="0"/>
                    </a:moveTo>
                    <a:lnTo>
                      <a:pt x="442750" y="41196"/>
                    </a:lnTo>
                    <a:lnTo>
                      <a:pt x="355816" y="33566"/>
                    </a:lnTo>
                    <a:lnTo>
                      <a:pt x="310058" y="30499"/>
                    </a:lnTo>
                    <a:lnTo>
                      <a:pt x="308515" y="30642"/>
                    </a:lnTo>
                    <a:lnTo>
                      <a:pt x="312877" y="78638"/>
                    </a:lnTo>
                    <a:lnTo>
                      <a:pt x="312877" y="35966"/>
                    </a:lnTo>
                    <a:lnTo>
                      <a:pt x="322088" y="35966"/>
                    </a:lnTo>
                    <a:lnTo>
                      <a:pt x="341890" y="57245"/>
                    </a:lnTo>
                    <a:lnTo>
                      <a:pt x="343367" y="63389"/>
                    </a:lnTo>
                    <a:lnTo>
                      <a:pt x="335756" y="66456"/>
                    </a:lnTo>
                    <a:lnTo>
                      <a:pt x="338823" y="78638"/>
                    </a:lnTo>
                    <a:lnTo>
                      <a:pt x="325164" y="77153"/>
                    </a:lnTo>
                    <a:lnTo>
                      <a:pt x="317535" y="84782"/>
                    </a:lnTo>
                    <a:lnTo>
                      <a:pt x="328136" y="89335"/>
                    </a:lnTo>
                    <a:lnTo>
                      <a:pt x="328136" y="96955"/>
                    </a:lnTo>
                    <a:lnTo>
                      <a:pt x="319021" y="101517"/>
                    </a:lnTo>
                    <a:lnTo>
                      <a:pt x="311401" y="96955"/>
                    </a:lnTo>
                    <a:lnTo>
                      <a:pt x="308334" y="139637"/>
                    </a:lnTo>
                    <a:lnTo>
                      <a:pt x="328136" y="148733"/>
                    </a:lnTo>
                    <a:lnTo>
                      <a:pt x="312877" y="151809"/>
                    </a:lnTo>
                    <a:lnTo>
                      <a:pt x="306838" y="147257"/>
                    </a:lnTo>
                    <a:lnTo>
                      <a:pt x="299218" y="173193"/>
                    </a:lnTo>
                    <a:lnTo>
                      <a:pt x="287045" y="188443"/>
                    </a:lnTo>
                    <a:lnTo>
                      <a:pt x="239706" y="208255"/>
                    </a:lnTo>
                    <a:lnTo>
                      <a:pt x="203178" y="206759"/>
                    </a:lnTo>
                    <a:lnTo>
                      <a:pt x="180308" y="196072"/>
                    </a:lnTo>
                    <a:lnTo>
                      <a:pt x="148218" y="200625"/>
                    </a:lnTo>
                    <a:lnTo>
                      <a:pt x="143675" y="208255"/>
                    </a:lnTo>
                    <a:lnTo>
                      <a:pt x="111690" y="226571"/>
                    </a:lnTo>
                    <a:lnTo>
                      <a:pt x="93374" y="250917"/>
                    </a:lnTo>
                    <a:lnTo>
                      <a:pt x="41481" y="278349"/>
                    </a:lnTo>
                    <a:lnTo>
                      <a:pt x="0" y="310153"/>
                    </a:lnTo>
                    <a:lnTo>
                      <a:pt x="552" y="311001"/>
                    </a:lnTo>
                    <a:lnTo>
                      <a:pt x="11249" y="480317"/>
                    </a:lnTo>
                    <a:lnTo>
                      <a:pt x="102737" y="474183"/>
                    </a:lnTo>
                    <a:lnTo>
                      <a:pt x="105813" y="506263"/>
                    </a:lnTo>
                    <a:lnTo>
                      <a:pt x="223247" y="500120"/>
                    </a:lnTo>
                    <a:lnTo>
                      <a:pt x="227800" y="500120"/>
                    </a:lnTo>
                    <a:lnTo>
                      <a:pt x="232343" y="501606"/>
                    </a:lnTo>
                    <a:lnTo>
                      <a:pt x="236896" y="501606"/>
                    </a:lnTo>
                    <a:lnTo>
                      <a:pt x="239973" y="503196"/>
                    </a:lnTo>
                    <a:lnTo>
                      <a:pt x="244526" y="506263"/>
                    </a:lnTo>
                    <a:lnTo>
                      <a:pt x="249079" y="512293"/>
                    </a:lnTo>
                    <a:lnTo>
                      <a:pt x="252146" y="519922"/>
                    </a:lnTo>
                    <a:lnTo>
                      <a:pt x="256708" y="529142"/>
                    </a:lnTo>
                    <a:lnTo>
                      <a:pt x="259766" y="530619"/>
                    </a:lnTo>
                    <a:lnTo>
                      <a:pt x="262833" y="529142"/>
                    </a:lnTo>
                    <a:lnTo>
                      <a:pt x="264319" y="527542"/>
                    </a:lnTo>
                    <a:lnTo>
                      <a:pt x="268986" y="519922"/>
                    </a:lnTo>
                    <a:lnTo>
                      <a:pt x="270462" y="513883"/>
                    </a:lnTo>
                    <a:lnTo>
                      <a:pt x="270462" y="510816"/>
                    </a:lnTo>
                    <a:lnTo>
                      <a:pt x="267405" y="504673"/>
                    </a:lnTo>
                    <a:lnTo>
                      <a:pt x="265919" y="498643"/>
                    </a:lnTo>
                    <a:lnTo>
                      <a:pt x="261356" y="493976"/>
                    </a:lnTo>
                    <a:lnTo>
                      <a:pt x="262833" y="492500"/>
                    </a:lnTo>
                    <a:lnTo>
                      <a:pt x="267405" y="491014"/>
                    </a:lnTo>
                    <a:lnTo>
                      <a:pt x="270462" y="493976"/>
                    </a:lnTo>
                    <a:lnTo>
                      <a:pt x="271948" y="495576"/>
                    </a:lnTo>
                    <a:lnTo>
                      <a:pt x="275025" y="497053"/>
                    </a:lnTo>
                    <a:lnTo>
                      <a:pt x="278092" y="503196"/>
                    </a:lnTo>
                    <a:lnTo>
                      <a:pt x="284226" y="513883"/>
                    </a:lnTo>
                    <a:lnTo>
                      <a:pt x="290274" y="516855"/>
                    </a:lnTo>
                    <a:lnTo>
                      <a:pt x="296418" y="521503"/>
                    </a:lnTo>
                    <a:lnTo>
                      <a:pt x="304019" y="524475"/>
                    </a:lnTo>
                    <a:lnTo>
                      <a:pt x="308591" y="526066"/>
                    </a:lnTo>
                    <a:lnTo>
                      <a:pt x="311658" y="522999"/>
                    </a:lnTo>
                    <a:lnTo>
                      <a:pt x="313144" y="518436"/>
                    </a:lnTo>
                    <a:lnTo>
                      <a:pt x="316211" y="515360"/>
                    </a:lnTo>
                    <a:lnTo>
                      <a:pt x="320754" y="515360"/>
                    </a:lnTo>
                    <a:lnTo>
                      <a:pt x="320754" y="513883"/>
                    </a:lnTo>
                    <a:lnTo>
                      <a:pt x="319278" y="510816"/>
                    </a:lnTo>
                    <a:lnTo>
                      <a:pt x="316211" y="507749"/>
                    </a:lnTo>
                    <a:lnTo>
                      <a:pt x="314734" y="503196"/>
                    </a:lnTo>
                    <a:lnTo>
                      <a:pt x="313144" y="497053"/>
                    </a:lnTo>
                    <a:lnTo>
                      <a:pt x="311658" y="492500"/>
                    </a:lnTo>
                    <a:lnTo>
                      <a:pt x="310058" y="487937"/>
                    </a:lnTo>
                    <a:lnTo>
                      <a:pt x="308591" y="478726"/>
                    </a:lnTo>
                    <a:lnTo>
                      <a:pt x="310058" y="461991"/>
                    </a:lnTo>
                    <a:lnTo>
                      <a:pt x="311658" y="457448"/>
                    </a:lnTo>
                    <a:lnTo>
                      <a:pt x="314734" y="457448"/>
                    </a:lnTo>
                    <a:lnTo>
                      <a:pt x="319278" y="458934"/>
                    </a:lnTo>
                    <a:lnTo>
                      <a:pt x="323841" y="461991"/>
                    </a:lnTo>
                    <a:lnTo>
                      <a:pt x="329984" y="471107"/>
                    </a:lnTo>
                    <a:lnTo>
                      <a:pt x="340566" y="481794"/>
                    </a:lnTo>
                    <a:lnTo>
                      <a:pt x="346710" y="484870"/>
                    </a:lnTo>
                    <a:lnTo>
                      <a:pt x="354330" y="487937"/>
                    </a:lnTo>
                    <a:lnTo>
                      <a:pt x="371056" y="491014"/>
                    </a:lnTo>
                    <a:lnTo>
                      <a:pt x="374142" y="493976"/>
                    </a:lnTo>
                    <a:lnTo>
                      <a:pt x="377200" y="493976"/>
                    </a:lnTo>
                    <a:lnTo>
                      <a:pt x="381762" y="495576"/>
                    </a:lnTo>
                    <a:lnTo>
                      <a:pt x="389372" y="503196"/>
                    </a:lnTo>
                    <a:lnTo>
                      <a:pt x="390963" y="504673"/>
                    </a:lnTo>
                    <a:lnTo>
                      <a:pt x="393925" y="504673"/>
                    </a:lnTo>
                    <a:lnTo>
                      <a:pt x="397011" y="506263"/>
                    </a:lnTo>
                    <a:lnTo>
                      <a:pt x="403146" y="509235"/>
                    </a:lnTo>
                    <a:lnTo>
                      <a:pt x="413852" y="513883"/>
                    </a:lnTo>
                    <a:lnTo>
                      <a:pt x="416795" y="513883"/>
                    </a:lnTo>
                    <a:lnTo>
                      <a:pt x="418395" y="516855"/>
                    </a:lnTo>
                    <a:lnTo>
                      <a:pt x="415318" y="516855"/>
                    </a:lnTo>
                    <a:lnTo>
                      <a:pt x="413852" y="518436"/>
                    </a:lnTo>
                    <a:lnTo>
                      <a:pt x="412251" y="516855"/>
                    </a:lnTo>
                    <a:lnTo>
                      <a:pt x="410765" y="515360"/>
                    </a:lnTo>
                    <a:lnTo>
                      <a:pt x="409184" y="516855"/>
                    </a:lnTo>
                    <a:lnTo>
                      <a:pt x="407699" y="518436"/>
                    </a:lnTo>
                    <a:lnTo>
                      <a:pt x="407699" y="527542"/>
                    </a:lnTo>
                    <a:lnTo>
                      <a:pt x="409184" y="527542"/>
                    </a:lnTo>
                    <a:lnTo>
                      <a:pt x="412251" y="529142"/>
                    </a:lnTo>
                    <a:lnTo>
                      <a:pt x="426015" y="529142"/>
                    </a:lnTo>
                    <a:lnTo>
                      <a:pt x="427492" y="527542"/>
                    </a:lnTo>
                    <a:lnTo>
                      <a:pt x="430578" y="526066"/>
                    </a:lnTo>
                    <a:lnTo>
                      <a:pt x="435121" y="526066"/>
                    </a:lnTo>
                    <a:lnTo>
                      <a:pt x="436721" y="527542"/>
                    </a:lnTo>
                    <a:lnTo>
                      <a:pt x="439683" y="529142"/>
                    </a:lnTo>
                    <a:lnTo>
                      <a:pt x="441274" y="532095"/>
                    </a:lnTo>
                    <a:lnTo>
                      <a:pt x="444332" y="535172"/>
                    </a:lnTo>
                    <a:lnTo>
                      <a:pt x="445818" y="536762"/>
                    </a:lnTo>
                    <a:lnTo>
                      <a:pt x="450371" y="538239"/>
                    </a:lnTo>
                    <a:lnTo>
                      <a:pt x="454914" y="539725"/>
                    </a:lnTo>
                    <a:lnTo>
                      <a:pt x="459591" y="541306"/>
                    </a:lnTo>
                    <a:lnTo>
                      <a:pt x="462553" y="544382"/>
                    </a:lnTo>
                    <a:lnTo>
                      <a:pt x="464144" y="547345"/>
                    </a:lnTo>
                    <a:lnTo>
                      <a:pt x="465620" y="548935"/>
                    </a:lnTo>
                    <a:lnTo>
                      <a:pt x="471764" y="548935"/>
                    </a:lnTo>
                    <a:lnTo>
                      <a:pt x="477793" y="545868"/>
                    </a:lnTo>
                    <a:lnTo>
                      <a:pt x="479393" y="544382"/>
                    </a:lnTo>
                    <a:lnTo>
                      <a:pt x="480879" y="544382"/>
                    </a:lnTo>
                    <a:lnTo>
                      <a:pt x="480879" y="547345"/>
                    </a:lnTo>
                    <a:lnTo>
                      <a:pt x="482460" y="550421"/>
                    </a:lnTo>
                    <a:lnTo>
                      <a:pt x="483937" y="552012"/>
                    </a:lnTo>
                    <a:lnTo>
                      <a:pt x="487013" y="550421"/>
                    </a:lnTo>
                    <a:lnTo>
                      <a:pt x="490080" y="548935"/>
                    </a:lnTo>
                    <a:lnTo>
                      <a:pt x="500663" y="548935"/>
                    </a:lnTo>
                    <a:lnTo>
                      <a:pt x="500663" y="556565"/>
                    </a:lnTo>
                    <a:lnTo>
                      <a:pt x="502263" y="558032"/>
                    </a:lnTo>
                    <a:lnTo>
                      <a:pt x="508302" y="558032"/>
                    </a:lnTo>
                    <a:lnTo>
                      <a:pt x="512950" y="556565"/>
                    </a:lnTo>
                    <a:lnTo>
                      <a:pt x="517503" y="553498"/>
                    </a:lnTo>
                    <a:lnTo>
                      <a:pt x="522056" y="553498"/>
                    </a:lnTo>
                    <a:lnTo>
                      <a:pt x="523532" y="556565"/>
                    </a:lnTo>
                    <a:lnTo>
                      <a:pt x="523532" y="565661"/>
                    </a:lnTo>
                    <a:lnTo>
                      <a:pt x="525132" y="567252"/>
                    </a:lnTo>
                    <a:lnTo>
                      <a:pt x="528199" y="568728"/>
                    </a:lnTo>
                    <a:lnTo>
                      <a:pt x="557108" y="574872"/>
                    </a:lnTo>
                    <a:lnTo>
                      <a:pt x="570881" y="402498"/>
                    </a:lnTo>
                    <a:lnTo>
                      <a:pt x="554041" y="397935"/>
                    </a:lnTo>
                    <a:lnTo>
                      <a:pt x="602856" y="231800"/>
                    </a:lnTo>
                    <a:lnTo>
                      <a:pt x="648595" y="243973"/>
                    </a:lnTo>
                    <a:lnTo>
                      <a:pt x="630269" y="15250"/>
                    </a:lnTo>
                    <a:lnTo>
                      <a:pt x="441274" y="0"/>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86" name="Freeform: Shape 285">
                <a:extLst>
                  <a:ext uri="{FF2B5EF4-FFF2-40B4-BE49-F238E27FC236}">
                    <a16:creationId xmlns:a16="http://schemas.microsoft.com/office/drawing/2014/main" id="{87EE8D14-4FAE-456D-B69E-F16A4E7AE748}"/>
                  </a:ext>
                </a:extLst>
              </p:cNvPr>
              <p:cNvSpPr/>
              <p:nvPr/>
            </p:nvSpPr>
            <p:spPr>
              <a:xfrm>
                <a:off x="6492599" y="2783100"/>
                <a:ext cx="362893" cy="833465"/>
              </a:xfrm>
              <a:custGeom>
                <a:avLst/>
                <a:gdLst>
                  <a:gd name="connsiteX0" fmla="*/ 355273 w 362893"/>
                  <a:gd name="connsiteY0" fmla="*/ 662654 h 833465"/>
                  <a:gd name="connsiteX1" fmla="*/ 352187 w 362893"/>
                  <a:gd name="connsiteY1" fmla="*/ 656530 h 833465"/>
                  <a:gd name="connsiteX2" fmla="*/ 338538 w 362893"/>
                  <a:gd name="connsiteY2" fmla="*/ 633651 h 833465"/>
                  <a:gd name="connsiteX3" fmla="*/ 292789 w 362893"/>
                  <a:gd name="connsiteY3" fmla="*/ 589502 h 833465"/>
                  <a:gd name="connsiteX4" fmla="*/ 221104 w 362893"/>
                  <a:gd name="connsiteY4" fmla="*/ 595522 h 833465"/>
                  <a:gd name="connsiteX5" fmla="*/ 213474 w 362893"/>
                  <a:gd name="connsiteY5" fmla="*/ 497996 h 833465"/>
                  <a:gd name="connsiteX6" fmla="*/ 207340 w 362893"/>
                  <a:gd name="connsiteY6" fmla="*/ 433940 h 833465"/>
                  <a:gd name="connsiteX7" fmla="*/ 207340 w 362893"/>
                  <a:gd name="connsiteY7" fmla="*/ 427796 h 833465"/>
                  <a:gd name="connsiteX8" fmla="*/ 186052 w 362893"/>
                  <a:gd name="connsiteY8" fmla="*/ 429387 h 833465"/>
                  <a:gd name="connsiteX9" fmla="*/ 179908 w 362893"/>
                  <a:gd name="connsiteY9" fmla="*/ 354625 h 833465"/>
                  <a:gd name="connsiteX10" fmla="*/ 179908 w 362893"/>
                  <a:gd name="connsiteY10" fmla="*/ 330279 h 833465"/>
                  <a:gd name="connsiteX11" fmla="*/ 181509 w 362893"/>
                  <a:gd name="connsiteY11" fmla="*/ 325717 h 833465"/>
                  <a:gd name="connsiteX12" fmla="*/ 184461 w 362893"/>
                  <a:gd name="connsiteY12" fmla="*/ 322650 h 833465"/>
                  <a:gd name="connsiteX13" fmla="*/ 190605 w 362893"/>
                  <a:gd name="connsiteY13" fmla="*/ 324126 h 833465"/>
                  <a:gd name="connsiteX14" fmla="*/ 193681 w 362893"/>
                  <a:gd name="connsiteY14" fmla="*/ 324126 h 833465"/>
                  <a:gd name="connsiteX15" fmla="*/ 198225 w 362893"/>
                  <a:gd name="connsiteY15" fmla="*/ 325717 h 833465"/>
                  <a:gd name="connsiteX16" fmla="*/ 199711 w 362893"/>
                  <a:gd name="connsiteY16" fmla="*/ 322650 h 833465"/>
                  <a:gd name="connsiteX17" fmla="*/ 198225 w 362893"/>
                  <a:gd name="connsiteY17" fmla="*/ 313439 h 833465"/>
                  <a:gd name="connsiteX18" fmla="*/ 195148 w 362893"/>
                  <a:gd name="connsiteY18" fmla="*/ 301257 h 833465"/>
                  <a:gd name="connsiteX19" fmla="*/ 190605 w 362893"/>
                  <a:gd name="connsiteY19" fmla="*/ 289084 h 833465"/>
                  <a:gd name="connsiteX20" fmla="*/ 190605 w 362893"/>
                  <a:gd name="connsiteY20" fmla="*/ 286017 h 833465"/>
                  <a:gd name="connsiteX21" fmla="*/ 192091 w 362893"/>
                  <a:gd name="connsiteY21" fmla="*/ 282950 h 833465"/>
                  <a:gd name="connsiteX22" fmla="*/ 193681 w 362893"/>
                  <a:gd name="connsiteY22" fmla="*/ 282950 h 833465"/>
                  <a:gd name="connsiteX23" fmla="*/ 198225 w 362893"/>
                  <a:gd name="connsiteY23" fmla="*/ 279968 h 833465"/>
                  <a:gd name="connsiteX24" fmla="*/ 199711 w 362893"/>
                  <a:gd name="connsiteY24" fmla="*/ 278378 h 833465"/>
                  <a:gd name="connsiteX25" fmla="*/ 198225 w 362893"/>
                  <a:gd name="connsiteY25" fmla="*/ 267691 h 833465"/>
                  <a:gd name="connsiteX26" fmla="*/ 193681 w 362893"/>
                  <a:gd name="connsiteY26" fmla="*/ 196110 h 833465"/>
                  <a:gd name="connsiteX27" fmla="*/ 190605 w 362893"/>
                  <a:gd name="connsiteY27" fmla="*/ 164030 h 833465"/>
                  <a:gd name="connsiteX28" fmla="*/ 99117 w 362893"/>
                  <a:gd name="connsiteY28" fmla="*/ 170164 h 833465"/>
                  <a:gd name="connsiteX29" fmla="*/ 88421 w 362893"/>
                  <a:gd name="connsiteY29" fmla="*/ 848 h 833465"/>
                  <a:gd name="connsiteX30" fmla="*/ 87868 w 362893"/>
                  <a:gd name="connsiteY30" fmla="*/ 0 h 833465"/>
                  <a:gd name="connsiteX31" fmla="*/ 77572 w 362893"/>
                  <a:gd name="connsiteY31" fmla="*/ 7896 h 833465"/>
                  <a:gd name="connsiteX32" fmla="*/ 42415 w 362893"/>
                  <a:gd name="connsiteY32" fmla="*/ 65827 h 833465"/>
                  <a:gd name="connsiteX33" fmla="*/ 25689 w 362893"/>
                  <a:gd name="connsiteY33" fmla="*/ 78000 h 833465"/>
                  <a:gd name="connsiteX34" fmla="*/ 27165 w 362893"/>
                  <a:gd name="connsiteY34" fmla="*/ 91764 h 833465"/>
                  <a:gd name="connsiteX35" fmla="*/ 19545 w 362893"/>
                  <a:gd name="connsiteY35" fmla="*/ 107013 h 833465"/>
                  <a:gd name="connsiteX36" fmla="*/ 13506 w 362893"/>
                  <a:gd name="connsiteY36" fmla="*/ 94726 h 833465"/>
                  <a:gd name="connsiteX37" fmla="*/ 19545 w 362893"/>
                  <a:gd name="connsiteY37" fmla="*/ 74933 h 833465"/>
                  <a:gd name="connsiteX38" fmla="*/ 10725 w 362893"/>
                  <a:gd name="connsiteY38" fmla="*/ 76086 h 833465"/>
                  <a:gd name="connsiteX39" fmla="*/ 22870 w 362893"/>
                  <a:gd name="connsiteY39" fmla="*/ 263138 h 833465"/>
                  <a:gd name="connsiteX40" fmla="*/ 25946 w 362893"/>
                  <a:gd name="connsiteY40" fmla="*/ 324126 h 833465"/>
                  <a:gd name="connsiteX41" fmla="*/ 27422 w 362893"/>
                  <a:gd name="connsiteY41" fmla="*/ 356216 h 833465"/>
                  <a:gd name="connsiteX42" fmla="*/ 25946 w 362893"/>
                  <a:gd name="connsiteY42" fmla="*/ 359178 h 833465"/>
                  <a:gd name="connsiteX43" fmla="*/ 22870 w 362893"/>
                  <a:gd name="connsiteY43" fmla="*/ 362245 h 833465"/>
                  <a:gd name="connsiteX44" fmla="*/ 19802 w 362893"/>
                  <a:gd name="connsiteY44" fmla="*/ 363836 h 833465"/>
                  <a:gd name="connsiteX45" fmla="*/ 16735 w 362893"/>
                  <a:gd name="connsiteY45" fmla="*/ 368389 h 833465"/>
                  <a:gd name="connsiteX46" fmla="*/ 16735 w 362893"/>
                  <a:gd name="connsiteY46" fmla="*/ 401955 h 833465"/>
                  <a:gd name="connsiteX47" fmla="*/ 18326 w 362893"/>
                  <a:gd name="connsiteY47" fmla="*/ 409585 h 833465"/>
                  <a:gd name="connsiteX48" fmla="*/ 21393 w 362893"/>
                  <a:gd name="connsiteY48" fmla="*/ 415633 h 833465"/>
                  <a:gd name="connsiteX49" fmla="*/ 18326 w 362893"/>
                  <a:gd name="connsiteY49" fmla="*/ 420176 h 833465"/>
                  <a:gd name="connsiteX50" fmla="*/ 15250 w 362893"/>
                  <a:gd name="connsiteY50" fmla="*/ 427796 h 833465"/>
                  <a:gd name="connsiteX51" fmla="*/ 13773 w 362893"/>
                  <a:gd name="connsiteY51" fmla="*/ 435416 h 833465"/>
                  <a:gd name="connsiteX52" fmla="*/ 10687 w 362893"/>
                  <a:gd name="connsiteY52" fmla="*/ 441560 h 833465"/>
                  <a:gd name="connsiteX53" fmla="*/ 6144 w 362893"/>
                  <a:gd name="connsiteY53" fmla="*/ 465925 h 833465"/>
                  <a:gd name="connsiteX54" fmla="*/ 3086 w 362893"/>
                  <a:gd name="connsiteY54" fmla="*/ 478193 h 833465"/>
                  <a:gd name="connsiteX55" fmla="*/ 3086 w 362893"/>
                  <a:gd name="connsiteY55" fmla="*/ 493452 h 833465"/>
                  <a:gd name="connsiteX56" fmla="*/ 0 w 362893"/>
                  <a:gd name="connsiteY56" fmla="*/ 505635 h 833465"/>
                  <a:gd name="connsiteX57" fmla="*/ 1486 w 362893"/>
                  <a:gd name="connsiteY57" fmla="*/ 505635 h 833465"/>
                  <a:gd name="connsiteX58" fmla="*/ 0 w 362893"/>
                  <a:gd name="connsiteY58" fmla="*/ 528495 h 833465"/>
                  <a:gd name="connsiteX59" fmla="*/ 0 w 362893"/>
                  <a:gd name="connsiteY59" fmla="*/ 536124 h 833465"/>
                  <a:gd name="connsiteX60" fmla="*/ 1486 w 362893"/>
                  <a:gd name="connsiteY60" fmla="*/ 542154 h 833465"/>
                  <a:gd name="connsiteX61" fmla="*/ 12183 w 362893"/>
                  <a:gd name="connsiteY61" fmla="*/ 563547 h 833465"/>
                  <a:gd name="connsiteX62" fmla="*/ 13773 w 362893"/>
                  <a:gd name="connsiteY62" fmla="*/ 571176 h 833465"/>
                  <a:gd name="connsiteX63" fmla="*/ 13773 w 362893"/>
                  <a:gd name="connsiteY63" fmla="*/ 584930 h 833465"/>
                  <a:gd name="connsiteX64" fmla="*/ 15250 w 362893"/>
                  <a:gd name="connsiteY64" fmla="*/ 595522 h 833465"/>
                  <a:gd name="connsiteX65" fmla="*/ 16735 w 362893"/>
                  <a:gd name="connsiteY65" fmla="*/ 601666 h 833465"/>
                  <a:gd name="connsiteX66" fmla="*/ 18326 w 362893"/>
                  <a:gd name="connsiteY66" fmla="*/ 607809 h 833465"/>
                  <a:gd name="connsiteX67" fmla="*/ 16735 w 362893"/>
                  <a:gd name="connsiteY67" fmla="*/ 613848 h 833465"/>
                  <a:gd name="connsiteX68" fmla="*/ 13773 w 362893"/>
                  <a:gd name="connsiteY68" fmla="*/ 623059 h 833465"/>
                  <a:gd name="connsiteX69" fmla="*/ 4543 w 362893"/>
                  <a:gd name="connsiteY69" fmla="*/ 642861 h 833465"/>
                  <a:gd name="connsiteX70" fmla="*/ 3086 w 362893"/>
                  <a:gd name="connsiteY70" fmla="*/ 647414 h 833465"/>
                  <a:gd name="connsiteX71" fmla="*/ 1486 w 362893"/>
                  <a:gd name="connsiteY71" fmla="*/ 676437 h 833465"/>
                  <a:gd name="connsiteX72" fmla="*/ 6144 w 362893"/>
                  <a:gd name="connsiteY72" fmla="*/ 722166 h 833465"/>
                  <a:gd name="connsiteX73" fmla="*/ 10687 w 362893"/>
                  <a:gd name="connsiteY73" fmla="*/ 737426 h 833465"/>
                  <a:gd name="connsiteX74" fmla="*/ 19802 w 362893"/>
                  <a:gd name="connsiteY74" fmla="*/ 752656 h 833465"/>
                  <a:gd name="connsiteX75" fmla="*/ 36652 w 362893"/>
                  <a:gd name="connsiteY75" fmla="*/ 769391 h 833465"/>
                  <a:gd name="connsiteX76" fmla="*/ 39605 w 362893"/>
                  <a:gd name="connsiteY76" fmla="*/ 775535 h 833465"/>
                  <a:gd name="connsiteX77" fmla="*/ 44253 w 362893"/>
                  <a:gd name="connsiteY77" fmla="*/ 784650 h 833465"/>
                  <a:gd name="connsiteX78" fmla="*/ 57931 w 362893"/>
                  <a:gd name="connsiteY78" fmla="*/ 828904 h 833465"/>
                  <a:gd name="connsiteX79" fmla="*/ 216541 w 362893"/>
                  <a:gd name="connsiteY79" fmla="*/ 824256 h 833465"/>
                  <a:gd name="connsiteX80" fmla="*/ 218027 w 362893"/>
                  <a:gd name="connsiteY80" fmla="*/ 833466 h 833465"/>
                  <a:gd name="connsiteX81" fmla="*/ 362893 w 362893"/>
                  <a:gd name="connsiteY81" fmla="*/ 828904 h 833465"/>
                  <a:gd name="connsiteX82" fmla="*/ 355273 w 362893"/>
                  <a:gd name="connsiteY82" fmla="*/ 671760 h 833465"/>
                  <a:gd name="connsiteX83" fmla="*/ 355273 w 362893"/>
                  <a:gd name="connsiteY83" fmla="*/ 662654 h 833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362893" h="833465">
                    <a:moveTo>
                      <a:pt x="355273" y="662654"/>
                    </a:moveTo>
                    <a:lnTo>
                      <a:pt x="352187" y="656530"/>
                    </a:lnTo>
                    <a:lnTo>
                      <a:pt x="338538" y="633651"/>
                    </a:lnTo>
                    <a:lnTo>
                      <a:pt x="292789" y="589502"/>
                    </a:lnTo>
                    <a:lnTo>
                      <a:pt x="221104" y="595522"/>
                    </a:lnTo>
                    <a:lnTo>
                      <a:pt x="213474" y="497996"/>
                    </a:lnTo>
                    <a:lnTo>
                      <a:pt x="207340" y="433940"/>
                    </a:lnTo>
                    <a:lnTo>
                      <a:pt x="207340" y="427796"/>
                    </a:lnTo>
                    <a:lnTo>
                      <a:pt x="186052" y="429387"/>
                    </a:lnTo>
                    <a:lnTo>
                      <a:pt x="179908" y="354625"/>
                    </a:lnTo>
                    <a:lnTo>
                      <a:pt x="179908" y="330279"/>
                    </a:lnTo>
                    <a:lnTo>
                      <a:pt x="181509" y="325717"/>
                    </a:lnTo>
                    <a:lnTo>
                      <a:pt x="184461" y="322650"/>
                    </a:lnTo>
                    <a:lnTo>
                      <a:pt x="190605" y="324126"/>
                    </a:lnTo>
                    <a:lnTo>
                      <a:pt x="193681" y="324126"/>
                    </a:lnTo>
                    <a:lnTo>
                      <a:pt x="198225" y="325717"/>
                    </a:lnTo>
                    <a:lnTo>
                      <a:pt x="199711" y="322650"/>
                    </a:lnTo>
                    <a:lnTo>
                      <a:pt x="198225" y="313439"/>
                    </a:lnTo>
                    <a:lnTo>
                      <a:pt x="195148" y="301257"/>
                    </a:lnTo>
                    <a:lnTo>
                      <a:pt x="190605" y="289084"/>
                    </a:lnTo>
                    <a:lnTo>
                      <a:pt x="190605" y="286017"/>
                    </a:lnTo>
                    <a:lnTo>
                      <a:pt x="192091" y="282950"/>
                    </a:lnTo>
                    <a:lnTo>
                      <a:pt x="193681" y="282950"/>
                    </a:lnTo>
                    <a:lnTo>
                      <a:pt x="198225" y="279968"/>
                    </a:lnTo>
                    <a:lnTo>
                      <a:pt x="199711" y="278378"/>
                    </a:lnTo>
                    <a:lnTo>
                      <a:pt x="198225" y="267691"/>
                    </a:lnTo>
                    <a:lnTo>
                      <a:pt x="193681" y="196110"/>
                    </a:lnTo>
                    <a:lnTo>
                      <a:pt x="190605" y="164030"/>
                    </a:lnTo>
                    <a:lnTo>
                      <a:pt x="99117" y="170164"/>
                    </a:lnTo>
                    <a:lnTo>
                      <a:pt x="88421" y="848"/>
                    </a:lnTo>
                    <a:lnTo>
                      <a:pt x="87868" y="0"/>
                    </a:lnTo>
                    <a:lnTo>
                      <a:pt x="77572" y="7896"/>
                    </a:lnTo>
                    <a:lnTo>
                      <a:pt x="42415" y="65827"/>
                    </a:lnTo>
                    <a:lnTo>
                      <a:pt x="25689" y="78000"/>
                    </a:lnTo>
                    <a:lnTo>
                      <a:pt x="27165" y="91764"/>
                    </a:lnTo>
                    <a:lnTo>
                      <a:pt x="19545" y="107013"/>
                    </a:lnTo>
                    <a:lnTo>
                      <a:pt x="13506" y="94726"/>
                    </a:lnTo>
                    <a:lnTo>
                      <a:pt x="19545" y="74933"/>
                    </a:lnTo>
                    <a:lnTo>
                      <a:pt x="10725" y="76086"/>
                    </a:lnTo>
                    <a:lnTo>
                      <a:pt x="22870" y="263138"/>
                    </a:lnTo>
                    <a:lnTo>
                      <a:pt x="25946" y="324126"/>
                    </a:lnTo>
                    <a:lnTo>
                      <a:pt x="27422" y="356216"/>
                    </a:lnTo>
                    <a:lnTo>
                      <a:pt x="25946" y="359178"/>
                    </a:lnTo>
                    <a:lnTo>
                      <a:pt x="22870" y="362245"/>
                    </a:lnTo>
                    <a:lnTo>
                      <a:pt x="19802" y="363836"/>
                    </a:lnTo>
                    <a:lnTo>
                      <a:pt x="16735" y="368389"/>
                    </a:lnTo>
                    <a:lnTo>
                      <a:pt x="16735" y="401955"/>
                    </a:lnTo>
                    <a:lnTo>
                      <a:pt x="18326" y="409585"/>
                    </a:lnTo>
                    <a:lnTo>
                      <a:pt x="21393" y="415633"/>
                    </a:lnTo>
                    <a:lnTo>
                      <a:pt x="18326" y="420176"/>
                    </a:lnTo>
                    <a:lnTo>
                      <a:pt x="15250" y="427796"/>
                    </a:lnTo>
                    <a:lnTo>
                      <a:pt x="13773" y="435416"/>
                    </a:lnTo>
                    <a:lnTo>
                      <a:pt x="10687" y="441560"/>
                    </a:lnTo>
                    <a:lnTo>
                      <a:pt x="6144" y="465925"/>
                    </a:lnTo>
                    <a:lnTo>
                      <a:pt x="3086" y="478193"/>
                    </a:lnTo>
                    <a:lnTo>
                      <a:pt x="3086" y="493452"/>
                    </a:lnTo>
                    <a:lnTo>
                      <a:pt x="0" y="505635"/>
                    </a:lnTo>
                    <a:lnTo>
                      <a:pt x="1486" y="505635"/>
                    </a:lnTo>
                    <a:lnTo>
                      <a:pt x="0" y="528495"/>
                    </a:lnTo>
                    <a:lnTo>
                      <a:pt x="0" y="536124"/>
                    </a:lnTo>
                    <a:lnTo>
                      <a:pt x="1486" y="542154"/>
                    </a:lnTo>
                    <a:lnTo>
                      <a:pt x="12183" y="563547"/>
                    </a:lnTo>
                    <a:lnTo>
                      <a:pt x="13773" y="571176"/>
                    </a:lnTo>
                    <a:lnTo>
                      <a:pt x="13773" y="584930"/>
                    </a:lnTo>
                    <a:lnTo>
                      <a:pt x="15250" y="595522"/>
                    </a:lnTo>
                    <a:lnTo>
                      <a:pt x="16735" y="601666"/>
                    </a:lnTo>
                    <a:lnTo>
                      <a:pt x="18326" y="607809"/>
                    </a:lnTo>
                    <a:lnTo>
                      <a:pt x="16735" y="613848"/>
                    </a:lnTo>
                    <a:lnTo>
                      <a:pt x="13773" y="623059"/>
                    </a:lnTo>
                    <a:lnTo>
                      <a:pt x="4543" y="642861"/>
                    </a:lnTo>
                    <a:lnTo>
                      <a:pt x="3086" y="647414"/>
                    </a:lnTo>
                    <a:lnTo>
                      <a:pt x="1486" y="676437"/>
                    </a:lnTo>
                    <a:lnTo>
                      <a:pt x="6144" y="722166"/>
                    </a:lnTo>
                    <a:lnTo>
                      <a:pt x="10687" y="737426"/>
                    </a:lnTo>
                    <a:lnTo>
                      <a:pt x="19802" y="752656"/>
                    </a:lnTo>
                    <a:lnTo>
                      <a:pt x="36652" y="769391"/>
                    </a:lnTo>
                    <a:lnTo>
                      <a:pt x="39605" y="775535"/>
                    </a:lnTo>
                    <a:lnTo>
                      <a:pt x="44253" y="784650"/>
                    </a:lnTo>
                    <a:lnTo>
                      <a:pt x="57931" y="828904"/>
                    </a:lnTo>
                    <a:lnTo>
                      <a:pt x="216541" y="824256"/>
                    </a:lnTo>
                    <a:lnTo>
                      <a:pt x="218027" y="833466"/>
                    </a:lnTo>
                    <a:lnTo>
                      <a:pt x="362893" y="828904"/>
                    </a:lnTo>
                    <a:lnTo>
                      <a:pt x="355273" y="671760"/>
                    </a:lnTo>
                    <a:lnTo>
                      <a:pt x="355273" y="662654"/>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87" name="Freeform: Shape 286">
                <a:extLst>
                  <a:ext uri="{FF2B5EF4-FFF2-40B4-BE49-F238E27FC236}">
                    <a16:creationId xmlns:a16="http://schemas.microsoft.com/office/drawing/2014/main" id="{96EFBA48-EE8E-4658-9743-31767B46D12E}"/>
                  </a:ext>
                </a:extLst>
              </p:cNvPr>
              <p:cNvSpPr/>
              <p:nvPr/>
            </p:nvSpPr>
            <p:spPr>
              <a:xfrm>
                <a:off x="6006158" y="2859185"/>
                <a:ext cx="513864" cy="348738"/>
              </a:xfrm>
              <a:custGeom>
                <a:avLst/>
                <a:gdLst>
                  <a:gd name="connsiteX0" fmla="*/ 503177 w 513864"/>
                  <a:gd name="connsiteY0" fmla="*/ 325869 h 348738"/>
                  <a:gd name="connsiteX1" fmla="*/ 503177 w 513864"/>
                  <a:gd name="connsiteY1" fmla="*/ 292303 h 348738"/>
                  <a:gd name="connsiteX2" fmla="*/ 506244 w 513864"/>
                  <a:gd name="connsiteY2" fmla="*/ 287750 h 348738"/>
                  <a:gd name="connsiteX3" fmla="*/ 509311 w 513864"/>
                  <a:gd name="connsiteY3" fmla="*/ 286160 h 348738"/>
                  <a:gd name="connsiteX4" fmla="*/ 512388 w 513864"/>
                  <a:gd name="connsiteY4" fmla="*/ 283092 h 348738"/>
                  <a:gd name="connsiteX5" fmla="*/ 513864 w 513864"/>
                  <a:gd name="connsiteY5" fmla="*/ 280130 h 348738"/>
                  <a:gd name="connsiteX6" fmla="*/ 512388 w 513864"/>
                  <a:gd name="connsiteY6" fmla="*/ 248041 h 348738"/>
                  <a:gd name="connsiteX7" fmla="*/ 509311 w 513864"/>
                  <a:gd name="connsiteY7" fmla="*/ 187052 h 348738"/>
                  <a:gd name="connsiteX8" fmla="*/ 497167 w 513864"/>
                  <a:gd name="connsiteY8" fmla="*/ 0 h 348738"/>
                  <a:gd name="connsiteX9" fmla="*/ 493814 w 513864"/>
                  <a:gd name="connsiteY9" fmla="*/ 438 h 348738"/>
                  <a:gd name="connsiteX10" fmla="*/ 489252 w 513864"/>
                  <a:gd name="connsiteY10" fmla="*/ 14097 h 348738"/>
                  <a:gd name="connsiteX11" fmla="*/ 486185 w 513864"/>
                  <a:gd name="connsiteY11" fmla="*/ 4982 h 348738"/>
                  <a:gd name="connsiteX12" fmla="*/ 446580 w 513864"/>
                  <a:gd name="connsiteY12" fmla="*/ 35490 h 348738"/>
                  <a:gd name="connsiteX13" fmla="*/ 408461 w 513864"/>
                  <a:gd name="connsiteY13" fmla="*/ 41519 h 348738"/>
                  <a:gd name="connsiteX14" fmla="*/ 420643 w 513864"/>
                  <a:gd name="connsiteY14" fmla="*/ 59826 h 348738"/>
                  <a:gd name="connsiteX15" fmla="*/ 417566 w 513864"/>
                  <a:gd name="connsiteY15" fmla="*/ 78153 h 348738"/>
                  <a:gd name="connsiteX16" fmla="*/ 416081 w 513864"/>
                  <a:gd name="connsiteY16" fmla="*/ 55283 h 348738"/>
                  <a:gd name="connsiteX17" fmla="*/ 403908 w 513864"/>
                  <a:gd name="connsiteY17" fmla="*/ 44587 h 348738"/>
                  <a:gd name="connsiteX18" fmla="*/ 387077 w 513864"/>
                  <a:gd name="connsiteY18" fmla="*/ 53807 h 348738"/>
                  <a:gd name="connsiteX19" fmla="*/ 365779 w 513864"/>
                  <a:gd name="connsiteY19" fmla="*/ 53807 h 348738"/>
                  <a:gd name="connsiteX20" fmla="*/ 324602 w 513864"/>
                  <a:gd name="connsiteY20" fmla="*/ 78153 h 348738"/>
                  <a:gd name="connsiteX21" fmla="*/ 313906 w 513864"/>
                  <a:gd name="connsiteY21" fmla="*/ 78153 h 348738"/>
                  <a:gd name="connsiteX22" fmla="*/ 332222 w 513864"/>
                  <a:gd name="connsiteY22" fmla="*/ 87258 h 348738"/>
                  <a:gd name="connsiteX23" fmla="*/ 332222 w 513864"/>
                  <a:gd name="connsiteY23" fmla="*/ 105585 h 348738"/>
                  <a:gd name="connsiteX24" fmla="*/ 345881 w 513864"/>
                  <a:gd name="connsiteY24" fmla="*/ 123901 h 348738"/>
                  <a:gd name="connsiteX25" fmla="*/ 342919 w 513864"/>
                  <a:gd name="connsiteY25" fmla="*/ 136084 h 348738"/>
                  <a:gd name="connsiteX26" fmla="*/ 339852 w 513864"/>
                  <a:gd name="connsiteY26" fmla="*/ 120834 h 348738"/>
                  <a:gd name="connsiteX27" fmla="*/ 326079 w 513864"/>
                  <a:gd name="connsiteY27" fmla="*/ 108652 h 348738"/>
                  <a:gd name="connsiteX28" fmla="*/ 318459 w 513864"/>
                  <a:gd name="connsiteY28" fmla="*/ 113214 h 348738"/>
                  <a:gd name="connsiteX29" fmla="*/ 295580 w 513864"/>
                  <a:gd name="connsiteY29" fmla="*/ 91926 h 348738"/>
                  <a:gd name="connsiteX30" fmla="*/ 295580 w 513864"/>
                  <a:gd name="connsiteY30" fmla="*/ 84296 h 348738"/>
                  <a:gd name="connsiteX31" fmla="*/ 304800 w 513864"/>
                  <a:gd name="connsiteY31" fmla="*/ 75086 h 348738"/>
                  <a:gd name="connsiteX32" fmla="*/ 263604 w 513864"/>
                  <a:gd name="connsiteY32" fmla="*/ 78153 h 348738"/>
                  <a:gd name="connsiteX33" fmla="*/ 207169 w 513864"/>
                  <a:gd name="connsiteY33" fmla="*/ 61427 h 348738"/>
                  <a:gd name="connsiteX34" fmla="*/ 176670 w 513864"/>
                  <a:gd name="connsiteY34" fmla="*/ 59826 h 348738"/>
                  <a:gd name="connsiteX35" fmla="*/ 155381 w 513864"/>
                  <a:gd name="connsiteY35" fmla="*/ 67466 h 348738"/>
                  <a:gd name="connsiteX36" fmla="*/ 0 w 513864"/>
                  <a:gd name="connsiteY36" fmla="*/ 74647 h 348738"/>
                  <a:gd name="connsiteX37" fmla="*/ 1581 w 513864"/>
                  <a:gd name="connsiteY37" fmla="*/ 164182 h 348738"/>
                  <a:gd name="connsiteX38" fmla="*/ 4648 w 513864"/>
                  <a:gd name="connsiteY38" fmla="*/ 234391 h 348738"/>
                  <a:gd name="connsiteX39" fmla="*/ 4648 w 513864"/>
                  <a:gd name="connsiteY39" fmla="*/ 327355 h 348738"/>
                  <a:gd name="connsiteX40" fmla="*/ 99098 w 513864"/>
                  <a:gd name="connsiteY40" fmla="*/ 327355 h 348738"/>
                  <a:gd name="connsiteX41" fmla="*/ 97622 w 513864"/>
                  <a:gd name="connsiteY41" fmla="*/ 321221 h 348738"/>
                  <a:gd name="connsiteX42" fmla="*/ 184556 w 513864"/>
                  <a:gd name="connsiteY42" fmla="*/ 322802 h 348738"/>
                  <a:gd name="connsiteX43" fmla="*/ 184556 w 513864"/>
                  <a:gd name="connsiteY43" fmla="*/ 348739 h 348738"/>
                  <a:gd name="connsiteX44" fmla="*/ 315639 w 513864"/>
                  <a:gd name="connsiteY44" fmla="*/ 348739 h 348738"/>
                  <a:gd name="connsiteX45" fmla="*/ 430006 w 513864"/>
                  <a:gd name="connsiteY45" fmla="*/ 339547 h 348738"/>
                  <a:gd name="connsiteX46" fmla="*/ 442179 w 513864"/>
                  <a:gd name="connsiteY46" fmla="*/ 338042 h 348738"/>
                  <a:gd name="connsiteX47" fmla="*/ 504768 w 513864"/>
                  <a:gd name="connsiteY47" fmla="*/ 333499 h 348738"/>
                  <a:gd name="connsiteX48" fmla="*/ 503177 w 513864"/>
                  <a:gd name="connsiteY48" fmla="*/ 325869 h 348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513864" h="348738">
                    <a:moveTo>
                      <a:pt x="503177" y="325869"/>
                    </a:moveTo>
                    <a:lnTo>
                      <a:pt x="503177" y="292303"/>
                    </a:lnTo>
                    <a:lnTo>
                      <a:pt x="506244" y="287750"/>
                    </a:lnTo>
                    <a:lnTo>
                      <a:pt x="509311" y="286160"/>
                    </a:lnTo>
                    <a:lnTo>
                      <a:pt x="512388" y="283092"/>
                    </a:lnTo>
                    <a:lnTo>
                      <a:pt x="513864" y="280130"/>
                    </a:lnTo>
                    <a:lnTo>
                      <a:pt x="512388" y="248041"/>
                    </a:lnTo>
                    <a:lnTo>
                      <a:pt x="509311" y="187052"/>
                    </a:lnTo>
                    <a:lnTo>
                      <a:pt x="497167" y="0"/>
                    </a:lnTo>
                    <a:lnTo>
                      <a:pt x="493814" y="438"/>
                    </a:lnTo>
                    <a:lnTo>
                      <a:pt x="489252" y="14097"/>
                    </a:lnTo>
                    <a:lnTo>
                      <a:pt x="486185" y="4982"/>
                    </a:lnTo>
                    <a:lnTo>
                      <a:pt x="446580" y="35490"/>
                    </a:lnTo>
                    <a:lnTo>
                      <a:pt x="408461" y="41519"/>
                    </a:lnTo>
                    <a:lnTo>
                      <a:pt x="420643" y="59826"/>
                    </a:lnTo>
                    <a:lnTo>
                      <a:pt x="417566" y="78153"/>
                    </a:lnTo>
                    <a:lnTo>
                      <a:pt x="416081" y="55283"/>
                    </a:lnTo>
                    <a:lnTo>
                      <a:pt x="403908" y="44587"/>
                    </a:lnTo>
                    <a:lnTo>
                      <a:pt x="387077" y="53807"/>
                    </a:lnTo>
                    <a:lnTo>
                      <a:pt x="365779" y="53807"/>
                    </a:lnTo>
                    <a:lnTo>
                      <a:pt x="324602" y="78153"/>
                    </a:lnTo>
                    <a:lnTo>
                      <a:pt x="313906" y="78153"/>
                    </a:lnTo>
                    <a:lnTo>
                      <a:pt x="332222" y="87258"/>
                    </a:lnTo>
                    <a:lnTo>
                      <a:pt x="332222" y="105585"/>
                    </a:lnTo>
                    <a:lnTo>
                      <a:pt x="345881" y="123901"/>
                    </a:lnTo>
                    <a:lnTo>
                      <a:pt x="342919" y="136084"/>
                    </a:lnTo>
                    <a:lnTo>
                      <a:pt x="339852" y="120834"/>
                    </a:lnTo>
                    <a:lnTo>
                      <a:pt x="326079" y="108652"/>
                    </a:lnTo>
                    <a:lnTo>
                      <a:pt x="318459" y="113214"/>
                    </a:lnTo>
                    <a:lnTo>
                      <a:pt x="295580" y="91926"/>
                    </a:lnTo>
                    <a:lnTo>
                      <a:pt x="295580" y="84296"/>
                    </a:lnTo>
                    <a:lnTo>
                      <a:pt x="304800" y="75086"/>
                    </a:lnTo>
                    <a:lnTo>
                      <a:pt x="263604" y="78153"/>
                    </a:lnTo>
                    <a:lnTo>
                      <a:pt x="207169" y="61427"/>
                    </a:lnTo>
                    <a:lnTo>
                      <a:pt x="176670" y="59826"/>
                    </a:lnTo>
                    <a:lnTo>
                      <a:pt x="155381" y="67466"/>
                    </a:lnTo>
                    <a:lnTo>
                      <a:pt x="0" y="74647"/>
                    </a:lnTo>
                    <a:lnTo>
                      <a:pt x="1581" y="164182"/>
                    </a:lnTo>
                    <a:lnTo>
                      <a:pt x="4648" y="234391"/>
                    </a:lnTo>
                    <a:lnTo>
                      <a:pt x="4648" y="327355"/>
                    </a:lnTo>
                    <a:lnTo>
                      <a:pt x="99098" y="327355"/>
                    </a:lnTo>
                    <a:lnTo>
                      <a:pt x="97622" y="321221"/>
                    </a:lnTo>
                    <a:lnTo>
                      <a:pt x="184556" y="322802"/>
                    </a:lnTo>
                    <a:lnTo>
                      <a:pt x="184556" y="348739"/>
                    </a:lnTo>
                    <a:lnTo>
                      <a:pt x="315639" y="348739"/>
                    </a:lnTo>
                    <a:lnTo>
                      <a:pt x="430006" y="339547"/>
                    </a:lnTo>
                    <a:lnTo>
                      <a:pt x="442179" y="338042"/>
                    </a:lnTo>
                    <a:lnTo>
                      <a:pt x="504768" y="333499"/>
                    </a:lnTo>
                    <a:lnTo>
                      <a:pt x="503177" y="325869"/>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88" name="Freeform: Shape 287">
                <a:extLst>
                  <a:ext uri="{FF2B5EF4-FFF2-40B4-BE49-F238E27FC236}">
                    <a16:creationId xmlns:a16="http://schemas.microsoft.com/office/drawing/2014/main" id="{9B3C93D3-D991-4820-8ADF-2B99B29BF8D4}"/>
                  </a:ext>
                </a:extLst>
              </p:cNvPr>
              <p:cNvSpPr/>
              <p:nvPr/>
            </p:nvSpPr>
            <p:spPr>
              <a:xfrm>
                <a:off x="5536527" y="2835611"/>
                <a:ext cx="474278" cy="448560"/>
              </a:xfrm>
              <a:custGeom>
                <a:avLst/>
                <a:gdLst>
                  <a:gd name="connsiteX0" fmla="*/ 474278 w 474278"/>
                  <a:gd name="connsiteY0" fmla="*/ 257966 h 448560"/>
                  <a:gd name="connsiteX1" fmla="*/ 471211 w 474278"/>
                  <a:gd name="connsiteY1" fmla="*/ 187757 h 448560"/>
                  <a:gd name="connsiteX2" fmla="*/ 469630 w 474278"/>
                  <a:gd name="connsiteY2" fmla="*/ 98222 h 448560"/>
                  <a:gd name="connsiteX3" fmla="*/ 460248 w 474278"/>
                  <a:gd name="connsiteY3" fmla="*/ 98660 h 448560"/>
                  <a:gd name="connsiteX4" fmla="*/ 432825 w 474278"/>
                  <a:gd name="connsiteY4" fmla="*/ 104804 h 448560"/>
                  <a:gd name="connsiteX5" fmla="*/ 344414 w 474278"/>
                  <a:gd name="connsiteY5" fmla="*/ 141332 h 448560"/>
                  <a:gd name="connsiteX6" fmla="*/ 313915 w 474278"/>
                  <a:gd name="connsiteY6" fmla="*/ 129159 h 448560"/>
                  <a:gd name="connsiteX7" fmla="*/ 259061 w 474278"/>
                  <a:gd name="connsiteY7" fmla="*/ 94107 h 448560"/>
                  <a:gd name="connsiteX8" fmla="*/ 222418 w 474278"/>
                  <a:gd name="connsiteY8" fmla="*/ 63617 h 448560"/>
                  <a:gd name="connsiteX9" fmla="*/ 211731 w 474278"/>
                  <a:gd name="connsiteY9" fmla="*/ 63617 h 448560"/>
                  <a:gd name="connsiteX10" fmla="*/ 204111 w 474278"/>
                  <a:gd name="connsiteY10" fmla="*/ 55988 h 448560"/>
                  <a:gd name="connsiteX11" fmla="*/ 216284 w 474278"/>
                  <a:gd name="connsiteY11" fmla="*/ 57474 h 448560"/>
                  <a:gd name="connsiteX12" fmla="*/ 214798 w 474278"/>
                  <a:gd name="connsiteY12" fmla="*/ 48359 h 448560"/>
                  <a:gd name="connsiteX13" fmla="*/ 176679 w 474278"/>
                  <a:gd name="connsiteY13" fmla="*/ 28556 h 448560"/>
                  <a:gd name="connsiteX14" fmla="*/ 156877 w 474278"/>
                  <a:gd name="connsiteY14" fmla="*/ 31633 h 448560"/>
                  <a:gd name="connsiteX15" fmla="*/ 94297 w 474278"/>
                  <a:gd name="connsiteY15" fmla="*/ 20936 h 448560"/>
                  <a:gd name="connsiteX16" fmla="*/ 31823 w 474278"/>
                  <a:gd name="connsiteY16" fmla="*/ 2619 h 448560"/>
                  <a:gd name="connsiteX17" fmla="*/ 3362 w 474278"/>
                  <a:gd name="connsiteY17" fmla="*/ 0 h 448560"/>
                  <a:gd name="connsiteX18" fmla="*/ 3067 w 474278"/>
                  <a:gd name="connsiteY18" fmla="*/ 1705 h 448560"/>
                  <a:gd name="connsiteX19" fmla="*/ 0 w 474278"/>
                  <a:gd name="connsiteY19" fmla="*/ 90230 h 448560"/>
                  <a:gd name="connsiteX20" fmla="*/ 0 w 474278"/>
                  <a:gd name="connsiteY20" fmla="*/ 245678 h 448560"/>
                  <a:gd name="connsiteX21" fmla="*/ 68618 w 474278"/>
                  <a:gd name="connsiteY21" fmla="*/ 247269 h 448560"/>
                  <a:gd name="connsiteX22" fmla="*/ 33566 w 474278"/>
                  <a:gd name="connsiteY22" fmla="*/ 343310 h 448560"/>
                  <a:gd name="connsiteX23" fmla="*/ 68618 w 474278"/>
                  <a:gd name="connsiteY23" fmla="*/ 346377 h 448560"/>
                  <a:gd name="connsiteX24" fmla="*/ 67132 w 474278"/>
                  <a:gd name="connsiteY24" fmla="*/ 370732 h 448560"/>
                  <a:gd name="connsiteX25" fmla="*/ 65541 w 474278"/>
                  <a:gd name="connsiteY25" fmla="*/ 398155 h 448560"/>
                  <a:gd name="connsiteX26" fmla="*/ 202778 w 474278"/>
                  <a:gd name="connsiteY26" fmla="*/ 398155 h 448560"/>
                  <a:gd name="connsiteX27" fmla="*/ 201292 w 474278"/>
                  <a:gd name="connsiteY27" fmla="*/ 404298 h 448560"/>
                  <a:gd name="connsiteX28" fmla="*/ 208921 w 474278"/>
                  <a:gd name="connsiteY28" fmla="*/ 407375 h 448560"/>
                  <a:gd name="connsiteX29" fmla="*/ 211988 w 474278"/>
                  <a:gd name="connsiteY29" fmla="*/ 413414 h 448560"/>
                  <a:gd name="connsiteX30" fmla="*/ 211988 w 474278"/>
                  <a:gd name="connsiteY30" fmla="*/ 414995 h 448560"/>
                  <a:gd name="connsiteX31" fmla="*/ 207435 w 474278"/>
                  <a:gd name="connsiteY31" fmla="*/ 414995 h 448560"/>
                  <a:gd name="connsiteX32" fmla="*/ 205845 w 474278"/>
                  <a:gd name="connsiteY32" fmla="*/ 421034 h 448560"/>
                  <a:gd name="connsiteX33" fmla="*/ 207435 w 474278"/>
                  <a:gd name="connsiteY33" fmla="*/ 428663 h 448560"/>
                  <a:gd name="connsiteX34" fmla="*/ 204368 w 474278"/>
                  <a:gd name="connsiteY34" fmla="*/ 434797 h 448560"/>
                  <a:gd name="connsiteX35" fmla="*/ 201292 w 474278"/>
                  <a:gd name="connsiteY35" fmla="*/ 431730 h 448560"/>
                  <a:gd name="connsiteX36" fmla="*/ 199815 w 474278"/>
                  <a:gd name="connsiteY36" fmla="*/ 433321 h 448560"/>
                  <a:gd name="connsiteX37" fmla="*/ 201292 w 474278"/>
                  <a:gd name="connsiteY37" fmla="*/ 440941 h 448560"/>
                  <a:gd name="connsiteX38" fmla="*/ 201292 w 474278"/>
                  <a:gd name="connsiteY38" fmla="*/ 442417 h 448560"/>
                  <a:gd name="connsiteX39" fmla="*/ 196739 w 474278"/>
                  <a:gd name="connsiteY39" fmla="*/ 440941 h 448560"/>
                  <a:gd name="connsiteX40" fmla="*/ 189119 w 474278"/>
                  <a:gd name="connsiteY40" fmla="*/ 443903 h 448560"/>
                  <a:gd name="connsiteX41" fmla="*/ 186042 w 474278"/>
                  <a:gd name="connsiteY41" fmla="*/ 442417 h 448560"/>
                  <a:gd name="connsiteX42" fmla="*/ 181499 w 474278"/>
                  <a:gd name="connsiteY42" fmla="*/ 443903 h 448560"/>
                  <a:gd name="connsiteX43" fmla="*/ 179908 w 474278"/>
                  <a:gd name="connsiteY43" fmla="*/ 445484 h 448560"/>
                  <a:gd name="connsiteX44" fmla="*/ 181499 w 474278"/>
                  <a:gd name="connsiteY44" fmla="*/ 448561 h 448560"/>
                  <a:gd name="connsiteX45" fmla="*/ 272987 w 474278"/>
                  <a:gd name="connsiteY45" fmla="*/ 448561 h 448560"/>
                  <a:gd name="connsiteX46" fmla="*/ 274463 w 474278"/>
                  <a:gd name="connsiteY46" fmla="*/ 443903 h 448560"/>
                  <a:gd name="connsiteX47" fmla="*/ 315659 w 474278"/>
                  <a:gd name="connsiteY47" fmla="*/ 443903 h 448560"/>
                  <a:gd name="connsiteX48" fmla="*/ 390420 w 474278"/>
                  <a:gd name="connsiteY48" fmla="*/ 445484 h 448560"/>
                  <a:gd name="connsiteX49" fmla="*/ 387344 w 474278"/>
                  <a:gd name="connsiteY49" fmla="*/ 352416 h 448560"/>
                  <a:gd name="connsiteX50" fmla="*/ 474278 w 474278"/>
                  <a:gd name="connsiteY50" fmla="*/ 350930 h 448560"/>
                  <a:gd name="connsiteX51" fmla="*/ 474278 w 474278"/>
                  <a:gd name="connsiteY51" fmla="*/ 257966 h 448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74278" h="448560">
                    <a:moveTo>
                      <a:pt x="474278" y="257966"/>
                    </a:moveTo>
                    <a:lnTo>
                      <a:pt x="471211" y="187757"/>
                    </a:lnTo>
                    <a:lnTo>
                      <a:pt x="469630" y="98222"/>
                    </a:lnTo>
                    <a:lnTo>
                      <a:pt x="460248" y="98660"/>
                    </a:lnTo>
                    <a:lnTo>
                      <a:pt x="432825" y="104804"/>
                    </a:lnTo>
                    <a:lnTo>
                      <a:pt x="344414" y="141332"/>
                    </a:lnTo>
                    <a:lnTo>
                      <a:pt x="313915" y="129159"/>
                    </a:lnTo>
                    <a:lnTo>
                      <a:pt x="259061" y="94107"/>
                    </a:lnTo>
                    <a:lnTo>
                      <a:pt x="222418" y="63617"/>
                    </a:lnTo>
                    <a:lnTo>
                      <a:pt x="211731" y="63617"/>
                    </a:lnTo>
                    <a:lnTo>
                      <a:pt x="204111" y="55988"/>
                    </a:lnTo>
                    <a:lnTo>
                      <a:pt x="216284" y="57474"/>
                    </a:lnTo>
                    <a:lnTo>
                      <a:pt x="214798" y="48359"/>
                    </a:lnTo>
                    <a:lnTo>
                      <a:pt x="176679" y="28556"/>
                    </a:lnTo>
                    <a:lnTo>
                      <a:pt x="156877" y="31633"/>
                    </a:lnTo>
                    <a:lnTo>
                      <a:pt x="94297" y="20936"/>
                    </a:lnTo>
                    <a:lnTo>
                      <a:pt x="31823" y="2619"/>
                    </a:lnTo>
                    <a:lnTo>
                      <a:pt x="3362" y="0"/>
                    </a:lnTo>
                    <a:lnTo>
                      <a:pt x="3067" y="1705"/>
                    </a:lnTo>
                    <a:lnTo>
                      <a:pt x="0" y="90230"/>
                    </a:lnTo>
                    <a:lnTo>
                      <a:pt x="0" y="245678"/>
                    </a:lnTo>
                    <a:lnTo>
                      <a:pt x="68618" y="247269"/>
                    </a:lnTo>
                    <a:lnTo>
                      <a:pt x="33566" y="343310"/>
                    </a:lnTo>
                    <a:lnTo>
                      <a:pt x="68618" y="346377"/>
                    </a:lnTo>
                    <a:lnTo>
                      <a:pt x="67132" y="370732"/>
                    </a:lnTo>
                    <a:lnTo>
                      <a:pt x="65541" y="398155"/>
                    </a:lnTo>
                    <a:lnTo>
                      <a:pt x="202778" y="398155"/>
                    </a:lnTo>
                    <a:lnTo>
                      <a:pt x="201292" y="404298"/>
                    </a:lnTo>
                    <a:lnTo>
                      <a:pt x="208921" y="407375"/>
                    </a:lnTo>
                    <a:lnTo>
                      <a:pt x="211988" y="413414"/>
                    </a:lnTo>
                    <a:lnTo>
                      <a:pt x="211988" y="414995"/>
                    </a:lnTo>
                    <a:lnTo>
                      <a:pt x="207435" y="414995"/>
                    </a:lnTo>
                    <a:lnTo>
                      <a:pt x="205845" y="421034"/>
                    </a:lnTo>
                    <a:lnTo>
                      <a:pt x="207435" y="428663"/>
                    </a:lnTo>
                    <a:lnTo>
                      <a:pt x="204368" y="434797"/>
                    </a:lnTo>
                    <a:lnTo>
                      <a:pt x="201292" y="431730"/>
                    </a:lnTo>
                    <a:lnTo>
                      <a:pt x="199815" y="433321"/>
                    </a:lnTo>
                    <a:lnTo>
                      <a:pt x="201292" y="440941"/>
                    </a:lnTo>
                    <a:lnTo>
                      <a:pt x="201292" y="442417"/>
                    </a:lnTo>
                    <a:lnTo>
                      <a:pt x="196739" y="440941"/>
                    </a:lnTo>
                    <a:lnTo>
                      <a:pt x="189119" y="443903"/>
                    </a:lnTo>
                    <a:lnTo>
                      <a:pt x="186042" y="442417"/>
                    </a:lnTo>
                    <a:lnTo>
                      <a:pt x="181499" y="443903"/>
                    </a:lnTo>
                    <a:lnTo>
                      <a:pt x="179908" y="445484"/>
                    </a:lnTo>
                    <a:lnTo>
                      <a:pt x="181499" y="448561"/>
                    </a:lnTo>
                    <a:lnTo>
                      <a:pt x="272987" y="448561"/>
                    </a:lnTo>
                    <a:lnTo>
                      <a:pt x="274463" y="443903"/>
                    </a:lnTo>
                    <a:lnTo>
                      <a:pt x="315659" y="443903"/>
                    </a:lnTo>
                    <a:lnTo>
                      <a:pt x="390420" y="445484"/>
                    </a:lnTo>
                    <a:lnTo>
                      <a:pt x="387344" y="352416"/>
                    </a:lnTo>
                    <a:lnTo>
                      <a:pt x="474278" y="350930"/>
                    </a:lnTo>
                    <a:lnTo>
                      <a:pt x="474278" y="257966"/>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89" name="Freeform: Shape 288">
                <a:extLst>
                  <a:ext uri="{FF2B5EF4-FFF2-40B4-BE49-F238E27FC236}">
                    <a16:creationId xmlns:a16="http://schemas.microsoft.com/office/drawing/2014/main" id="{A8330994-BBB6-443F-9129-86F811156B32}"/>
                  </a:ext>
                </a:extLst>
              </p:cNvPr>
              <p:cNvSpPr/>
              <p:nvPr/>
            </p:nvSpPr>
            <p:spPr>
              <a:xfrm>
                <a:off x="5181264" y="3081289"/>
                <a:ext cx="423881" cy="282092"/>
              </a:xfrm>
              <a:custGeom>
                <a:avLst/>
                <a:gdLst>
                  <a:gd name="connsiteX0" fmla="*/ 423881 w 423881"/>
                  <a:gd name="connsiteY0" fmla="*/ 100698 h 282092"/>
                  <a:gd name="connsiteX1" fmla="*/ 388830 w 423881"/>
                  <a:gd name="connsiteY1" fmla="*/ 97631 h 282092"/>
                  <a:gd name="connsiteX2" fmla="*/ 423881 w 423881"/>
                  <a:gd name="connsiteY2" fmla="*/ 1591 h 282092"/>
                  <a:gd name="connsiteX3" fmla="*/ 355263 w 423881"/>
                  <a:gd name="connsiteY3" fmla="*/ 0 h 282092"/>
                  <a:gd name="connsiteX4" fmla="*/ 263766 w 423881"/>
                  <a:gd name="connsiteY4" fmla="*/ 1591 h 282092"/>
                  <a:gd name="connsiteX5" fmla="*/ 263766 w 423881"/>
                  <a:gd name="connsiteY5" fmla="*/ 0 h 282092"/>
                  <a:gd name="connsiteX6" fmla="*/ 1486 w 423881"/>
                  <a:gd name="connsiteY6" fmla="*/ 0 h 282092"/>
                  <a:gd name="connsiteX7" fmla="*/ 0 w 423881"/>
                  <a:gd name="connsiteY7" fmla="*/ 36633 h 282092"/>
                  <a:gd name="connsiteX8" fmla="*/ 0 w 423881"/>
                  <a:gd name="connsiteY8" fmla="*/ 47320 h 282092"/>
                  <a:gd name="connsiteX9" fmla="*/ 1486 w 423881"/>
                  <a:gd name="connsiteY9" fmla="*/ 68618 h 282092"/>
                  <a:gd name="connsiteX10" fmla="*/ 1486 w 423881"/>
                  <a:gd name="connsiteY10" fmla="*/ 161696 h 282092"/>
                  <a:gd name="connsiteX11" fmla="*/ 0 w 423881"/>
                  <a:gd name="connsiteY11" fmla="*/ 236344 h 282092"/>
                  <a:gd name="connsiteX12" fmla="*/ 0 w 423881"/>
                  <a:gd name="connsiteY12" fmla="*/ 274463 h 282092"/>
                  <a:gd name="connsiteX13" fmla="*/ 141789 w 423881"/>
                  <a:gd name="connsiteY13" fmla="*/ 272987 h 282092"/>
                  <a:gd name="connsiteX14" fmla="*/ 297342 w 423881"/>
                  <a:gd name="connsiteY14" fmla="*/ 272987 h 282092"/>
                  <a:gd name="connsiteX15" fmla="*/ 298828 w 423881"/>
                  <a:gd name="connsiteY15" fmla="*/ 280607 h 282092"/>
                  <a:gd name="connsiteX16" fmla="*/ 330908 w 423881"/>
                  <a:gd name="connsiteY16" fmla="*/ 279121 h 282092"/>
                  <a:gd name="connsiteX17" fmla="*/ 355263 w 423881"/>
                  <a:gd name="connsiteY17" fmla="*/ 279121 h 282092"/>
                  <a:gd name="connsiteX18" fmla="*/ 356845 w 423881"/>
                  <a:gd name="connsiteY18" fmla="*/ 282092 h 282092"/>
                  <a:gd name="connsiteX19" fmla="*/ 388830 w 423881"/>
                  <a:gd name="connsiteY19" fmla="*/ 282092 h 282092"/>
                  <a:gd name="connsiteX20" fmla="*/ 388830 w 423881"/>
                  <a:gd name="connsiteY20" fmla="*/ 236344 h 282092"/>
                  <a:gd name="connsiteX21" fmla="*/ 401003 w 423881"/>
                  <a:gd name="connsiteY21" fmla="*/ 236344 h 282092"/>
                  <a:gd name="connsiteX22" fmla="*/ 402593 w 423881"/>
                  <a:gd name="connsiteY22" fmla="*/ 193672 h 282092"/>
                  <a:gd name="connsiteX23" fmla="*/ 419329 w 423881"/>
                  <a:gd name="connsiteY23" fmla="*/ 195263 h 282092"/>
                  <a:gd name="connsiteX24" fmla="*/ 420805 w 423881"/>
                  <a:gd name="connsiteY24" fmla="*/ 152476 h 282092"/>
                  <a:gd name="connsiteX25" fmla="*/ 422396 w 423881"/>
                  <a:gd name="connsiteY25" fmla="*/ 125054 h 282092"/>
                  <a:gd name="connsiteX26" fmla="*/ 423881 w 423881"/>
                  <a:gd name="connsiteY26" fmla="*/ 100698 h 28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423881" h="282092">
                    <a:moveTo>
                      <a:pt x="423881" y="100698"/>
                    </a:moveTo>
                    <a:lnTo>
                      <a:pt x="388830" y="97631"/>
                    </a:lnTo>
                    <a:lnTo>
                      <a:pt x="423881" y="1591"/>
                    </a:lnTo>
                    <a:lnTo>
                      <a:pt x="355263" y="0"/>
                    </a:lnTo>
                    <a:lnTo>
                      <a:pt x="263766" y="1591"/>
                    </a:lnTo>
                    <a:lnTo>
                      <a:pt x="263766" y="0"/>
                    </a:lnTo>
                    <a:lnTo>
                      <a:pt x="1486" y="0"/>
                    </a:lnTo>
                    <a:lnTo>
                      <a:pt x="0" y="36633"/>
                    </a:lnTo>
                    <a:lnTo>
                      <a:pt x="0" y="47320"/>
                    </a:lnTo>
                    <a:lnTo>
                      <a:pt x="1486" y="68618"/>
                    </a:lnTo>
                    <a:lnTo>
                      <a:pt x="1486" y="161696"/>
                    </a:lnTo>
                    <a:lnTo>
                      <a:pt x="0" y="236344"/>
                    </a:lnTo>
                    <a:lnTo>
                      <a:pt x="0" y="274463"/>
                    </a:lnTo>
                    <a:lnTo>
                      <a:pt x="141789" y="272987"/>
                    </a:lnTo>
                    <a:lnTo>
                      <a:pt x="297342" y="272987"/>
                    </a:lnTo>
                    <a:lnTo>
                      <a:pt x="298828" y="280607"/>
                    </a:lnTo>
                    <a:lnTo>
                      <a:pt x="330908" y="279121"/>
                    </a:lnTo>
                    <a:lnTo>
                      <a:pt x="355263" y="279121"/>
                    </a:lnTo>
                    <a:lnTo>
                      <a:pt x="356845" y="282092"/>
                    </a:lnTo>
                    <a:lnTo>
                      <a:pt x="388830" y="282092"/>
                    </a:lnTo>
                    <a:lnTo>
                      <a:pt x="388830" y="236344"/>
                    </a:lnTo>
                    <a:lnTo>
                      <a:pt x="401003" y="236344"/>
                    </a:lnTo>
                    <a:lnTo>
                      <a:pt x="402593" y="193672"/>
                    </a:lnTo>
                    <a:lnTo>
                      <a:pt x="419329" y="195263"/>
                    </a:lnTo>
                    <a:lnTo>
                      <a:pt x="420805" y="152476"/>
                    </a:lnTo>
                    <a:lnTo>
                      <a:pt x="422396" y="125054"/>
                    </a:lnTo>
                    <a:lnTo>
                      <a:pt x="423881" y="100698"/>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90" name="Freeform: Shape 289">
                <a:extLst>
                  <a:ext uri="{FF2B5EF4-FFF2-40B4-BE49-F238E27FC236}">
                    <a16:creationId xmlns:a16="http://schemas.microsoft.com/office/drawing/2014/main" id="{C069A951-B0C4-4AC7-A376-3A92A1534DC9}"/>
                  </a:ext>
                </a:extLst>
              </p:cNvPr>
              <p:cNvSpPr/>
              <p:nvPr/>
            </p:nvSpPr>
            <p:spPr>
              <a:xfrm>
                <a:off x="5487712" y="3233766"/>
                <a:ext cx="436159" cy="539829"/>
              </a:xfrm>
              <a:custGeom>
                <a:avLst/>
                <a:gdLst>
                  <a:gd name="connsiteX0" fmla="*/ 321802 w 436159"/>
                  <a:gd name="connsiteY0" fmla="*/ 50406 h 539829"/>
                  <a:gd name="connsiteX1" fmla="*/ 230315 w 436159"/>
                  <a:gd name="connsiteY1" fmla="*/ 50406 h 539829"/>
                  <a:gd name="connsiteX2" fmla="*/ 228724 w 436159"/>
                  <a:gd name="connsiteY2" fmla="*/ 47330 h 539829"/>
                  <a:gd name="connsiteX3" fmla="*/ 230315 w 436159"/>
                  <a:gd name="connsiteY3" fmla="*/ 45749 h 539829"/>
                  <a:gd name="connsiteX4" fmla="*/ 234858 w 436159"/>
                  <a:gd name="connsiteY4" fmla="*/ 44263 h 539829"/>
                  <a:gd name="connsiteX5" fmla="*/ 237934 w 436159"/>
                  <a:gd name="connsiteY5" fmla="*/ 45749 h 539829"/>
                  <a:gd name="connsiteX6" fmla="*/ 245554 w 436159"/>
                  <a:gd name="connsiteY6" fmla="*/ 42786 h 539829"/>
                  <a:gd name="connsiteX7" fmla="*/ 250107 w 436159"/>
                  <a:gd name="connsiteY7" fmla="*/ 44263 h 539829"/>
                  <a:gd name="connsiteX8" fmla="*/ 250107 w 436159"/>
                  <a:gd name="connsiteY8" fmla="*/ 42786 h 539829"/>
                  <a:gd name="connsiteX9" fmla="*/ 248631 w 436159"/>
                  <a:gd name="connsiteY9" fmla="*/ 35166 h 539829"/>
                  <a:gd name="connsiteX10" fmla="*/ 250107 w 436159"/>
                  <a:gd name="connsiteY10" fmla="*/ 33576 h 539829"/>
                  <a:gd name="connsiteX11" fmla="*/ 253184 w 436159"/>
                  <a:gd name="connsiteY11" fmla="*/ 36643 h 539829"/>
                  <a:gd name="connsiteX12" fmla="*/ 256251 w 436159"/>
                  <a:gd name="connsiteY12" fmla="*/ 30508 h 539829"/>
                  <a:gd name="connsiteX13" fmla="*/ 254660 w 436159"/>
                  <a:gd name="connsiteY13" fmla="*/ 22879 h 539829"/>
                  <a:gd name="connsiteX14" fmla="*/ 256251 w 436159"/>
                  <a:gd name="connsiteY14" fmla="*/ 16840 h 539829"/>
                  <a:gd name="connsiteX15" fmla="*/ 260804 w 436159"/>
                  <a:gd name="connsiteY15" fmla="*/ 16840 h 539829"/>
                  <a:gd name="connsiteX16" fmla="*/ 260804 w 436159"/>
                  <a:gd name="connsiteY16" fmla="*/ 15259 h 539829"/>
                  <a:gd name="connsiteX17" fmla="*/ 257737 w 436159"/>
                  <a:gd name="connsiteY17" fmla="*/ 9220 h 539829"/>
                  <a:gd name="connsiteX18" fmla="*/ 250107 w 436159"/>
                  <a:gd name="connsiteY18" fmla="*/ 6144 h 539829"/>
                  <a:gd name="connsiteX19" fmla="*/ 251593 w 436159"/>
                  <a:gd name="connsiteY19" fmla="*/ 0 h 539829"/>
                  <a:gd name="connsiteX20" fmla="*/ 114357 w 436159"/>
                  <a:gd name="connsiteY20" fmla="*/ 0 h 539829"/>
                  <a:gd name="connsiteX21" fmla="*/ 112881 w 436159"/>
                  <a:gd name="connsiteY21" fmla="*/ 42786 h 539829"/>
                  <a:gd name="connsiteX22" fmla="*/ 96145 w 436159"/>
                  <a:gd name="connsiteY22" fmla="*/ 41196 h 539829"/>
                  <a:gd name="connsiteX23" fmla="*/ 94555 w 436159"/>
                  <a:gd name="connsiteY23" fmla="*/ 83868 h 539829"/>
                  <a:gd name="connsiteX24" fmla="*/ 82382 w 436159"/>
                  <a:gd name="connsiteY24" fmla="*/ 83868 h 539829"/>
                  <a:gd name="connsiteX25" fmla="*/ 82382 w 436159"/>
                  <a:gd name="connsiteY25" fmla="*/ 129616 h 539829"/>
                  <a:gd name="connsiteX26" fmla="*/ 79315 w 436159"/>
                  <a:gd name="connsiteY26" fmla="*/ 315659 h 539829"/>
                  <a:gd name="connsiteX27" fmla="*/ 79315 w 436159"/>
                  <a:gd name="connsiteY27" fmla="*/ 324869 h 539829"/>
                  <a:gd name="connsiteX28" fmla="*/ 77829 w 436159"/>
                  <a:gd name="connsiteY28" fmla="*/ 333984 h 539829"/>
                  <a:gd name="connsiteX29" fmla="*/ 73276 w 436159"/>
                  <a:gd name="connsiteY29" fmla="*/ 340119 h 539829"/>
                  <a:gd name="connsiteX30" fmla="*/ 70209 w 436159"/>
                  <a:gd name="connsiteY30" fmla="*/ 346158 h 539829"/>
                  <a:gd name="connsiteX31" fmla="*/ 62579 w 436159"/>
                  <a:gd name="connsiteY31" fmla="*/ 367541 h 539829"/>
                  <a:gd name="connsiteX32" fmla="*/ 53359 w 436159"/>
                  <a:gd name="connsiteY32" fmla="*/ 381209 h 539829"/>
                  <a:gd name="connsiteX33" fmla="*/ 53359 w 436159"/>
                  <a:gd name="connsiteY33" fmla="*/ 388830 h 539829"/>
                  <a:gd name="connsiteX34" fmla="*/ 48816 w 436159"/>
                  <a:gd name="connsiteY34" fmla="*/ 391897 h 539829"/>
                  <a:gd name="connsiteX35" fmla="*/ 38119 w 436159"/>
                  <a:gd name="connsiteY35" fmla="*/ 394973 h 539829"/>
                  <a:gd name="connsiteX36" fmla="*/ 33566 w 436159"/>
                  <a:gd name="connsiteY36" fmla="*/ 396459 h 539829"/>
                  <a:gd name="connsiteX37" fmla="*/ 27527 w 436159"/>
                  <a:gd name="connsiteY37" fmla="*/ 401117 h 539829"/>
                  <a:gd name="connsiteX38" fmla="*/ 24460 w 436159"/>
                  <a:gd name="connsiteY38" fmla="*/ 402593 h 539829"/>
                  <a:gd name="connsiteX39" fmla="*/ 24460 w 436159"/>
                  <a:gd name="connsiteY39" fmla="*/ 404079 h 539829"/>
                  <a:gd name="connsiteX40" fmla="*/ 25946 w 436159"/>
                  <a:gd name="connsiteY40" fmla="*/ 407146 h 539829"/>
                  <a:gd name="connsiteX41" fmla="*/ 29013 w 436159"/>
                  <a:gd name="connsiteY41" fmla="*/ 408727 h 539829"/>
                  <a:gd name="connsiteX42" fmla="*/ 32090 w 436159"/>
                  <a:gd name="connsiteY42" fmla="*/ 407146 h 539829"/>
                  <a:gd name="connsiteX43" fmla="*/ 35157 w 436159"/>
                  <a:gd name="connsiteY43" fmla="*/ 405660 h 539829"/>
                  <a:gd name="connsiteX44" fmla="*/ 38119 w 436159"/>
                  <a:gd name="connsiteY44" fmla="*/ 407146 h 539829"/>
                  <a:gd name="connsiteX45" fmla="*/ 42777 w 436159"/>
                  <a:gd name="connsiteY45" fmla="*/ 408727 h 539829"/>
                  <a:gd name="connsiteX46" fmla="*/ 42777 w 436159"/>
                  <a:gd name="connsiteY46" fmla="*/ 411699 h 539829"/>
                  <a:gd name="connsiteX47" fmla="*/ 41186 w 436159"/>
                  <a:gd name="connsiteY47" fmla="*/ 413290 h 539829"/>
                  <a:gd name="connsiteX48" fmla="*/ 38119 w 436159"/>
                  <a:gd name="connsiteY48" fmla="*/ 417852 h 539829"/>
                  <a:gd name="connsiteX49" fmla="*/ 33566 w 436159"/>
                  <a:gd name="connsiteY49" fmla="*/ 420919 h 539829"/>
                  <a:gd name="connsiteX50" fmla="*/ 25946 w 436159"/>
                  <a:gd name="connsiteY50" fmla="*/ 419329 h 539829"/>
                  <a:gd name="connsiteX51" fmla="*/ 18317 w 436159"/>
                  <a:gd name="connsiteY51" fmla="*/ 419329 h 539829"/>
                  <a:gd name="connsiteX52" fmla="*/ 13764 w 436159"/>
                  <a:gd name="connsiteY52" fmla="*/ 420919 h 539829"/>
                  <a:gd name="connsiteX53" fmla="*/ 10697 w 436159"/>
                  <a:gd name="connsiteY53" fmla="*/ 425463 h 539829"/>
                  <a:gd name="connsiteX54" fmla="*/ 7620 w 436159"/>
                  <a:gd name="connsiteY54" fmla="*/ 430025 h 539829"/>
                  <a:gd name="connsiteX55" fmla="*/ 7620 w 436159"/>
                  <a:gd name="connsiteY55" fmla="*/ 434569 h 539829"/>
                  <a:gd name="connsiteX56" fmla="*/ 12278 w 436159"/>
                  <a:gd name="connsiteY56" fmla="*/ 437655 h 539829"/>
                  <a:gd name="connsiteX57" fmla="*/ 15250 w 436159"/>
                  <a:gd name="connsiteY57" fmla="*/ 436169 h 539829"/>
                  <a:gd name="connsiteX58" fmla="*/ 18317 w 436159"/>
                  <a:gd name="connsiteY58" fmla="*/ 433092 h 539829"/>
                  <a:gd name="connsiteX59" fmla="*/ 21384 w 436159"/>
                  <a:gd name="connsiteY59" fmla="*/ 434569 h 539829"/>
                  <a:gd name="connsiteX60" fmla="*/ 21384 w 436159"/>
                  <a:gd name="connsiteY60" fmla="*/ 439245 h 539829"/>
                  <a:gd name="connsiteX61" fmla="*/ 16840 w 436159"/>
                  <a:gd name="connsiteY61" fmla="*/ 440722 h 539829"/>
                  <a:gd name="connsiteX62" fmla="*/ 12278 w 436159"/>
                  <a:gd name="connsiteY62" fmla="*/ 446856 h 539829"/>
                  <a:gd name="connsiteX63" fmla="*/ 7620 w 436159"/>
                  <a:gd name="connsiteY63" fmla="*/ 452885 h 539829"/>
                  <a:gd name="connsiteX64" fmla="*/ 6134 w 436159"/>
                  <a:gd name="connsiteY64" fmla="*/ 459038 h 539829"/>
                  <a:gd name="connsiteX65" fmla="*/ 6134 w 436159"/>
                  <a:gd name="connsiteY65" fmla="*/ 463591 h 539829"/>
                  <a:gd name="connsiteX66" fmla="*/ 4658 w 436159"/>
                  <a:gd name="connsiteY66" fmla="*/ 466668 h 539829"/>
                  <a:gd name="connsiteX67" fmla="*/ 1591 w 436159"/>
                  <a:gd name="connsiteY67" fmla="*/ 468144 h 539829"/>
                  <a:gd name="connsiteX68" fmla="*/ 0 w 436159"/>
                  <a:gd name="connsiteY68" fmla="*/ 471211 h 539829"/>
                  <a:gd name="connsiteX69" fmla="*/ 0 w 436159"/>
                  <a:gd name="connsiteY69" fmla="*/ 474278 h 539829"/>
                  <a:gd name="connsiteX70" fmla="*/ 3067 w 436159"/>
                  <a:gd name="connsiteY70" fmla="*/ 474278 h 539829"/>
                  <a:gd name="connsiteX71" fmla="*/ 6134 w 436159"/>
                  <a:gd name="connsiteY71" fmla="*/ 471211 h 539829"/>
                  <a:gd name="connsiteX72" fmla="*/ 9211 w 436159"/>
                  <a:gd name="connsiteY72" fmla="*/ 469735 h 539829"/>
                  <a:gd name="connsiteX73" fmla="*/ 13764 w 436159"/>
                  <a:gd name="connsiteY73" fmla="*/ 471211 h 539829"/>
                  <a:gd name="connsiteX74" fmla="*/ 12278 w 436159"/>
                  <a:gd name="connsiteY74" fmla="*/ 477355 h 539829"/>
                  <a:gd name="connsiteX75" fmla="*/ 13764 w 436159"/>
                  <a:gd name="connsiteY75" fmla="*/ 486470 h 539829"/>
                  <a:gd name="connsiteX76" fmla="*/ 13764 w 436159"/>
                  <a:gd name="connsiteY76" fmla="*/ 489537 h 539829"/>
                  <a:gd name="connsiteX77" fmla="*/ 112881 w 436159"/>
                  <a:gd name="connsiteY77" fmla="*/ 492595 h 539829"/>
                  <a:gd name="connsiteX78" fmla="*/ 166249 w 436159"/>
                  <a:gd name="connsiteY78" fmla="*/ 494081 h 539829"/>
                  <a:gd name="connsiteX79" fmla="*/ 166249 w 436159"/>
                  <a:gd name="connsiteY79" fmla="*/ 536762 h 539829"/>
                  <a:gd name="connsiteX80" fmla="*/ 254660 w 436159"/>
                  <a:gd name="connsiteY80" fmla="*/ 539829 h 539829"/>
                  <a:gd name="connsiteX81" fmla="*/ 257737 w 436159"/>
                  <a:gd name="connsiteY81" fmla="*/ 475764 h 539829"/>
                  <a:gd name="connsiteX82" fmla="*/ 303476 w 436159"/>
                  <a:gd name="connsiteY82" fmla="*/ 475764 h 539829"/>
                  <a:gd name="connsiteX83" fmla="*/ 303476 w 436159"/>
                  <a:gd name="connsiteY83" fmla="*/ 428539 h 539829"/>
                  <a:gd name="connsiteX84" fmla="*/ 373580 w 436159"/>
                  <a:gd name="connsiteY84" fmla="*/ 428539 h 539829"/>
                  <a:gd name="connsiteX85" fmla="*/ 433092 w 436159"/>
                  <a:gd name="connsiteY85" fmla="*/ 430025 h 539829"/>
                  <a:gd name="connsiteX86" fmla="*/ 434569 w 436159"/>
                  <a:gd name="connsiteY86" fmla="*/ 410223 h 539829"/>
                  <a:gd name="connsiteX87" fmla="*/ 436159 w 436159"/>
                  <a:gd name="connsiteY87" fmla="*/ 332508 h 539829"/>
                  <a:gd name="connsiteX88" fmla="*/ 350701 w 436159"/>
                  <a:gd name="connsiteY88" fmla="*/ 330917 h 539829"/>
                  <a:gd name="connsiteX89" fmla="*/ 350701 w 436159"/>
                  <a:gd name="connsiteY89" fmla="*/ 312592 h 539829"/>
                  <a:gd name="connsiteX90" fmla="*/ 343081 w 436159"/>
                  <a:gd name="connsiteY90" fmla="*/ 279130 h 539829"/>
                  <a:gd name="connsiteX91" fmla="*/ 340109 w 436159"/>
                  <a:gd name="connsiteY91" fmla="*/ 251593 h 539829"/>
                  <a:gd name="connsiteX92" fmla="*/ 338528 w 436159"/>
                  <a:gd name="connsiteY92" fmla="*/ 234867 h 539829"/>
                  <a:gd name="connsiteX93" fmla="*/ 358330 w 436159"/>
                  <a:gd name="connsiteY93" fmla="*/ 234867 h 539829"/>
                  <a:gd name="connsiteX94" fmla="*/ 358330 w 436159"/>
                  <a:gd name="connsiteY94" fmla="*/ 155553 h 539829"/>
                  <a:gd name="connsiteX95" fmla="*/ 359921 w 436159"/>
                  <a:gd name="connsiteY95" fmla="*/ 140313 h 539829"/>
                  <a:gd name="connsiteX96" fmla="*/ 382791 w 436159"/>
                  <a:gd name="connsiteY96" fmla="*/ 140313 h 539829"/>
                  <a:gd name="connsiteX97" fmla="*/ 382791 w 436159"/>
                  <a:gd name="connsiteY97" fmla="*/ 135760 h 539829"/>
                  <a:gd name="connsiteX98" fmla="*/ 384267 w 436159"/>
                  <a:gd name="connsiteY98" fmla="*/ 131197 h 539829"/>
                  <a:gd name="connsiteX99" fmla="*/ 384267 w 436159"/>
                  <a:gd name="connsiteY99" fmla="*/ 128130 h 539829"/>
                  <a:gd name="connsiteX100" fmla="*/ 387344 w 436159"/>
                  <a:gd name="connsiteY100" fmla="*/ 126644 h 539829"/>
                  <a:gd name="connsiteX101" fmla="*/ 388830 w 436159"/>
                  <a:gd name="connsiteY101" fmla="*/ 128130 h 539829"/>
                  <a:gd name="connsiteX102" fmla="*/ 390411 w 436159"/>
                  <a:gd name="connsiteY102" fmla="*/ 128130 h 539829"/>
                  <a:gd name="connsiteX103" fmla="*/ 388830 w 436159"/>
                  <a:gd name="connsiteY103" fmla="*/ 125054 h 539829"/>
                  <a:gd name="connsiteX104" fmla="*/ 387344 w 436159"/>
                  <a:gd name="connsiteY104" fmla="*/ 121987 h 539829"/>
                  <a:gd name="connsiteX105" fmla="*/ 387344 w 436159"/>
                  <a:gd name="connsiteY105" fmla="*/ 112881 h 539829"/>
                  <a:gd name="connsiteX106" fmla="*/ 385867 w 436159"/>
                  <a:gd name="connsiteY106" fmla="*/ 106737 h 539829"/>
                  <a:gd name="connsiteX107" fmla="*/ 384267 w 436159"/>
                  <a:gd name="connsiteY107" fmla="*/ 97631 h 539829"/>
                  <a:gd name="connsiteX108" fmla="*/ 379724 w 436159"/>
                  <a:gd name="connsiteY108" fmla="*/ 82391 h 539829"/>
                  <a:gd name="connsiteX109" fmla="*/ 378238 w 436159"/>
                  <a:gd name="connsiteY109" fmla="*/ 70199 h 539829"/>
                  <a:gd name="connsiteX110" fmla="*/ 373580 w 436159"/>
                  <a:gd name="connsiteY110" fmla="*/ 56445 h 539829"/>
                  <a:gd name="connsiteX111" fmla="*/ 370618 w 436159"/>
                  <a:gd name="connsiteY111" fmla="*/ 53378 h 539829"/>
                  <a:gd name="connsiteX112" fmla="*/ 365950 w 436159"/>
                  <a:gd name="connsiteY112" fmla="*/ 51902 h 539829"/>
                  <a:gd name="connsiteX113" fmla="*/ 364474 w 436159"/>
                  <a:gd name="connsiteY113" fmla="*/ 45749 h 539829"/>
                  <a:gd name="connsiteX114" fmla="*/ 323279 w 436159"/>
                  <a:gd name="connsiteY114" fmla="*/ 45749 h 539829"/>
                  <a:gd name="connsiteX115" fmla="*/ 321802 w 436159"/>
                  <a:gd name="connsiteY115" fmla="*/ 50406 h 539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Lst>
                <a:rect l="l" t="t" r="r" b="b"/>
                <a:pathLst>
                  <a:path w="436159" h="539829">
                    <a:moveTo>
                      <a:pt x="321802" y="50406"/>
                    </a:moveTo>
                    <a:lnTo>
                      <a:pt x="230315" y="50406"/>
                    </a:lnTo>
                    <a:lnTo>
                      <a:pt x="228724" y="47330"/>
                    </a:lnTo>
                    <a:lnTo>
                      <a:pt x="230315" y="45749"/>
                    </a:lnTo>
                    <a:lnTo>
                      <a:pt x="234858" y="44263"/>
                    </a:lnTo>
                    <a:lnTo>
                      <a:pt x="237934" y="45749"/>
                    </a:lnTo>
                    <a:lnTo>
                      <a:pt x="245554" y="42786"/>
                    </a:lnTo>
                    <a:lnTo>
                      <a:pt x="250107" y="44263"/>
                    </a:lnTo>
                    <a:lnTo>
                      <a:pt x="250107" y="42786"/>
                    </a:lnTo>
                    <a:lnTo>
                      <a:pt x="248631" y="35166"/>
                    </a:lnTo>
                    <a:lnTo>
                      <a:pt x="250107" y="33576"/>
                    </a:lnTo>
                    <a:lnTo>
                      <a:pt x="253184" y="36643"/>
                    </a:lnTo>
                    <a:lnTo>
                      <a:pt x="256251" y="30508"/>
                    </a:lnTo>
                    <a:lnTo>
                      <a:pt x="254660" y="22879"/>
                    </a:lnTo>
                    <a:lnTo>
                      <a:pt x="256251" y="16840"/>
                    </a:lnTo>
                    <a:lnTo>
                      <a:pt x="260804" y="16840"/>
                    </a:lnTo>
                    <a:lnTo>
                      <a:pt x="260804" y="15259"/>
                    </a:lnTo>
                    <a:lnTo>
                      <a:pt x="257737" y="9220"/>
                    </a:lnTo>
                    <a:lnTo>
                      <a:pt x="250107" y="6144"/>
                    </a:lnTo>
                    <a:lnTo>
                      <a:pt x="251593" y="0"/>
                    </a:lnTo>
                    <a:lnTo>
                      <a:pt x="114357" y="0"/>
                    </a:lnTo>
                    <a:lnTo>
                      <a:pt x="112881" y="42786"/>
                    </a:lnTo>
                    <a:lnTo>
                      <a:pt x="96145" y="41196"/>
                    </a:lnTo>
                    <a:lnTo>
                      <a:pt x="94555" y="83868"/>
                    </a:lnTo>
                    <a:lnTo>
                      <a:pt x="82382" y="83868"/>
                    </a:lnTo>
                    <a:lnTo>
                      <a:pt x="82382" y="129616"/>
                    </a:lnTo>
                    <a:lnTo>
                      <a:pt x="79315" y="315659"/>
                    </a:lnTo>
                    <a:lnTo>
                      <a:pt x="79315" y="324869"/>
                    </a:lnTo>
                    <a:lnTo>
                      <a:pt x="77829" y="333984"/>
                    </a:lnTo>
                    <a:lnTo>
                      <a:pt x="73276" y="340119"/>
                    </a:lnTo>
                    <a:lnTo>
                      <a:pt x="70209" y="346158"/>
                    </a:lnTo>
                    <a:lnTo>
                      <a:pt x="62579" y="367541"/>
                    </a:lnTo>
                    <a:lnTo>
                      <a:pt x="53359" y="381209"/>
                    </a:lnTo>
                    <a:lnTo>
                      <a:pt x="53359" y="388830"/>
                    </a:lnTo>
                    <a:lnTo>
                      <a:pt x="48816" y="391897"/>
                    </a:lnTo>
                    <a:lnTo>
                      <a:pt x="38119" y="394973"/>
                    </a:lnTo>
                    <a:lnTo>
                      <a:pt x="33566" y="396459"/>
                    </a:lnTo>
                    <a:lnTo>
                      <a:pt x="27527" y="401117"/>
                    </a:lnTo>
                    <a:lnTo>
                      <a:pt x="24460" y="402593"/>
                    </a:lnTo>
                    <a:lnTo>
                      <a:pt x="24460" y="404079"/>
                    </a:lnTo>
                    <a:lnTo>
                      <a:pt x="25946" y="407146"/>
                    </a:lnTo>
                    <a:lnTo>
                      <a:pt x="29013" y="408727"/>
                    </a:lnTo>
                    <a:lnTo>
                      <a:pt x="32090" y="407146"/>
                    </a:lnTo>
                    <a:lnTo>
                      <a:pt x="35157" y="405660"/>
                    </a:lnTo>
                    <a:lnTo>
                      <a:pt x="38119" y="407146"/>
                    </a:lnTo>
                    <a:lnTo>
                      <a:pt x="42777" y="408727"/>
                    </a:lnTo>
                    <a:lnTo>
                      <a:pt x="42777" y="411699"/>
                    </a:lnTo>
                    <a:lnTo>
                      <a:pt x="41186" y="413290"/>
                    </a:lnTo>
                    <a:lnTo>
                      <a:pt x="38119" y="417852"/>
                    </a:lnTo>
                    <a:lnTo>
                      <a:pt x="33566" y="420919"/>
                    </a:lnTo>
                    <a:lnTo>
                      <a:pt x="25946" y="419329"/>
                    </a:lnTo>
                    <a:lnTo>
                      <a:pt x="18317" y="419329"/>
                    </a:lnTo>
                    <a:lnTo>
                      <a:pt x="13764" y="420919"/>
                    </a:lnTo>
                    <a:lnTo>
                      <a:pt x="10697" y="425463"/>
                    </a:lnTo>
                    <a:lnTo>
                      <a:pt x="7620" y="430025"/>
                    </a:lnTo>
                    <a:lnTo>
                      <a:pt x="7620" y="434569"/>
                    </a:lnTo>
                    <a:lnTo>
                      <a:pt x="12278" y="437655"/>
                    </a:lnTo>
                    <a:lnTo>
                      <a:pt x="15250" y="436169"/>
                    </a:lnTo>
                    <a:lnTo>
                      <a:pt x="18317" y="433092"/>
                    </a:lnTo>
                    <a:lnTo>
                      <a:pt x="21384" y="434569"/>
                    </a:lnTo>
                    <a:lnTo>
                      <a:pt x="21384" y="439245"/>
                    </a:lnTo>
                    <a:lnTo>
                      <a:pt x="16840" y="440722"/>
                    </a:lnTo>
                    <a:lnTo>
                      <a:pt x="12278" y="446856"/>
                    </a:lnTo>
                    <a:lnTo>
                      <a:pt x="7620" y="452885"/>
                    </a:lnTo>
                    <a:lnTo>
                      <a:pt x="6134" y="459038"/>
                    </a:lnTo>
                    <a:lnTo>
                      <a:pt x="6134" y="463591"/>
                    </a:lnTo>
                    <a:lnTo>
                      <a:pt x="4658" y="466668"/>
                    </a:lnTo>
                    <a:lnTo>
                      <a:pt x="1591" y="468144"/>
                    </a:lnTo>
                    <a:lnTo>
                      <a:pt x="0" y="471211"/>
                    </a:lnTo>
                    <a:lnTo>
                      <a:pt x="0" y="474278"/>
                    </a:lnTo>
                    <a:lnTo>
                      <a:pt x="3067" y="474278"/>
                    </a:lnTo>
                    <a:lnTo>
                      <a:pt x="6134" y="471211"/>
                    </a:lnTo>
                    <a:lnTo>
                      <a:pt x="9211" y="469735"/>
                    </a:lnTo>
                    <a:lnTo>
                      <a:pt x="13764" y="471211"/>
                    </a:lnTo>
                    <a:lnTo>
                      <a:pt x="12278" y="477355"/>
                    </a:lnTo>
                    <a:lnTo>
                      <a:pt x="13764" y="486470"/>
                    </a:lnTo>
                    <a:lnTo>
                      <a:pt x="13764" y="489537"/>
                    </a:lnTo>
                    <a:lnTo>
                      <a:pt x="112881" y="492595"/>
                    </a:lnTo>
                    <a:lnTo>
                      <a:pt x="166249" y="494081"/>
                    </a:lnTo>
                    <a:lnTo>
                      <a:pt x="166249" y="536762"/>
                    </a:lnTo>
                    <a:lnTo>
                      <a:pt x="254660" y="539829"/>
                    </a:lnTo>
                    <a:lnTo>
                      <a:pt x="257737" y="475764"/>
                    </a:lnTo>
                    <a:lnTo>
                      <a:pt x="303476" y="475764"/>
                    </a:lnTo>
                    <a:lnTo>
                      <a:pt x="303476" y="428539"/>
                    </a:lnTo>
                    <a:lnTo>
                      <a:pt x="373580" y="428539"/>
                    </a:lnTo>
                    <a:lnTo>
                      <a:pt x="433092" y="430025"/>
                    </a:lnTo>
                    <a:lnTo>
                      <a:pt x="434569" y="410223"/>
                    </a:lnTo>
                    <a:lnTo>
                      <a:pt x="436159" y="332508"/>
                    </a:lnTo>
                    <a:lnTo>
                      <a:pt x="350701" y="330917"/>
                    </a:lnTo>
                    <a:lnTo>
                      <a:pt x="350701" y="312592"/>
                    </a:lnTo>
                    <a:lnTo>
                      <a:pt x="343081" y="279130"/>
                    </a:lnTo>
                    <a:lnTo>
                      <a:pt x="340109" y="251593"/>
                    </a:lnTo>
                    <a:lnTo>
                      <a:pt x="338528" y="234867"/>
                    </a:lnTo>
                    <a:lnTo>
                      <a:pt x="358330" y="234867"/>
                    </a:lnTo>
                    <a:lnTo>
                      <a:pt x="358330" y="155553"/>
                    </a:lnTo>
                    <a:lnTo>
                      <a:pt x="359921" y="140313"/>
                    </a:lnTo>
                    <a:lnTo>
                      <a:pt x="382791" y="140313"/>
                    </a:lnTo>
                    <a:lnTo>
                      <a:pt x="382791" y="135760"/>
                    </a:lnTo>
                    <a:lnTo>
                      <a:pt x="384267" y="131197"/>
                    </a:lnTo>
                    <a:lnTo>
                      <a:pt x="384267" y="128130"/>
                    </a:lnTo>
                    <a:lnTo>
                      <a:pt x="387344" y="126644"/>
                    </a:lnTo>
                    <a:lnTo>
                      <a:pt x="388830" y="128130"/>
                    </a:lnTo>
                    <a:lnTo>
                      <a:pt x="390411" y="128130"/>
                    </a:lnTo>
                    <a:lnTo>
                      <a:pt x="388830" y="125054"/>
                    </a:lnTo>
                    <a:lnTo>
                      <a:pt x="387344" y="121987"/>
                    </a:lnTo>
                    <a:lnTo>
                      <a:pt x="387344" y="112881"/>
                    </a:lnTo>
                    <a:lnTo>
                      <a:pt x="385867" y="106737"/>
                    </a:lnTo>
                    <a:lnTo>
                      <a:pt x="384267" y="97631"/>
                    </a:lnTo>
                    <a:lnTo>
                      <a:pt x="379724" y="82391"/>
                    </a:lnTo>
                    <a:lnTo>
                      <a:pt x="378238" y="70199"/>
                    </a:lnTo>
                    <a:lnTo>
                      <a:pt x="373580" y="56445"/>
                    </a:lnTo>
                    <a:lnTo>
                      <a:pt x="370618" y="53378"/>
                    </a:lnTo>
                    <a:lnTo>
                      <a:pt x="365950" y="51902"/>
                    </a:lnTo>
                    <a:lnTo>
                      <a:pt x="364474" y="45749"/>
                    </a:lnTo>
                    <a:lnTo>
                      <a:pt x="323279" y="45749"/>
                    </a:lnTo>
                    <a:lnTo>
                      <a:pt x="321802" y="50406"/>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91" name="Freeform: Shape 290">
                <a:extLst>
                  <a:ext uri="{FF2B5EF4-FFF2-40B4-BE49-F238E27FC236}">
                    <a16:creationId xmlns:a16="http://schemas.microsoft.com/office/drawing/2014/main" id="{C75FA30B-2F32-4AC0-B62C-C4292DA0D4EA}"/>
                  </a:ext>
                </a:extLst>
              </p:cNvPr>
              <p:cNvSpPr/>
              <p:nvPr/>
            </p:nvSpPr>
            <p:spPr>
              <a:xfrm>
                <a:off x="5826240" y="3180407"/>
                <a:ext cx="495557" cy="484965"/>
              </a:xfrm>
              <a:custGeom>
                <a:avLst/>
                <a:gdLst>
                  <a:gd name="connsiteX0" fmla="*/ 364474 w 495557"/>
                  <a:gd name="connsiteY0" fmla="*/ 1581 h 484965"/>
                  <a:gd name="connsiteX1" fmla="*/ 277539 w 495557"/>
                  <a:gd name="connsiteY1" fmla="*/ 0 h 484965"/>
                  <a:gd name="connsiteX2" fmla="*/ 279016 w 495557"/>
                  <a:gd name="connsiteY2" fmla="*/ 6134 h 484965"/>
                  <a:gd name="connsiteX3" fmla="*/ 184566 w 495557"/>
                  <a:gd name="connsiteY3" fmla="*/ 6134 h 484965"/>
                  <a:gd name="connsiteX4" fmla="*/ 97631 w 495557"/>
                  <a:gd name="connsiteY4" fmla="*/ 7620 h 484965"/>
                  <a:gd name="connsiteX5" fmla="*/ 100708 w 495557"/>
                  <a:gd name="connsiteY5" fmla="*/ 100689 h 484965"/>
                  <a:gd name="connsiteX6" fmla="*/ 25946 w 495557"/>
                  <a:gd name="connsiteY6" fmla="*/ 99108 h 484965"/>
                  <a:gd name="connsiteX7" fmla="*/ 27422 w 495557"/>
                  <a:gd name="connsiteY7" fmla="*/ 105261 h 484965"/>
                  <a:gd name="connsiteX8" fmla="*/ 32090 w 495557"/>
                  <a:gd name="connsiteY8" fmla="*/ 106737 h 484965"/>
                  <a:gd name="connsiteX9" fmla="*/ 35052 w 495557"/>
                  <a:gd name="connsiteY9" fmla="*/ 109804 h 484965"/>
                  <a:gd name="connsiteX10" fmla="*/ 39710 w 495557"/>
                  <a:gd name="connsiteY10" fmla="*/ 123558 h 484965"/>
                  <a:gd name="connsiteX11" fmla="*/ 41196 w 495557"/>
                  <a:gd name="connsiteY11" fmla="*/ 135750 h 484965"/>
                  <a:gd name="connsiteX12" fmla="*/ 45739 w 495557"/>
                  <a:gd name="connsiteY12" fmla="*/ 150990 h 484965"/>
                  <a:gd name="connsiteX13" fmla="*/ 47339 w 495557"/>
                  <a:gd name="connsiteY13" fmla="*/ 160096 h 484965"/>
                  <a:gd name="connsiteX14" fmla="*/ 48816 w 495557"/>
                  <a:gd name="connsiteY14" fmla="*/ 166240 h 484965"/>
                  <a:gd name="connsiteX15" fmla="*/ 48816 w 495557"/>
                  <a:gd name="connsiteY15" fmla="*/ 175346 h 484965"/>
                  <a:gd name="connsiteX16" fmla="*/ 50302 w 495557"/>
                  <a:gd name="connsiteY16" fmla="*/ 178413 h 484965"/>
                  <a:gd name="connsiteX17" fmla="*/ 51883 w 495557"/>
                  <a:gd name="connsiteY17" fmla="*/ 181489 h 484965"/>
                  <a:gd name="connsiteX18" fmla="*/ 50302 w 495557"/>
                  <a:gd name="connsiteY18" fmla="*/ 181489 h 484965"/>
                  <a:gd name="connsiteX19" fmla="*/ 48816 w 495557"/>
                  <a:gd name="connsiteY19" fmla="*/ 180003 h 484965"/>
                  <a:gd name="connsiteX20" fmla="*/ 45739 w 495557"/>
                  <a:gd name="connsiteY20" fmla="*/ 181489 h 484965"/>
                  <a:gd name="connsiteX21" fmla="*/ 45739 w 495557"/>
                  <a:gd name="connsiteY21" fmla="*/ 184556 h 484965"/>
                  <a:gd name="connsiteX22" fmla="*/ 44263 w 495557"/>
                  <a:gd name="connsiteY22" fmla="*/ 189119 h 484965"/>
                  <a:gd name="connsiteX23" fmla="*/ 44263 w 495557"/>
                  <a:gd name="connsiteY23" fmla="*/ 193672 h 484965"/>
                  <a:gd name="connsiteX24" fmla="*/ 21393 w 495557"/>
                  <a:gd name="connsiteY24" fmla="*/ 193672 h 484965"/>
                  <a:gd name="connsiteX25" fmla="*/ 19802 w 495557"/>
                  <a:gd name="connsiteY25" fmla="*/ 208912 h 484965"/>
                  <a:gd name="connsiteX26" fmla="*/ 19802 w 495557"/>
                  <a:gd name="connsiteY26" fmla="*/ 288226 h 484965"/>
                  <a:gd name="connsiteX27" fmla="*/ 0 w 495557"/>
                  <a:gd name="connsiteY27" fmla="*/ 288226 h 484965"/>
                  <a:gd name="connsiteX28" fmla="*/ 1581 w 495557"/>
                  <a:gd name="connsiteY28" fmla="*/ 304952 h 484965"/>
                  <a:gd name="connsiteX29" fmla="*/ 4553 w 495557"/>
                  <a:gd name="connsiteY29" fmla="*/ 332489 h 484965"/>
                  <a:gd name="connsiteX30" fmla="*/ 12173 w 495557"/>
                  <a:gd name="connsiteY30" fmla="*/ 365951 h 484965"/>
                  <a:gd name="connsiteX31" fmla="*/ 12173 w 495557"/>
                  <a:gd name="connsiteY31" fmla="*/ 384277 h 484965"/>
                  <a:gd name="connsiteX32" fmla="*/ 97631 w 495557"/>
                  <a:gd name="connsiteY32" fmla="*/ 385867 h 484965"/>
                  <a:gd name="connsiteX33" fmla="*/ 96041 w 495557"/>
                  <a:gd name="connsiteY33" fmla="*/ 463582 h 484965"/>
                  <a:gd name="connsiteX34" fmla="*/ 94564 w 495557"/>
                  <a:gd name="connsiteY34" fmla="*/ 483384 h 484965"/>
                  <a:gd name="connsiteX35" fmla="*/ 118910 w 495557"/>
                  <a:gd name="connsiteY35" fmla="*/ 483384 h 484965"/>
                  <a:gd name="connsiteX36" fmla="*/ 160106 w 495557"/>
                  <a:gd name="connsiteY36" fmla="*/ 484965 h 484965"/>
                  <a:gd name="connsiteX37" fmla="*/ 189119 w 495557"/>
                  <a:gd name="connsiteY37" fmla="*/ 484965 h 484965"/>
                  <a:gd name="connsiteX38" fmla="*/ 190605 w 495557"/>
                  <a:gd name="connsiteY38" fmla="*/ 388820 h 484965"/>
                  <a:gd name="connsiteX39" fmla="*/ 196739 w 495557"/>
                  <a:gd name="connsiteY39" fmla="*/ 388820 h 484965"/>
                  <a:gd name="connsiteX40" fmla="*/ 201301 w 495557"/>
                  <a:gd name="connsiteY40" fmla="*/ 355349 h 484965"/>
                  <a:gd name="connsiteX41" fmla="*/ 204368 w 495557"/>
                  <a:gd name="connsiteY41" fmla="*/ 344662 h 484965"/>
                  <a:gd name="connsiteX42" fmla="*/ 210407 w 495557"/>
                  <a:gd name="connsiteY42" fmla="*/ 324860 h 484965"/>
                  <a:gd name="connsiteX43" fmla="*/ 222685 w 495557"/>
                  <a:gd name="connsiteY43" fmla="*/ 303476 h 484965"/>
                  <a:gd name="connsiteX44" fmla="*/ 230314 w 495557"/>
                  <a:gd name="connsiteY44" fmla="*/ 291294 h 484965"/>
                  <a:gd name="connsiteX45" fmla="*/ 381200 w 495557"/>
                  <a:gd name="connsiteY45" fmla="*/ 289712 h 484965"/>
                  <a:gd name="connsiteX46" fmla="*/ 489528 w 495557"/>
                  <a:gd name="connsiteY46" fmla="*/ 286741 h 484965"/>
                  <a:gd name="connsiteX47" fmla="*/ 487937 w 495557"/>
                  <a:gd name="connsiteY47" fmla="*/ 279130 h 484965"/>
                  <a:gd name="connsiteX48" fmla="*/ 489528 w 495557"/>
                  <a:gd name="connsiteY48" fmla="*/ 274453 h 484965"/>
                  <a:gd name="connsiteX49" fmla="*/ 489528 w 495557"/>
                  <a:gd name="connsiteY49" fmla="*/ 204359 h 484965"/>
                  <a:gd name="connsiteX50" fmla="*/ 486451 w 495557"/>
                  <a:gd name="connsiteY50" fmla="*/ 195263 h 484965"/>
                  <a:gd name="connsiteX51" fmla="*/ 486451 w 495557"/>
                  <a:gd name="connsiteY51" fmla="*/ 186042 h 484965"/>
                  <a:gd name="connsiteX52" fmla="*/ 487937 w 495557"/>
                  <a:gd name="connsiteY52" fmla="*/ 181489 h 484965"/>
                  <a:gd name="connsiteX53" fmla="*/ 491014 w 495557"/>
                  <a:gd name="connsiteY53" fmla="*/ 176936 h 484965"/>
                  <a:gd name="connsiteX54" fmla="*/ 495557 w 495557"/>
                  <a:gd name="connsiteY54" fmla="*/ 173869 h 484965"/>
                  <a:gd name="connsiteX55" fmla="*/ 495557 w 495557"/>
                  <a:gd name="connsiteY55" fmla="*/ 27518 h 484965"/>
                  <a:gd name="connsiteX56" fmla="*/ 364474 w 495557"/>
                  <a:gd name="connsiteY56" fmla="*/ 27518 h 484965"/>
                  <a:gd name="connsiteX57" fmla="*/ 364474 w 495557"/>
                  <a:gd name="connsiteY57" fmla="*/ 1581 h 4849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495557" h="484965">
                    <a:moveTo>
                      <a:pt x="364474" y="1581"/>
                    </a:moveTo>
                    <a:lnTo>
                      <a:pt x="277539" y="0"/>
                    </a:lnTo>
                    <a:lnTo>
                      <a:pt x="279016" y="6134"/>
                    </a:lnTo>
                    <a:lnTo>
                      <a:pt x="184566" y="6134"/>
                    </a:lnTo>
                    <a:lnTo>
                      <a:pt x="97631" y="7620"/>
                    </a:lnTo>
                    <a:lnTo>
                      <a:pt x="100708" y="100689"/>
                    </a:lnTo>
                    <a:lnTo>
                      <a:pt x="25946" y="99108"/>
                    </a:lnTo>
                    <a:lnTo>
                      <a:pt x="27422" y="105261"/>
                    </a:lnTo>
                    <a:lnTo>
                      <a:pt x="32090" y="106737"/>
                    </a:lnTo>
                    <a:lnTo>
                      <a:pt x="35052" y="109804"/>
                    </a:lnTo>
                    <a:lnTo>
                      <a:pt x="39710" y="123558"/>
                    </a:lnTo>
                    <a:lnTo>
                      <a:pt x="41196" y="135750"/>
                    </a:lnTo>
                    <a:lnTo>
                      <a:pt x="45739" y="150990"/>
                    </a:lnTo>
                    <a:lnTo>
                      <a:pt x="47339" y="160096"/>
                    </a:lnTo>
                    <a:lnTo>
                      <a:pt x="48816" y="166240"/>
                    </a:lnTo>
                    <a:lnTo>
                      <a:pt x="48816" y="175346"/>
                    </a:lnTo>
                    <a:lnTo>
                      <a:pt x="50302" y="178413"/>
                    </a:lnTo>
                    <a:lnTo>
                      <a:pt x="51883" y="181489"/>
                    </a:lnTo>
                    <a:lnTo>
                      <a:pt x="50302" y="181489"/>
                    </a:lnTo>
                    <a:lnTo>
                      <a:pt x="48816" y="180003"/>
                    </a:lnTo>
                    <a:lnTo>
                      <a:pt x="45739" y="181489"/>
                    </a:lnTo>
                    <a:lnTo>
                      <a:pt x="45739" y="184556"/>
                    </a:lnTo>
                    <a:lnTo>
                      <a:pt x="44263" y="189119"/>
                    </a:lnTo>
                    <a:lnTo>
                      <a:pt x="44263" y="193672"/>
                    </a:lnTo>
                    <a:lnTo>
                      <a:pt x="21393" y="193672"/>
                    </a:lnTo>
                    <a:lnTo>
                      <a:pt x="19802" y="208912"/>
                    </a:lnTo>
                    <a:lnTo>
                      <a:pt x="19802" y="288226"/>
                    </a:lnTo>
                    <a:lnTo>
                      <a:pt x="0" y="288226"/>
                    </a:lnTo>
                    <a:lnTo>
                      <a:pt x="1581" y="304952"/>
                    </a:lnTo>
                    <a:lnTo>
                      <a:pt x="4553" y="332489"/>
                    </a:lnTo>
                    <a:lnTo>
                      <a:pt x="12173" y="365951"/>
                    </a:lnTo>
                    <a:lnTo>
                      <a:pt x="12173" y="384277"/>
                    </a:lnTo>
                    <a:lnTo>
                      <a:pt x="97631" y="385867"/>
                    </a:lnTo>
                    <a:lnTo>
                      <a:pt x="96041" y="463582"/>
                    </a:lnTo>
                    <a:lnTo>
                      <a:pt x="94564" y="483384"/>
                    </a:lnTo>
                    <a:lnTo>
                      <a:pt x="118910" y="483384"/>
                    </a:lnTo>
                    <a:lnTo>
                      <a:pt x="160106" y="484965"/>
                    </a:lnTo>
                    <a:lnTo>
                      <a:pt x="189119" y="484965"/>
                    </a:lnTo>
                    <a:lnTo>
                      <a:pt x="190605" y="388820"/>
                    </a:lnTo>
                    <a:lnTo>
                      <a:pt x="196739" y="388820"/>
                    </a:lnTo>
                    <a:lnTo>
                      <a:pt x="201301" y="355349"/>
                    </a:lnTo>
                    <a:lnTo>
                      <a:pt x="204368" y="344662"/>
                    </a:lnTo>
                    <a:lnTo>
                      <a:pt x="210407" y="324860"/>
                    </a:lnTo>
                    <a:lnTo>
                      <a:pt x="222685" y="303476"/>
                    </a:lnTo>
                    <a:lnTo>
                      <a:pt x="230314" y="291294"/>
                    </a:lnTo>
                    <a:lnTo>
                      <a:pt x="381200" y="289712"/>
                    </a:lnTo>
                    <a:lnTo>
                      <a:pt x="489528" y="286741"/>
                    </a:lnTo>
                    <a:lnTo>
                      <a:pt x="487937" y="279130"/>
                    </a:lnTo>
                    <a:lnTo>
                      <a:pt x="489528" y="274453"/>
                    </a:lnTo>
                    <a:lnTo>
                      <a:pt x="489528" y="204359"/>
                    </a:lnTo>
                    <a:lnTo>
                      <a:pt x="486451" y="195263"/>
                    </a:lnTo>
                    <a:lnTo>
                      <a:pt x="486451" y="186042"/>
                    </a:lnTo>
                    <a:lnTo>
                      <a:pt x="487937" y="181489"/>
                    </a:lnTo>
                    <a:lnTo>
                      <a:pt x="491014" y="176936"/>
                    </a:lnTo>
                    <a:lnTo>
                      <a:pt x="495557" y="173869"/>
                    </a:lnTo>
                    <a:lnTo>
                      <a:pt x="495557" y="27518"/>
                    </a:lnTo>
                    <a:lnTo>
                      <a:pt x="364474" y="27518"/>
                    </a:lnTo>
                    <a:lnTo>
                      <a:pt x="364474" y="1581"/>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92" name="Freeform: Shape 291">
                <a:extLst>
                  <a:ext uri="{FF2B5EF4-FFF2-40B4-BE49-F238E27FC236}">
                    <a16:creationId xmlns:a16="http://schemas.microsoft.com/office/drawing/2014/main" id="{893AF504-E305-42CF-80A1-2D92BCCCAF6D}"/>
                  </a:ext>
                </a:extLst>
              </p:cNvPr>
              <p:cNvSpPr/>
              <p:nvPr/>
            </p:nvSpPr>
            <p:spPr>
              <a:xfrm>
                <a:off x="6015359" y="3467147"/>
                <a:ext cx="365950" cy="320211"/>
              </a:xfrm>
              <a:custGeom>
                <a:avLst/>
                <a:gdLst>
                  <a:gd name="connsiteX0" fmla="*/ 192081 w 365950"/>
                  <a:gd name="connsiteY0" fmla="*/ 2972 h 320211"/>
                  <a:gd name="connsiteX1" fmla="*/ 41196 w 365950"/>
                  <a:gd name="connsiteY1" fmla="*/ 4553 h 320211"/>
                  <a:gd name="connsiteX2" fmla="*/ 33566 w 365950"/>
                  <a:gd name="connsiteY2" fmla="*/ 16735 h 320211"/>
                  <a:gd name="connsiteX3" fmla="*/ 21288 w 365950"/>
                  <a:gd name="connsiteY3" fmla="*/ 38119 h 320211"/>
                  <a:gd name="connsiteX4" fmla="*/ 15250 w 365950"/>
                  <a:gd name="connsiteY4" fmla="*/ 57921 h 320211"/>
                  <a:gd name="connsiteX5" fmla="*/ 12183 w 365950"/>
                  <a:gd name="connsiteY5" fmla="*/ 68609 h 320211"/>
                  <a:gd name="connsiteX6" fmla="*/ 7620 w 365950"/>
                  <a:gd name="connsiteY6" fmla="*/ 102079 h 320211"/>
                  <a:gd name="connsiteX7" fmla="*/ 1486 w 365950"/>
                  <a:gd name="connsiteY7" fmla="*/ 102079 h 320211"/>
                  <a:gd name="connsiteX8" fmla="*/ 0 w 365950"/>
                  <a:gd name="connsiteY8" fmla="*/ 198225 h 320211"/>
                  <a:gd name="connsiteX9" fmla="*/ 67027 w 365950"/>
                  <a:gd name="connsiteY9" fmla="*/ 198225 h 320211"/>
                  <a:gd name="connsiteX10" fmla="*/ 170802 w 365950"/>
                  <a:gd name="connsiteY10" fmla="*/ 196644 h 320211"/>
                  <a:gd name="connsiteX11" fmla="*/ 170802 w 365950"/>
                  <a:gd name="connsiteY11" fmla="*/ 199710 h 320211"/>
                  <a:gd name="connsiteX12" fmla="*/ 166135 w 365950"/>
                  <a:gd name="connsiteY12" fmla="*/ 216446 h 320211"/>
                  <a:gd name="connsiteX13" fmla="*/ 166135 w 365950"/>
                  <a:gd name="connsiteY13" fmla="*/ 234763 h 320211"/>
                  <a:gd name="connsiteX14" fmla="*/ 169212 w 365950"/>
                  <a:gd name="connsiteY14" fmla="*/ 243973 h 320211"/>
                  <a:gd name="connsiteX15" fmla="*/ 167726 w 365950"/>
                  <a:gd name="connsiteY15" fmla="*/ 259213 h 320211"/>
                  <a:gd name="connsiteX16" fmla="*/ 166135 w 365950"/>
                  <a:gd name="connsiteY16" fmla="*/ 268329 h 320211"/>
                  <a:gd name="connsiteX17" fmla="*/ 166135 w 365950"/>
                  <a:gd name="connsiteY17" fmla="*/ 277435 h 320211"/>
                  <a:gd name="connsiteX18" fmla="*/ 167726 w 365950"/>
                  <a:gd name="connsiteY18" fmla="*/ 279016 h 320211"/>
                  <a:gd name="connsiteX19" fmla="*/ 170802 w 365950"/>
                  <a:gd name="connsiteY19" fmla="*/ 282092 h 320211"/>
                  <a:gd name="connsiteX20" fmla="*/ 173765 w 365950"/>
                  <a:gd name="connsiteY20" fmla="*/ 283578 h 320211"/>
                  <a:gd name="connsiteX21" fmla="*/ 176841 w 365950"/>
                  <a:gd name="connsiteY21" fmla="*/ 283578 h 320211"/>
                  <a:gd name="connsiteX22" fmla="*/ 181385 w 365950"/>
                  <a:gd name="connsiteY22" fmla="*/ 280511 h 320211"/>
                  <a:gd name="connsiteX23" fmla="*/ 189014 w 365950"/>
                  <a:gd name="connsiteY23" fmla="*/ 274473 h 320211"/>
                  <a:gd name="connsiteX24" fmla="*/ 193672 w 365950"/>
                  <a:gd name="connsiteY24" fmla="*/ 268329 h 320211"/>
                  <a:gd name="connsiteX25" fmla="*/ 198225 w 365950"/>
                  <a:gd name="connsiteY25" fmla="*/ 271396 h 320211"/>
                  <a:gd name="connsiteX26" fmla="*/ 199711 w 365950"/>
                  <a:gd name="connsiteY26" fmla="*/ 292684 h 320211"/>
                  <a:gd name="connsiteX27" fmla="*/ 199711 w 365950"/>
                  <a:gd name="connsiteY27" fmla="*/ 294275 h 320211"/>
                  <a:gd name="connsiteX28" fmla="*/ 289722 w 365950"/>
                  <a:gd name="connsiteY28" fmla="*/ 292684 h 320211"/>
                  <a:gd name="connsiteX29" fmla="*/ 289722 w 365950"/>
                  <a:gd name="connsiteY29" fmla="*/ 315554 h 320211"/>
                  <a:gd name="connsiteX30" fmla="*/ 308029 w 365950"/>
                  <a:gd name="connsiteY30" fmla="*/ 314077 h 320211"/>
                  <a:gd name="connsiteX31" fmla="*/ 308029 w 365950"/>
                  <a:gd name="connsiteY31" fmla="*/ 320211 h 320211"/>
                  <a:gd name="connsiteX32" fmla="*/ 365950 w 365950"/>
                  <a:gd name="connsiteY32" fmla="*/ 315554 h 320211"/>
                  <a:gd name="connsiteX33" fmla="*/ 359807 w 365950"/>
                  <a:gd name="connsiteY33" fmla="*/ 292684 h 320211"/>
                  <a:gd name="connsiteX34" fmla="*/ 356740 w 365950"/>
                  <a:gd name="connsiteY34" fmla="*/ 280511 h 320211"/>
                  <a:gd name="connsiteX35" fmla="*/ 356740 w 365950"/>
                  <a:gd name="connsiteY35" fmla="*/ 274473 h 320211"/>
                  <a:gd name="connsiteX36" fmla="*/ 358331 w 365950"/>
                  <a:gd name="connsiteY36" fmla="*/ 254565 h 320211"/>
                  <a:gd name="connsiteX37" fmla="*/ 359807 w 365950"/>
                  <a:gd name="connsiteY37" fmla="*/ 233286 h 320211"/>
                  <a:gd name="connsiteX38" fmla="*/ 361407 w 365950"/>
                  <a:gd name="connsiteY38" fmla="*/ 201187 h 320211"/>
                  <a:gd name="connsiteX39" fmla="*/ 361407 w 365950"/>
                  <a:gd name="connsiteY39" fmla="*/ 112776 h 320211"/>
                  <a:gd name="connsiteX40" fmla="*/ 358331 w 365950"/>
                  <a:gd name="connsiteY40" fmla="*/ 102079 h 320211"/>
                  <a:gd name="connsiteX41" fmla="*/ 330899 w 365950"/>
                  <a:gd name="connsiteY41" fmla="*/ 45749 h 320211"/>
                  <a:gd name="connsiteX42" fmla="*/ 323288 w 365950"/>
                  <a:gd name="connsiteY42" fmla="*/ 24355 h 320211"/>
                  <a:gd name="connsiteX43" fmla="*/ 320202 w 365950"/>
                  <a:gd name="connsiteY43" fmla="*/ 0 h 320211"/>
                  <a:gd name="connsiteX44" fmla="*/ 300409 w 365950"/>
                  <a:gd name="connsiteY44" fmla="*/ 0 h 320211"/>
                  <a:gd name="connsiteX45" fmla="*/ 192081 w 365950"/>
                  <a:gd name="connsiteY45" fmla="*/ 2972 h 320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365950" h="320211">
                    <a:moveTo>
                      <a:pt x="192081" y="2972"/>
                    </a:moveTo>
                    <a:lnTo>
                      <a:pt x="41196" y="4553"/>
                    </a:lnTo>
                    <a:lnTo>
                      <a:pt x="33566" y="16735"/>
                    </a:lnTo>
                    <a:lnTo>
                      <a:pt x="21288" y="38119"/>
                    </a:lnTo>
                    <a:lnTo>
                      <a:pt x="15250" y="57921"/>
                    </a:lnTo>
                    <a:lnTo>
                      <a:pt x="12183" y="68609"/>
                    </a:lnTo>
                    <a:lnTo>
                      <a:pt x="7620" y="102079"/>
                    </a:lnTo>
                    <a:lnTo>
                      <a:pt x="1486" y="102079"/>
                    </a:lnTo>
                    <a:lnTo>
                      <a:pt x="0" y="198225"/>
                    </a:lnTo>
                    <a:lnTo>
                      <a:pt x="67027" y="198225"/>
                    </a:lnTo>
                    <a:lnTo>
                      <a:pt x="170802" y="196644"/>
                    </a:lnTo>
                    <a:lnTo>
                      <a:pt x="170802" y="199710"/>
                    </a:lnTo>
                    <a:lnTo>
                      <a:pt x="166135" y="216446"/>
                    </a:lnTo>
                    <a:lnTo>
                      <a:pt x="166135" y="234763"/>
                    </a:lnTo>
                    <a:lnTo>
                      <a:pt x="169212" y="243973"/>
                    </a:lnTo>
                    <a:lnTo>
                      <a:pt x="167726" y="259213"/>
                    </a:lnTo>
                    <a:lnTo>
                      <a:pt x="166135" y="268329"/>
                    </a:lnTo>
                    <a:lnTo>
                      <a:pt x="166135" y="277435"/>
                    </a:lnTo>
                    <a:lnTo>
                      <a:pt x="167726" y="279016"/>
                    </a:lnTo>
                    <a:lnTo>
                      <a:pt x="170802" y="282092"/>
                    </a:lnTo>
                    <a:lnTo>
                      <a:pt x="173765" y="283578"/>
                    </a:lnTo>
                    <a:lnTo>
                      <a:pt x="176841" y="283578"/>
                    </a:lnTo>
                    <a:lnTo>
                      <a:pt x="181385" y="280511"/>
                    </a:lnTo>
                    <a:lnTo>
                      <a:pt x="189014" y="274473"/>
                    </a:lnTo>
                    <a:lnTo>
                      <a:pt x="193672" y="268329"/>
                    </a:lnTo>
                    <a:lnTo>
                      <a:pt x="198225" y="271396"/>
                    </a:lnTo>
                    <a:lnTo>
                      <a:pt x="199711" y="292684"/>
                    </a:lnTo>
                    <a:lnTo>
                      <a:pt x="199711" y="294275"/>
                    </a:lnTo>
                    <a:lnTo>
                      <a:pt x="289722" y="292684"/>
                    </a:lnTo>
                    <a:lnTo>
                      <a:pt x="289722" y="315554"/>
                    </a:lnTo>
                    <a:lnTo>
                      <a:pt x="308029" y="314077"/>
                    </a:lnTo>
                    <a:lnTo>
                      <a:pt x="308029" y="320211"/>
                    </a:lnTo>
                    <a:lnTo>
                      <a:pt x="365950" y="315554"/>
                    </a:lnTo>
                    <a:lnTo>
                      <a:pt x="359807" y="292684"/>
                    </a:lnTo>
                    <a:lnTo>
                      <a:pt x="356740" y="280511"/>
                    </a:lnTo>
                    <a:lnTo>
                      <a:pt x="356740" y="274473"/>
                    </a:lnTo>
                    <a:lnTo>
                      <a:pt x="358331" y="254565"/>
                    </a:lnTo>
                    <a:lnTo>
                      <a:pt x="359807" y="233286"/>
                    </a:lnTo>
                    <a:lnTo>
                      <a:pt x="361407" y="201187"/>
                    </a:lnTo>
                    <a:lnTo>
                      <a:pt x="361407" y="112776"/>
                    </a:lnTo>
                    <a:lnTo>
                      <a:pt x="358331" y="102079"/>
                    </a:lnTo>
                    <a:lnTo>
                      <a:pt x="330899" y="45749"/>
                    </a:lnTo>
                    <a:lnTo>
                      <a:pt x="323288" y="24355"/>
                    </a:lnTo>
                    <a:lnTo>
                      <a:pt x="320202" y="0"/>
                    </a:lnTo>
                    <a:lnTo>
                      <a:pt x="300409" y="0"/>
                    </a:lnTo>
                    <a:lnTo>
                      <a:pt x="192081" y="2972"/>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93" name="Freeform: Shape 292">
                <a:extLst>
                  <a:ext uri="{FF2B5EF4-FFF2-40B4-BE49-F238E27FC236}">
                    <a16:creationId xmlns:a16="http://schemas.microsoft.com/office/drawing/2014/main" id="{9DEAB2D6-5B46-445C-B0F5-BC17E7825C08}"/>
                  </a:ext>
                </a:extLst>
              </p:cNvPr>
              <p:cNvSpPr/>
              <p:nvPr/>
            </p:nvSpPr>
            <p:spPr>
              <a:xfrm>
                <a:off x="6312691" y="3192684"/>
                <a:ext cx="300418" cy="507749"/>
              </a:xfrm>
              <a:custGeom>
                <a:avLst/>
                <a:gdLst>
                  <a:gd name="connsiteX0" fmla="*/ 274463 w 300418"/>
                  <a:gd name="connsiteY0" fmla="*/ 475650 h 507749"/>
                  <a:gd name="connsiteX1" fmla="*/ 257632 w 300418"/>
                  <a:gd name="connsiteY1" fmla="*/ 454371 h 507749"/>
                  <a:gd name="connsiteX2" fmla="*/ 245459 w 300418"/>
                  <a:gd name="connsiteY2" fmla="*/ 434578 h 507749"/>
                  <a:gd name="connsiteX3" fmla="*/ 237839 w 300418"/>
                  <a:gd name="connsiteY3" fmla="*/ 419319 h 507749"/>
                  <a:gd name="connsiteX4" fmla="*/ 224161 w 300418"/>
                  <a:gd name="connsiteY4" fmla="*/ 375066 h 507749"/>
                  <a:gd name="connsiteX5" fmla="*/ 219513 w 300418"/>
                  <a:gd name="connsiteY5" fmla="*/ 365950 h 507749"/>
                  <a:gd name="connsiteX6" fmla="*/ 216560 w 300418"/>
                  <a:gd name="connsiteY6" fmla="*/ 359807 h 507749"/>
                  <a:gd name="connsiteX7" fmla="*/ 199711 w 300418"/>
                  <a:gd name="connsiteY7" fmla="*/ 343072 h 507749"/>
                  <a:gd name="connsiteX8" fmla="*/ 190595 w 300418"/>
                  <a:gd name="connsiteY8" fmla="*/ 327841 h 507749"/>
                  <a:gd name="connsiteX9" fmla="*/ 186052 w 300418"/>
                  <a:gd name="connsiteY9" fmla="*/ 312582 h 507749"/>
                  <a:gd name="connsiteX10" fmla="*/ 181394 w 300418"/>
                  <a:gd name="connsiteY10" fmla="*/ 266852 h 507749"/>
                  <a:gd name="connsiteX11" fmla="*/ 182994 w 300418"/>
                  <a:gd name="connsiteY11" fmla="*/ 237830 h 507749"/>
                  <a:gd name="connsiteX12" fmla="*/ 184452 w 300418"/>
                  <a:gd name="connsiteY12" fmla="*/ 233277 h 507749"/>
                  <a:gd name="connsiteX13" fmla="*/ 193681 w 300418"/>
                  <a:gd name="connsiteY13" fmla="*/ 213474 h 507749"/>
                  <a:gd name="connsiteX14" fmla="*/ 196644 w 300418"/>
                  <a:gd name="connsiteY14" fmla="*/ 204264 h 507749"/>
                  <a:gd name="connsiteX15" fmla="*/ 198234 w 300418"/>
                  <a:gd name="connsiteY15" fmla="*/ 198225 h 507749"/>
                  <a:gd name="connsiteX16" fmla="*/ 196644 w 300418"/>
                  <a:gd name="connsiteY16" fmla="*/ 192081 h 507749"/>
                  <a:gd name="connsiteX17" fmla="*/ 195158 w 300418"/>
                  <a:gd name="connsiteY17" fmla="*/ 185937 h 507749"/>
                  <a:gd name="connsiteX18" fmla="*/ 193681 w 300418"/>
                  <a:gd name="connsiteY18" fmla="*/ 175346 h 507749"/>
                  <a:gd name="connsiteX19" fmla="*/ 193681 w 300418"/>
                  <a:gd name="connsiteY19" fmla="*/ 161592 h 507749"/>
                  <a:gd name="connsiteX20" fmla="*/ 192091 w 300418"/>
                  <a:gd name="connsiteY20" fmla="*/ 153962 h 507749"/>
                  <a:gd name="connsiteX21" fmla="*/ 181394 w 300418"/>
                  <a:gd name="connsiteY21" fmla="*/ 132569 h 507749"/>
                  <a:gd name="connsiteX22" fmla="*/ 179908 w 300418"/>
                  <a:gd name="connsiteY22" fmla="*/ 126540 h 507749"/>
                  <a:gd name="connsiteX23" fmla="*/ 179908 w 300418"/>
                  <a:gd name="connsiteY23" fmla="*/ 118910 h 507749"/>
                  <a:gd name="connsiteX24" fmla="*/ 181394 w 300418"/>
                  <a:gd name="connsiteY24" fmla="*/ 96050 h 507749"/>
                  <a:gd name="connsiteX25" fmla="*/ 179908 w 300418"/>
                  <a:gd name="connsiteY25" fmla="*/ 96050 h 507749"/>
                  <a:gd name="connsiteX26" fmla="*/ 182994 w 300418"/>
                  <a:gd name="connsiteY26" fmla="*/ 83868 h 507749"/>
                  <a:gd name="connsiteX27" fmla="*/ 182994 w 300418"/>
                  <a:gd name="connsiteY27" fmla="*/ 68609 h 507749"/>
                  <a:gd name="connsiteX28" fmla="*/ 186052 w 300418"/>
                  <a:gd name="connsiteY28" fmla="*/ 56340 h 507749"/>
                  <a:gd name="connsiteX29" fmla="*/ 190595 w 300418"/>
                  <a:gd name="connsiteY29" fmla="*/ 31975 h 507749"/>
                  <a:gd name="connsiteX30" fmla="*/ 193681 w 300418"/>
                  <a:gd name="connsiteY30" fmla="*/ 25832 h 507749"/>
                  <a:gd name="connsiteX31" fmla="*/ 195158 w 300418"/>
                  <a:gd name="connsiteY31" fmla="*/ 18212 h 507749"/>
                  <a:gd name="connsiteX32" fmla="*/ 198234 w 300418"/>
                  <a:gd name="connsiteY32" fmla="*/ 10592 h 507749"/>
                  <a:gd name="connsiteX33" fmla="*/ 201301 w 300418"/>
                  <a:gd name="connsiteY33" fmla="*/ 6048 h 507749"/>
                  <a:gd name="connsiteX34" fmla="*/ 198234 w 300418"/>
                  <a:gd name="connsiteY34" fmla="*/ 0 h 507749"/>
                  <a:gd name="connsiteX35" fmla="*/ 135646 w 300418"/>
                  <a:gd name="connsiteY35" fmla="*/ 4543 h 507749"/>
                  <a:gd name="connsiteX36" fmla="*/ 123473 w 300418"/>
                  <a:gd name="connsiteY36" fmla="*/ 6048 h 507749"/>
                  <a:gd name="connsiteX37" fmla="*/ 9106 w 300418"/>
                  <a:gd name="connsiteY37" fmla="*/ 15240 h 507749"/>
                  <a:gd name="connsiteX38" fmla="*/ 9106 w 300418"/>
                  <a:gd name="connsiteY38" fmla="*/ 161592 h 507749"/>
                  <a:gd name="connsiteX39" fmla="*/ 4563 w 300418"/>
                  <a:gd name="connsiteY39" fmla="*/ 164659 h 507749"/>
                  <a:gd name="connsiteX40" fmla="*/ 1486 w 300418"/>
                  <a:gd name="connsiteY40" fmla="*/ 169212 h 507749"/>
                  <a:gd name="connsiteX41" fmla="*/ 0 w 300418"/>
                  <a:gd name="connsiteY41" fmla="*/ 173765 h 507749"/>
                  <a:gd name="connsiteX42" fmla="*/ 0 w 300418"/>
                  <a:gd name="connsiteY42" fmla="*/ 182985 h 507749"/>
                  <a:gd name="connsiteX43" fmla="*/ 3077 w 300418"/>
                  <a:gd name="connsiteY43" fmla="*/ 192081 h 507749"/>
                  <a:gd name="connsiteX44" fmla="*/ 3077 w 300418"/>
                  <a:gd name="connsiteY44" fmla="*/ 262176 h 507749"/>
                  <a:gd name="connsiteX45" fmla="*/ 1486 w 300418"/>
                  <a:gd name="connsiteY45" fmla="*/ 266852 h 507749"/>
                  <a:gd name="connsiteX46" fmla="*/ 3077 w 300418"/>
                  <a:gd name="connsiteY46" fmla="*/ 274463 h 507749"/>
                  <a:gd name="connsiteX47" fmla="*/ 22870 w 300418"/>
                  <a:gd name="connsiteY47" fmla="*/ 274463 h 507749"/>
                  <a:gd name="connsiteX48" fmla="*/ 25956 w 300418"/>
                  <a:gd name="connsiteY48" fmla="*/ 298818 h 507749"/>
                  <a:gd name="connsiteX49" fmla="*/ 33566 w 300418"/>
                  <a:gd name="connsiteY49" fmla="*/ 320212 h 507749"/>
                  <a:gd name="connsiteX50" fmla="*/ 60998 w 300418"/>
                  <a:gd name="connsiteY50" fmla="*/ 376542 h 507749"/>
                  <a:gd name="connsiteX51" fmla="*/ 64075 w 300418"/>
                  <a:gd name="connsiteY51" fmla="*/ 387239 h 507749"/>
                  <a:gd name="connsiteX52" fmla="*/ 64075 w 300418"/>
                  <a:gd name="connsiteY52" fmla="*/ 475650 h 507749"/>
                  <a:gd name="connsiteX53" fmla="*/ 62475 w 300418"/>
                  <a:gd name="connsiteY53" fmla="*/ 507749 h 507749"/>
                  <a:gd name="connsiteX54" fmla="*/ 74657 w 300418"/>
                  <a:gd name="connsiteY54" fmla="*/ 506158 h 507749"/>
                  <a:gd name="connsiteX55" fmla="*/ 112776 w 300418"/>
                  <a:gd name="connsiteY55" fmla="*/ 506158 h 507749"/>
                  <a:gd name="connsiteX56" fmla="*/ 115843 w 300418"/>
                  <a:gd name="connsiteY56" fmla="*/ 504673 h 507749"/>
                  <a:gd name="connsiteX57" fmla="*/ 118920 w 300418"/>
                  <a:gd name="connsiteY57" fmla="*/ 504673 h 507749"/>
                  <a:gd name="connsiteX58" fmla="*/ 155553 w 300418"/>
                  <a:gd name="connsiteY58" fmla="*/ 503187 h 507749"/>
                  <a:gd name="connsiteX59" fmla="*/ 167735 w 300418"/>
                  <a:gd name="connsiteY59" fmla="*/ 503187 h 507749"/>
                  <a:gd name="connsiteX60" fmla="*/ 172288 w 300418"/>
                  <a:gd name="connsiteY60" fmla="*/ 501605 h 507749"/>
                  <a:gd name="connsiteX61" fmla="*/ 205854 w 300418"/>
                  <a:gd name="connsiteY61" fmla="*/ 500120 h 507749"/>
                  <a:gd name="connsiteX62" fmla="*/ 216560 w 300418"/>
                  <a:gd name="connsiteY62" fmla="*/ 501605 h 507749"/>
                  <a:gd name="connsiteX63" fmla="*/ 300418 w 300418"/>
                  <a:gd name="connsiteY63" fmla="*/ 497043 h 507749"/>
                  <a:gd name="connsiteX64" fmla="*/ 283588 w 300418"/>
                  <a:gd name="connsiteY64" fmla="*/ 483280 h 507749"/>
                  <a:gd name="connsiteX65" fmla="*/ 274463 w 300418"/>
                  <a:gd name="connsiteY65" fmla="*/ 475650 h 507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300418" h="507749">
                    <a:moveTo>
                      <a:pt x="274463" y="475650"/>
                    </a:moveTo>
                    <a:lnTo>
                      <a:pt x="257632" y="454371"/>
                    </a:lnTo>
                    <a:lnTo>
                      <a:pt x="245459" y="434578"/>
                    </a:lnTo>
                    <a:lnTo>
                      <a:pt x="237839" y="419319"/>
                    </a:lnTo>
                    <a:lnTo>
                      <a:pt x="224161" y="375066"/>
                    </a:lnTo>
                    <a:lnTo>
                      <a:pt x="219513" y="365950"/>
                    </a:lnTo>
                    <a:lnTo>
                      <a:pt x="216560" y="359807"/>
                    </a:lnTo>
                    <a:lnTo>
                      <a:pt x="199711" y="343072"/>
                    </a:lnTo>
                    <a:lnTo>
                      <a:pt x="190595" y="327841"/>
                    </a:lnTo>
                    <a:lnTo>
                      <a:pt x="186052" y="312582"/>
                    </a:lnTo>
                    <a:lnTo>
                      <a:pt x="181394" y="266852"/>
                    </a:lnTo>
                    <a:lnTo>
                      <a:pt x="182994" y="237830"/>
                    </a:lnTo>
                    <a:lnTo>
                      <a:pt x="184452" y="233277"/>
                    </a:lnTo>
                    <a:lnTo>
                      <a:pt x="193681" y="213474"/>
                    </a:lnTo>
                    <a:lnTo>
                      <a:pt x="196644" y="204264"/>
                    </a:lnTo>
                    <a:lnTo>
                      <a:pt x="198234" y="198225"/>
                    </a:lnTo>
                    <a:lnTo>
                      <a:pt x="196644" y="192081"/>
                    </a:lnTo>
                    <a:lnTo>
                      <a:pt x="195158" y="185937"/>
                    </a:lnTo>
                    <a:lnTo>
                      <a:pt x="193681" y="175346"/>
                    </a:lnTo>
                    <a:lnTo>
                      <a:pt x="193681" y="161592"/>
                    </a:lnTo>
                    <a:lnTo>
                      <a:pt x="192091" y="153962"/>
                    </a:lnTo>
                    <a:lnTo>
                      <a:pt x="181394" y="132569"/>
                    </a:lnTo>
                    <a:lnTo>
                      <a:pt x="179908" y="126540"/>
                    </a:lnTo>
                    <a:lnTo>
                      <a:pt x="179908" y="118910"/>
                    </a:lnTo>
                    <a:lnTo>
                      <a:pt x="181394" y="96050"/>
                    </a:lnTo>
                    <a:lnTo>
                      <a:pt x="179908" y="96050"/>
                    </a:lnTo>
                    <a:lnTo>
                      <a:pt x="182994" y="83868"/>
                    </a:lnTo>
                    <a:lnTo>
                      <a:pt x="182994" y="68609"/>
                    </a:lnTo>
                    <a:lnTo>
                      <a:pt x="186052" y="56340"/>
                    </a:lnTo>
                    <a:lnTo>
                      <a:pt x="190595" y="31975"/>
                    </a:lnTo>
                    <a:lnTo>
                      <a:pt x="193681" y="25832"/>
                    </a:lnTo>
                    <a:lnTo>
                      <a:pt x="195158" y="18212"/>
                    </a:lnTo>
                    <a:lnTo>
                      <a:pt x="198234" y="10592"/>
                    </a:lnTo>
                    <a:lnTo>
                      <a:pt x="201301" y="6048"/>
                    </a:lnTo>
                    <a:lnTo>
                      <a:pt x="198234" y="0"/>
                    </a:lnTo>
                    <a:lnTo>
                      <a:pt x="135646" y="4543"/>
                    </a:lnTo>
                    <a:lnTo>
                      <a:pt x="123473" y="6048"/>
                    </a:lnTo>
                    <a:lnTo>
                      <a:pt x="9106" y="15240"/>
                    </a:lnTo>
                    <a:lnTo>
                      <a:pt x="9106" y="161592"/>
                    </a:lnTo>
                    <a:lnTo>
                      <a:pt x="4563" y="164659"/>
                    </a:lnTo>
                    <a:lnTo>
                      <a:pt x="1486" y="169212"/>
                    </a:lnTo>
                    <a:lnTo>
                      <a:pt x="0" y="173765"/>
                    </a:lnTo>
                    <a:lnTo>
                      <a:pt x="0" y="182985"/>
                    </a:lnTo>
                    <a:lnTo>
                      <a:pt x="3077" y="192081"/>
                    </a:lnTo>
                    <a:lnTo>
                      <a:pt x="3077" y="262176"/>
                    </a:lnTo>
                    <a:lnTo>
                      <a:pt x="1486" y="266852"/>
                    </a:lnTo>
                    <a:lnTo>
                      <a:pt x="3077" y="274463"/>
                    </a:lnTo>
                    <a:lnTo>
                      <a:pt x="22870" y="274463"/>
                    </a:lnTo>
                    <a:lnTo>
                      <a:pt x="25956" y="298818"/>
                    </a:lnTo>
                    <a:lnTo>
                      <a:pt x="33566" y="320212"/>
                    </a:lnTo>
                    <a:lnTo>
                      <a:pt x="60998" y="376542"/>
                    </a:lnTo>
                    <a:lnTo>
                      <a:pt x="64075" y="387239"/>
                    </a:lnTo>
                    <a:lnTo>
                      <a:pt x="64075" y="475650"/>
                    </a:lnTo>
                    <a:lnTo>
                      <a:pt x="62475" y="507749"/>
                    </a:lnTo>
                    <a:lnTo>
                      <a:pt x="74657" y="506158"/>
                    </a:lnTo>
                    <a:lnTo>
                      <a:pt x="112776" y="506158"/>
                    </a:lnTo>
                    <a:lnTo>
                      <a:pt x="115843" y="504673"/>
                    </a:lnTo>
                    <a:lnTo>
                      <a:pt x="118920" y="504673"/>
                    </a:lnTo>
                    <a:lnTo>
                      <a:pt x="155553" y="503187"/>
                    </a:lnTo>
                    <a:lnTo>
                      <a:pt x="167735" y="503187"/>
                    </a:lnTo>
                    <a:lnTo>
                      <a:pt x="172288" y="501605"/>
                    </a:lnTo>
                    <a:lnTo>
                      <a:pt x="205854" y="500120"/>
                    </a:lnTo>
                    <a:lnTo>
                      <a:pt x="216560" y="501605"/>
                    </a:lnTo>
                    <a:lnTo>
                      <a:pt x="300418" y="497043"/>
                    </a:lnTo>
                    <a:lnTo>
                      <a:pt x="283588" y="483280"/>
                    </a:lnTo>
                    <a:lnTo>
                      <a:pt x="274463" y="475650"/>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94" name="Freeform: Shape 293">
                <a:extLst>
                  <a:ext uri="{FF2B5EF4-FFF2-40B4-BE49-F238E27FC236}">
                    <a16:creationId xmlns:a16="http://schemas.microsoft.com/office/drawing/2014/main" id="{3C9C865C-F033-4D05-847F-CFFDF4479874}"/>
                  </a:ext>
                </a:extLst>
              </p:cNvPr>
              <p:cNvSpPr/>
              <p:nvPr/>
            </p:nvSpPr>
            <p:spPr>
              <a:xfrm>
                <a:off x="6215069" y="3692804"/>
                <a:ext cx="375161" cy="324754"/>
              </a:xfrm>
              <a:custGeom>
                <a:avLst/>
                <a:gdLst>
                  <a:gd name="connsiteX0" fmla="*/ 317135 w 375161"/>
                  <a:gd name="connsiteY0" fmla="*/ 242383 h 324754"/>
                  <a:gd name="connsiteX1" fmla="*/ 320202 w 375161"/>
                  <a:gd name="connsiteY1" fmla="*/ 242383 h 324754"/>
                  <a:gd name="connsiteX2" fmla="*/ 318725 w 375161"/>
                  <a:gd name="connsiteY2" fmla="*/ 240897 h 324754"/>
                  <a:gd name="connsiteX3" fmla="*/ 320202 w 375161"/>
                  <a:gd name="connsiteY3" fmla="*/ 181394 h 324754"/>
                  <a:gd name="connsiteX4" fmla="*/ 321783 w 375161"/>
                  <a:gd name="connsiteY4" fmla="*/ 179899 h 324754"/>
                  <a:gd name="connsiteX5" fmla="*/ 321783 w 375161"/>
                  <a:gd name="connsiteY5" fmla="*/ 178422 h 324754"/>
                  <a:gd name="connsiteX6" fmla="*/ 318725 w 375161"/>
                  <a:gd name="connsiteY6" fmla="*/ 105146 h 324754"/>
                  <a:gd name="connsiteX7" fmla="*/ 315659 w 375161"/>
                  <a:gd name="connsiteY7" fmla="*/ 35042 h 324754"/>
                  <a:gd name="connsiteX8" fmla="*/ 314182 w 375161"/>
                  <a:gd name="connsiteY8" fmla="*/ 1486 h 324754"/>
                  <a:gd name="connsiteX9" fmla="*/ 303476 w 375161"/>
                  <a:gd name="connsiteY9" fmla="*/ 0 h 324754"/>
                  <a:gd name="connsiteX10" fmla="*/ 269910 w 375161"/>
                  <a:gd name="connsiteY10" fmla="*/ 1486 h 324754"/>
                  <a:gd name="connsiteX11" fmla="*/ 265357 w 375161"/>
                  <a:gd name="connsiteY11" fmla="*/ 3067 h 324754"/>
                  <a:gd name="connsiteX12" fmla="*/ 253174 w 375161"/>
                  <a:gd name="connsiteY12" fmla="*/ 3067 h 324754"/>
                  <a:gd name="connsiteX13" fmla="*/ 216541 w 375161"/>
                  <a:gd name="connsiteY13" fmla="*/ 4553 h 324754"/>
                  <a:gd name="connsiteX14" fmla="*/ 213465 w 375161"/>
                  <a:gd name="connsiteY14" fmla="*/ 4553 h 324754"/>
                  <a:gd name="connsiteX15" fmla="*/ 210398 w 375161"/>
                  <a:gd name="connsiteY15" fmla="*/ 6039 h 324754"/>
                  <a:gd name="connsiteX16" fmla="*/ 172279 w 375161"/>
                  <a:gd name="connsiteY16" fmla="*/ 6039 h 324754"/>
                  <a:gd name="connsiteX17" fmla="*/ 160096 w 375161"/>
                  <a:gd name="connsiteY17" fmla="*/ 7629 h 324754"/>
                  <a:gd name="connsiteX18" fmla="*/ 158620 w 375161"/>
                  <a:gd name="connsiteY18" fmla="*/ 28908 h 324754"/>
                  <a:gd name="connsiteX19" fmla="*/ 157029 w 375161"/>
                  <a:gd name="connsiteY19" fmla="*/ 48816 h 324754"/>
                  <a:gd name="connsiteX20" fmla="*/ 157029 w 375161"/>
                  <a:gd name="connsiteY20" fmla="*/ 54854 h 324754"/>
                  <a:gd name="connsiteX21" fmla="*/ 160096 w 375161"/>
                  <a:gd name="connsiteY21" fmla="*/ 67027 h 324754"/>
                  <a:gd name="connsiteX22" fmla="*/ 166240 w 375161"/>
                  <a:gd name="connsiteY22" fmla="*/ 89897 h 324754"/>
                  <a:gd name="connsiteX23" fmla="*/ 108318 w 375161"/>
                  <a:gd name="connsiteY23" fmla="*/ 94554 h 324754"/>
                  <a:gd name="connsiteX24" fmla="*/ 108318 w 375161"/>
                  <a:gd name="connsiteY24" fmla="*/ 88420 h 324754"/>
                  <a:gd name="connsiteX25" fmla="*/ 90011 w 375161"/>
                  <a:gd name="connsiteY25" fmla="*/ 89897 h 324754"/>
                  <a:gd name="connsiteX26" fmla="*/ 90011 w 375161"/>
                  <a:gd name="connsiteY26" fmla="*/ 67027 h 324754"/>
                  <a:gd name="connsiteX27" fmla="*/ 0 w 375161"/>
                  <a:gd name="connsiteY27" fmla="*/ 68618 h 324754"/>
                  <a:gd name="connsiteX28" fmla="*/ 0 w 375161"/>
                  <a:gd name="connsiteY28" fmla="*/ 71685 h 324754"/>
                  <a:gd name="connsiteX29" fmla="*/ 1591 w 375161"/>
                  <a:gd name="connsiteY29" fmla="*/ 147933 h 324754"/>
                  <a:gd name="connsiteX30" fmla="*/ 4553 w 375161"/>
                  <a:gd name="connsiteY30" fmla="*/ 245450 h 324754"/>
                  <a:gd name="connsiteX31" fmla="*/ 6134 w 375161"/>
                  <a:gd name="connsiteY31" fmla="*/ 288122 h 324754"/>
                  <a:gd name="connsiteX32" fmla="*/ 16840 w 375161"/>
                  <a:gd name="connsiteY32" fmla="*/ 288122 h 324754"/>
                  <a:gd name="connsiteX33" fmla="*/ 25936 w 375161"/>
                  <a:gd name="connsiteY33" fmla="*/ 285159 h 324754"/>
                  <a:gd name="connsiteX34" fmla="*/ 108318 w 375161"/>
                  <a:gd name="connsiteY34" fmla="*/ 280501 h 324754"/>
                  <a:gd name="connsiteX35" fmla="*/ 109804 w 375161"/>
                  <a:gd name="connsiteY35" fmla="*/ 272872 h 324754"/>
                  <a:gd name="connsiteX36" fmla="*/ 157029 w 375161"/>
                  <a:gd name="connsiteY36" fmla="*/ 269910 h 324754"/>
                  <a:gd name="connsiteX37" fmla="*/ 199806 w 375161"/>
                  <a:gd name="connsiteY37" fmla="*/ 265252 h 324754"/>
                  <a:gd name="connsiteX38" fmla="*/ 250107 w 375161"/>
                  <a:gd name="connsiteY38" fmla="*/ 265252 h 324754"/>
                  <a:gd name="connsiteX39" fmla="*/ 285159 w 375161"/>
                  <a:gd name="connsiteY39" fmla="*/ 263766 h 324754"/>
                  <a:gd name="connsiteX40" fmla="*/ 288217 w 375161"/>
                  <a:gd name="connsiteY40" fmla="*/ 312582 h 324754"/>
                  <a:gd name="connsiteX41" fmla="*/ 323278 w 375161"/>
                  <a:gd name="connsiteY41" fmla="*/ 312582 h 324754"/>
                  <a:gd name="connsiteX42" fmla="*/ 323278 w 375161"/>
                  <a:gd name="connsiteY42" fmla="*/ 323278 h 324754"/>
                  <a:gd name="connsiteX43" fmla="*/ 353768 w 375161"/>
                  <a:gd name="connsiteY43" fmla="*/ 323278 h 324754"/>
                  <a:gd name="connsiteX44" fmla="*/ 358330 w 375161"/>
                  <a:gd name="connsiteY44" fmla="*/ 324755 h 324754"/>
                  <a:gd name="connsiteX45" fmla="*/ 375161 w 375161"/>
                  <a:gd name="connsiteY45" fmla="*/ 310991 h 324754"/>
                  <a:gd name="connsiteX46" fmla="*/ 375161 w 375161"/>
                  <a:gd name="connsiteY46" fmla="*/ 277520 h 324754"/>
                  <a:gd name="connsiteX47" fmla="*/ 318725 w 375161"/>
                  <a:gd name="connsiteY47" fmla="*/ 275939 h 324754"/>
                  <a:gd name="connsiteX48" fmla="*/ 317135 w 375161"/>
                  <a:gd name="connsiteY48" fmla="*/ 242383 h 3247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Lst>
                <a:rect l="l" t="t" r="r" b="b"/>
                <a:pathLst>
                  <a:path w="375161" h="324754">
                    <a:moveTo>
                      <a:pt x="317135" y="242383"/>
                    </a:moveTo>
                    <a:lnTo>
                      <a:pt x="320202" y="242383"/>
                    </a:lnTo>
                    <a:lnTo>
                      <a:pt x="318725" y="240897"/>
                    </a:lnTo>
                    <a:lnTo>
                      <a:pt x="320202" y="181394"/>
                    </a:lnTo>
                    <a:lnTo>
                      <a:pt x="321783" y="179899"/>
                    </a:lnTo>
                    <a:lnTo>
                      <a:pt x="321783" y="178422"/>
                    </a:lnTo>
                    <a:lnTo>
                      <a:pt x="318725" y="105146"/>
                    </a:lnTo>
                    <a:lnTo>
                      <a:pt x="315659" y="35042"/>
                    </a:lnTo>
                    <a:lnTo>
                      <a:pt x="314182" y="1486"/>
                    </a:lnTo>
                    <a:lnTo>
                      <a:pt x="303476" y="0"/>
                    </a:lnTo>
                    <a:lnTo>
                      <a:pt x="269910" y="1486"/>
                    </a:lnTo>
                    <a:lnTo>
                      <a:pt x="265357" y="3067"/>
                    </a:lnTo>
                    <a:lnTo>
                      <a:pt x="253174" y="3067"/>
                    </a:lnTo>
                    <a:lnTo>
                      <a:pt x="216541" y="4553"/>
                    </a:lnTo>
                    <a:lnTo>
                      <a:pt x="213465" y="4553"/>
                    </a:lnTo>
                    <a:lnTo>
                      <a:pt x="210398" y="6039"/>
                    </a:lnTo>
                    <a:lnTo>
                      <a:pt x="172279" y="6039"/>
                    </a:lnTo>
                    <a:lnTo>
                      <a:pt x="160096" y="7629"/>
                    </a:lnTo>
                    <a:lnTo>
                      <a:pt x="158620" y="28908"/>
                    </a:lnTo>
                    <a:lnTo>
                      <a:pt x="157029" y="48816"/>
                    </a:lnTo>
                    <a:lnTo>
                      <a:pt x="157029" y="54854"/>
                    </a:lnTo>
                    <a:lnTo>
                      <a:pt x="160096" y="67027"/>
                    </a:lnTo>
                    <a:lnTo>
                      <a:pt x="166240" y="89897"/>
                    </a:lnTo>
                    <a:lnTo>
                      <a:pt x="108318" y="94554"/>
                    </a:lnTo>
                    <a:lnTo>
                      <a:pt x="108318" y="88420"/>
                    </a:lnTo>
                    <a:lnTo>
                      <a:pt x="90011" y="89897"/>
                    </a:lnTo>
                    <a:lnTo>
                      <a:pt x="90011" y="67027"/>
                    </a:lnTo>
                    <a:lnTo>
                      <a:pt x="0" y="68618"/>
                    </a:lnTo>
                    <a:lnTo>
                      <a:pt x="0" y="71685"/>
                    </a:lnTo>
                    <a:lnTo>
                      <a:pt x="1591" y="147933"/>
                    </a:lnTo>
                    <a:lnTo>
                      <a:pt x="4553" y="245450"/>
                    </a:lnTo>
                    <a:lnTo>
                      <a:pt x="6134" y="288122"/>
                    </a:lnTo>
                    <a:lnTo>
                      <a:pt x="16840" y="288122"/>
                    </a:lnTo>
                    <a:lnTo>
                      <a:pt x="25936" y="285159"/>
                    </a:lnTo>
                    <a:lnTo>
                      <a:pt x="108318" y="280501"/>
                    </a:lnTo>
                    <a:lnTo>
                      <a:pt x="109804" y="272872"/>
                    </a:lnTo>
                    <a:lnTo>
                      <a:pt x="157029" y="269910"/>
                    </a:lnTo>
                    <a:lnTo>
                      <a:pt x="199806" y="265252"/>
                    </a:lnTo>
                    <a:lnTo>
                      <a:pt x="250107" y="265252"/>
                    </a:lnTo>
                    <a:lnTo>
                      <a:pt x="285159" y="263766"/>
                    </a:lnTo>
                    <a:lnTo>
                      <a:pt x="288217" y="312582"/>
                    </a:lnTo>
                    <a:lnTo>
                      <a:pt x="323278" y="312582"/>
                    </a:lnTo>
                    <a:lnTo>
                      <a:pt x="323278" y="323278"/>
                    </a:lnTo>
                    <a:lnTo>
                      <a:pt x="353768" y="323278"/>
                    </a:lnTo>
                    <a:lnTo>
                      <a:pt x="358330" y="324755"/>
                    </a:lnTo>
                    <a:lnTo>
                      <a:pt x="375161" y="310991"/>
                    </a:lnTo>
                    <a:lnTo>
                      <a:pt x="375161" y="277520"/>
                    </a:lnTo>
                    <a:lnTo>
                      <a:pt x="318725" y="275939"/>
                    </a:lnTo>
                    <a:lnTo>
                      <a:pt x="317135" y="242383"/>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95" name="Freeform: Shape 294">
                <a:extLst>
                  <a:ext uri="{FF2B5EF4-FFF2-40B4-BE49-F238E27FC236}">
                    <a16:creationId xmlns:a16="http://schemas.microsoft.com/office/drawing/2014/main" id="{377B23C4-002F-43A8-9E58-373949306603}"/>
                  </a:ext>
                </a:extLst>
              </p:cNvPr>
              <p:cNvSpPr/>
              <p:nvPr/>
            </p:nvSpPr>
            <p:spPr>
              <a:xfrm>
                <a:off x="6529252" y="3607355"/>
                <a:ext cx="352177" cy="381199"/>
              </a:xfrm>
              <a:custGeom>
                <a:avLst/>
                <a:gdLst>
                  <a:gd name="connsiteX0" fmla="*/ 179889 w 352177"/>
                  <a:gd name="connsiteY0" fmla="*/ 0 h 381199"/>
                  <a:gd name="connsiteX1" fmla="*/ 21279 w 352177"/>
                  <a:gd name="connsiteY1" fmla="*/ 4648 h 381199"/>
                  <a:gd name="connsiteX2" fmla="*/ 28899 w 352177"/>
                  <a:gd name="connsiteY2" fmla="*/ 19907 h 381199"/>
                  <a:gd name="connsiteX3" fmla="*/ 41072 w 352177"/>
                  <a:gd name="connsiteY3" fmla="*/ 39700 h 381199"/>
                  <a:gd name="connsiteX4" fmla="*/ 57902 w 352177"/>
                  <a:gd name="connsiteY4" fmla="*/ 60979 h 381199"/>
                  <a:gd name="connsiteX5" fmla="*/ 67027 w 352177"/>
                  <a:gd name="connsiteY5" fmla="*/ 68609 h 381199"/>
                  <a:gd name="connsiteX6" fmla="*/ 83858 w 352177"/>
                  <a:gd name="connsiteY6" fmla="*/ 82372 h 381199"/>
                  <a:gd name="connsiteX7" fmla="*/ 0 w 352177"/>
                  <a:gd name="connsiteY7" fmla="*/ 86935 h 381199"/>
                  <a:gd name="connsiteX8" fmla="*/ 1476 w 352177"/>
                  <a:gd name="connsiteY8" fmla="*/ 120491 h 381199"/>
                  <a:gd name="connsiteX9" fmla="*/ 4543 w 352177"/>
                  <a:gd name="connsiteY9" fmla="*/ 190595 h 381199"/>
                  <a:gd name="connsiteX10" fmla="*/ 7601 w 352177"/>
                  <a:gd name="connsiteY10" fmla="*/ 263871 h 381199"/>
                  <a:gd name="connsiteX11" fmla="*/ 7601 w 352177"/>
                  <a:gd name="connsiteY11" fmla="*/ 265347 h 381199"/>
                  <a:gd name="connsiteX12" fmla="*/ 6020 w 352177"/>
                  <a:gd name="connsiteY12" fmla="*/ 266843 h 381199"/>
                  <a:gd name="connsiteX13" fmla="*/ 4543 w 352177"/>
                  <a:gd name="connsiteY13" fmla="*/ 326346 h 381199"/>
                  <a:gd name="connsiteX14" fmla="*/ 6020 w 352177"/>
                  <a:gd name="connsiteY14" fmla="*/ 327831 h 381199"/>
                  <a:gd name="connsiteX15" fmla="*/ 2953 w 352177"/>
                  <a:gd name="connsiteY15" fmla="*/ 327831 h 381199"/>
                  <a:gd name="connsiteX16" fmla="*/ 4543 w 352177"/>
                  <a:gd name="connsiteY16" fmla="*/ 361388 h 381199"/>
                  <a:gd name="connsiteX17" fmla="*/ 60979 w 352177"/>
                  <a:gd name="connsiteY17" fmla="*/ 362969 h 381199"/>
                  <a:gd name="connsiteX18" fmla="*/ 172279 w 352177"/>
                  <a:gd name="connsiteY18" fmla="*/ 362969 h 381199"/>
                  <a:gd name="connsiteX19" fmla="*/ 172279 w 352177"/>
                  <a:gd name="connsiteY19" fmla="*/ 381200 h 381199"/>
                  <a:gd name="connsiteX20" fmla="*/ 216427 w 352177"/>
                  <a:gd name="connsiteY20" fmla="*/ 381200 h 381199"/>
                  <a:gd name="connsiteX21" fmla="*/ 216427 w 352177"/>
                  <a:gd name="connsiteY21" fmla="*/ 321793 h 381199"/>
                  <a:gd name="connsiteX22" fmla="*/ 265233 w 352177"/>
                  <a:gd name="connsiteY22" fmla="*/ 323269 h 381199"/>
                  <a:gd name="connsiteX23" fmla="*/ 266824 w 352177"/>
                  <a:gd name="connsiteY23" fmla="*/ 332480 h 381199"/>
                  <a:gd name="connsiteX24" fmla="*/ 312572 w 352177"/>
                  <a:gd name="connsiteY24" fmla="*/ 332480 h 381199"/>
                  <a:gd name="connsiteX25" fmla="*/ 314049 w 352177"/>
                  <a:gd name="connsiteY25" fmla="*/ 344672 h 381199"/>
                  <a:gd name="connsiteX26" fmla="*/ 343072 w 352177"/>
                  <a:gd name="connsiteY26" fmla="*/ 344672 h 381199"/>
                  <a:gd name="connsiteX27" fmla="*/ 343072 w 352177"/>
                  <a:gd name="connsiteY27" fmla="*/ 315649 h 381199"/>
                  <a:gd name="connsiteX28" fmla="*/ 344548 w 352177"/>
                  <a:gd name="connsiteY28" fmla="*/ 303476 h 381199"/>
                  <a:gd name="connsiteX29" fmla="*/ 349101 w 352177"/>
                  <a:gd name="connsiteY29" fmla="*/ 294361 h 381199"/>
                  <a:gd name="connsiteX30" fmla="*/ 352177 w 352177"/>
                  <a:gd name="connsiteY30" fmla="*/ 283673 h 381199"/>
                  <a:gd name="connsiteX31" fmla="*/ 350691 w 352177"/>
                  <a:gd name="connsiteY31" fmla="*/ 276044 h 381199"/>
                  <a:gd name="connsiteX32" fmla="*/ 347634 w 352177"/>
                  <a:gd name="connsiteY32" fmla="*/ 271491 h 381199"/>
                  <a:gd name="connsiteX33" fmla="*/ 321678 w 352177"/>
                  <a:gd name="connsiteY33" fmla="*/ 257737 h 381199"/>
                  <a:gd name="connsiteX34" fmla="*/ 307924 w 352177"/>
                  <a:gd name="connsiteY34" fmla="*/ 256251 h 381199"/>
                  <a:gd name="connsiteX35" fmla="*/ 307924 w 352177"/>
                  <a:gd name="connsiteY35" fmla="*/ 228714 h 381199"/>
                  <a:gd name="connsiteX36" fmla="*/ 338404 w 352177"/>
                  <a:gd name="connsiteY36" fmla="*/ 227228 h 381199"/>
                  <a:gd name="connsiteX37" fmla="*/ 326241 w 352177"/>
                  <a:gd name="connsiteY37" fmla="*/ 4648 h 381199"/>
                  <a:gd name="connsiteX38" fmla="*/ 181375 w 352177"/>
                  <a:gd name="connsiteY38" fmla="*/ 9210 h 381199"/>
                  <a:gd name="connsiteX39" fmla="*/ 179889 w 352177"/>
                  <a:gd name="connsiteY39" fmla="*/ 0 h 3811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52177" h="381199">
                    <a:moveTo>
                      <a:pt x="179889" y="0"/>
                    </a:moveTo>
                    <a:lnTo>
                      <a:pt x="21279" y="4648"/>
                    </a:lnTo>
                    <a:lnTo>
                      <a:pt x="28899" y="19907"/>
                    </a:lnTo>
                    <a:lnTo>
                      <a:pt x="41072" y="39700"/>
                    </a:lnTo>
                    <a:lnTo>
                      <a:pt x="57902" y="60979"/>
                    </a:lnTo>
                    <a:lnTo>
                      <a:pt x="67027" y="68609"/>
                    </a:lnTo>
                    <a:lnTo>
                      <a:pt x="83858" y="82372"/>
                    </a:lnTo>
                    <a:lnTo>
                      <a:pt x="0" y="86935"/>
                    </a:lnTo>
                    <a:lnTo>
                      <a:pt x="1476" y="120491"/>
                    </a:lnTo>
                    <a:lnTo>
                      <a:pt x="4543" y="190595"/>
                    </a:lnTo>
                    <a:lnTo>
                      <a:pt x="7601" y="263871"/>
                    </a:lnTo>
                    <a:lnTo>
                      <a:pt x="7601" y="265347"/>
                    </a:lnTo>
                    <a:lnTo>
                      <a:pt x="6020" y="266843"/>
                    </a:lnTo>
                    <a:lnTo>
                      <a:pt x="4543" y="326346"/>
                    </a:lnTo>
                    <a:lnTo>
                      <a:pt x="6020" y="327831"/>
                    </a:lnTo>
                    <a:lnTo>
                      <a:pt x="2953" y="327831"/>
                    </a:lnTo>
                    <a:lnTo>
                      <a:pt x="4543" y="361388"/>
                    </a:lnTo>
                    <a:lnTo>
                      <a:pt x="60979" y="362969"/>
                    </a:lnTo>
                    <a:lnTo>
                      <a:pt x="172279" y="362969"/>
                    </a:lnTo>
                    <a:lnTo>
                      <a:pt x="172279" y="381200"/>
                    </a:lnTo>
                    <a:lnTo>
                      <a:pt x="216427" y="381200"/>
                    </a:lnTo>
                    <a:lnTo>
                      <a:pt x="216427" y="321793"/>
                    </a:lnTo>
                    <a:lnTo>
                      <a:pt x="265233" y="323269"/>
                    </a:lnTo>
                    <a:lnTo>
                      <a:pt x="266824" y="332480"/>
                    </a:lnTo>
                    <a:lnTo>
                      <a:pt x="312572" y="332480"/>
                    </a:lnTo>
                    <a:lnTo>
                      <a:pt x="314049" y="344672"/>
                    </a:lnTo>
                    <a:lnTo>
                      <a:pt x="343072" y="344672"/>
                    </a:lnTo>
                    <a:lnTo>
                      <a:pt x="343072" y="315649"/>
                    </a:lnTo>
                    <a:lnTo>
                      <a:pt x="344548" y="303476"/>
                    </a:lnTo>
                    <a:lnTo>
                      <a:pt x="349101" y="294361"/>
                    </a:lnTo>
                    <a:lnTo>
                      <a:pt x="352177" y="283673"/>
                    </a:lnTo>
                    <a:lnTo>
                      <a:pt x="350691" y="276044"/>
                    </a:lnTo>
                    <a:lnTo>
                      <a:pt x="347634" y="271491"/>
                    </a:lnTo>
                    <a:lnTo>
                      <a:pt x="321678" y="257737"/>
                    </a:lnTo>
                    <a:lnTo>
                      <a:pt x="307924" y="256251"/>
                    </a:lnTo>
                    <a:lnTo>
                      <a:pt x="307924" y="228714"/>
                    </a:lnTo>
                    <a:lnTo>
                      <a:pt x="338404" y="227228"/>
                    </a:lnTo>
                    <a:lnTo>
                      <a:pt x="326241" y="4648"/>
                    </a:lnTo>
                    <a:lnTo>
                      <a:pt x="181375" y="9210"/>
                    </a:lnTo>
                    <a:lnTo>
                      <a:pt x="179889" y="0"/>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96" name="Freeform: Shape 295">
                <a:extLst>
                  <a:ext uri="{FF2B5EF4-FFF2-40B4-BE49-F238E27FC236}">
                    <a16:creationId xmlns:a16="http://schemas.microsoft.com/office/drawing/2014/main" id="{3F5AB3FA-F175-4C17-8359-097EEA3EB463}"/>
                  </a:ext>
                </a:extLst>
              </p:cNvPr>
              <p:cNvSpPr/>
              <p:nvPr/>
            </p:nvSpPr>
            <p:spPr>
              <a:xfrm>
                <a:off x="6847872" y="3431990"/>
                <a:ext cx="318716" cy="402593"/>
              </a:xfrm>
              <a:custGeom>
                <a:avLst/>
                <a:gdLst>
                  <a:gd name="connsiteX0" fmla="*/ 7620 w 318716"/>
                  <a:gd name="connsiteY0" fmla="*/ 180013 h 402593"/>
                  <a:gd name="connsiteX1" fmla="*/ 19783 w 318716"/>
                  <a:gd name="connsiteY1" fmla="*/ 402593 h 402593"/>
                  <a:gd name="connsiteX2" fmla="*/ 118901 w 318716"/>
                  <a:gd name="connsiteY2" fmla="*/ 399526 h 402593"/>
                  <a:gd name="connsiteX3" fmla="*/ 199787 w 318716"/>
                  <a:gd name="connsiteY3" fmla="*/ 394973 h 402593"/>
                  <a:gd name="connsiteX4" fmla="*/ 199787 w 318716"/>
                  <a:gd name="connsiteY4" fmla="*/ 401107 h 402593"/>
                  <a:gd name="connsiteX5" fmla="*/ 318706 w 318716"/>
                  <a:gd name="connsiteY5" fmla="*/ 393487 h 402593"/>
                  <a:gd name="connsiteX6" fmla="*/ 318706 w 318716"/>
                  <a:gd name="connsiteY6" fmla="*/ 393497 h 402593"/>
                  <a:gd name="connsiteX7" fmla="*/ 318716 w 318716"/>
                  <a:gd name="connsiteY7" fmla="*/ 393487 h 402593"/>
                  <a:gd name="connsiteX8" fmla="*/ 311087 w 318716"/>
                  <a:gd name="connsiteY8" fmla="*/ 300409 h 402593"/>
                  <a:gd name="connsiteX9" fmla="*/ 294246 w 318716"/>
                  <a:gd name="connsiteY9" fmla="*/ 68628 h 402593"/>
                  <a:gd name="connsiteX10" fmla="*/ 288227 w 318716"/>
                  <a:gd name="connsiteY10" fmla="*/ 0 h 402593"/>
                  <a:gd name="connsiteX11" fmla="*/ 243954 w 318716"/>
                  <a:gd name="connsiteY11" fmla="*/ 3067 h 402593"/>
                  <a:gd name="connsiteX12" fmla="*/ 140294 w 318716"/>
                  <a:gd name="connsiteY12" fmla="*/ 10706 h 402593"/>
                  <a:gd name="connsiteX13" fmla="*/ 0 w 318716"/>
                  <a:gd name="connsiteY13" fmla="*/ 22870 h 402593"/>
                  <a:gd name="connsiteX14" fmla="*/ 7620 w 318716"/>
                  <a:gd name="connsiteY14" fmla="*/ 180013 h 4025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18716" h="402593">
                    <a:moveTo>
                      <a:pt x="7620" y="180013"/>
                    </a:moveTo>
                    <a:lnTo>
                      <a:pt x="19783" y="402593"/>
                    </a:lnTo>
                    <a:lnTo>
                      <a:pt x="118901" y="399526"/>
                    </a:lnTo>
                    <a:lnTo>
                      <a:pt x="199787" y="394973"/>
                    </a:lnTo>
                    <a:lnTo>
                      <a:pt x="199787" y="401107"/>
                    </a:lnTo>
                    <a:lnTo>
                      <a:pt x="318706" y="393487"/>
                    </a:lnTo>
                    <a:lnTo>
                      <a:pt x="318706" y="393497"/>
                    </a:lnTo>
                    <a:lnTo>
                      <a:pt x="318716" y="393487"/>
                    </a:lnTo>
                    <a:lnTo>
                      <a:pt x="311087" y="300409"/>
                    </a:lnTo>
                    <a:lnTo>
                      <a:pt x="294246" y="68628"/>
                    </a:lnTo>
                    <a:lnTo>
                      <a:pt x="288227" y="0"/>
                    </a:lnTo>
                    <a:lnTo>
                      <a:pt x="243954" y="3067"/>
                    </a:lnTo>
                    <a:lnTo>
                      <a:pt x="140294" y="10706"/>
                    </a:lnTo>
                    <a:lnTo>
                      <a:pt x="0" y="22870"/>
                    </a:lnTo>
                    <a:lnTo>
                      <a:pt x="7620" y="180013"/>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97" name="Freeform: Shape 296">
                <a:extLst>
                  <a:ext uri="{FF2B5EF4-FFF2-40B4-BE49-F238E27FC236}">
                    <a16:creationId xmlns:a16="http://schemas.microsoft.com/office/drawing/2014/main" id="{AFBA611F-358C-448E-8E9D-EAAE6E99E122}"/>
                  </a:ext>
                </a:extLst>
              </p:cNvPr>
              <p:cNvSpPr/>
              <p:nvPr/>
            </p:nvSpPr>
            <p:spPr>
              <a:xfrm>
                <a:off x="6672507" y="2930394"/>
                <a:ext cx="463591" cy="524465"/>
              </a:xfrm>
              <a:custGeom>
                <a:avLst/>
                <a:gdLst>
                  <a:gd name="connsiteX0" fmla="*/ 385753 w 463591"/>
                  <a:gd name="connsiteY0" fmla="*/ 88421 h 524465"/>
                  <a:gd name="connsiteX1" fmla="*/ 379724 w 463591"/>
                  <a:gd name="connsiteY1" fmla="*/ 91488 h 524465"/>
                  <a:gd name="connsiteX2" fmla="*/ 373580 w 463591"/>
                  <a:gd name="connsiteY2" fmla="*/ 91488 h 524465"/>
                  <a:gd name="connsiteX3" fmla="*/ 372104 w 463591"/>
                  <a:gd name="connsiteY3" fmla="*/ 89897 h 524465"/>
                  <a:gd name="connsiteX4" fmla="*/ 370513 w 463591"/>
                  <a:gd name="connsiteY4" fmla="*/ 86935 h 524465"/>
                  <a:gd name="connsiteX5" fmla="*/ 367551 w 463591"/>
                  <a:gd name="connsiteY5" fmla="*/ 83858 h 524465"/>
                  <a:gd name="connsiteX6" fmla="*/ 362874 w 463591"/>
                  <a:gd name="connsiteY6" fmla="*/ 82277 h 524465"/>
                  <a:gd name="connsiteX7" fmla="*/ 358331 w 463591"/>
                  <a:gd name="connsiteY7" fmla="*/ 80791 h 524465"/>
                  <a:gd name="connsiteX8" fmla="*/ 353778 w 463591"/>
                  <a:gd name="connsiteY8" fmla="*/ 79315 h 524465"/>
                  <a:gd name="connsiteX9" fmla="*/ 352292 w 463591"/>
                  <a:gd name="connsiteY9" fmla="*/ 77724 h 524465"/>
                  <a:gd name="connsiteX10" fmla="*/ 349234 w 463591"/>
                  <a:gd name="connsiteY10" fmla="*/ 74647 h 524465"/>
                  <a:gd name="connsiteX11" fmla="*/ 347644 w 463591"/>
                  <a:gd name="connsiteY11" fmla="*/ 71695 h 524465"/>
                  <a:gd name="connsiteX12" fmla="*/ 344681 w 463591"/>
                  <a:gd name="connsiteY12" fmla="*/ 70094 h 524465"/>
                  <a:gd name="connsiteX13" fmla="*/ 343081 w 463591"/>
                  <a:gd name="connsiteY13" fmla="*/ 68618 h 524465"/>
                  <a:gd name="connsiteX14" fmla="*/ 338538 w 463591"/>
                  <a:gd name="connsiteY14" fmla="*/ 68618 h 524465"/>
                  <a:gd name="connsiteX15" fmla="*/ 335452 w 463591"/>
                  <a:gd name="connsiteY15" fmla="*/ 70094 h 524465"/>
                  <a:gd name="connsiteX16" fmla="*/ 333975 w 463591"/>
                  <a:gd name="connsiteY16" fmla="*/ 71695 h 524465"/>
                  <a:gd name="connsiteX17" fmla="*/ 320212 w 463591"/>
                  <a:gd name="connsiteY17" fmla="*/ 71695 h 524465"/>
                  <a:gd name="connsiteX18" fmla="*/ 317145 w 463591"/>
                  <a:gd name="connsiteY18" fmla="*/ 70094 h 524465"/>
                  <a:gd name="connsiteX19" fmla="*/ 315659 w 463591"/>
                  <a:gd name="connsiteY19" fmla="*/ 70094 h 524465"/>
                  <a:gd name="connsiteX20" fmla="*/ 315659 w 463591"/>
                  <a:gd name="connsiteY20" fmla="*/ 60989 h 524465"/>
                  <a:gd name="connsiteX21" fmla="*/ 317145 w 463591"/>
                  <a:gd name="connsiteY21" fmla="*/ 59407 h 524465"/>
                  <a:gd name="connsiteX22" fmla="*/ 318726 w 463591"/>
                  <a:gd name="connsiteY22" fmla="*/ 57912 h 524465"/>
                  <a:gd name="connsiteX23" fmla="*/ 320212 w 463591"/>
                  <a:gd name="connsiteY23" fmla="*/ 59407 h 524465"/>
                  <a:gd name="connsiteX24" fmla="*/ 321812 w 463591"/>
                  <a:gd name="connsiteY24" fmla="*/ 60989 h 524465"/>
                  <a:gd name="connsiteX25" fmla="*/ 323279 w 463591"/>
                  <a:gd name="connsiteY25" fmla="*/ 59407 h 524465"/>
                  <a:gd name="connsiteX26" fmla="*/ 326355 w 463591"/>
                  <a:gd name="connsiteY26" fmla="*/ 59407 h 524465"/>
                  <a:gd name="connsiteX27" fmla="*/ 324755 w 463591"/>
                  <a:gd name="connsiteY27" fmla="*/ 56436 h 524465"/>
                  <a:gd name="connsiteX28" fmla="*/ 321812 w 463591"/>
                  <a:gd name="connsiteY28" fmla="*/ 56436 h 524465"/>
                  <a:gd name="connsiteX29" fmla="*/ 311106 w 463591"/>
                  <a:gd name="connsiteY29" fmla="*/ 51787 h 524465"/>
                  <a:gd name="connsiteX30" fmla="*/ 304972 w 463591"/>
                  <a:gd name="connsiteY30" fmla="*/ 48816 h 524465"/>
                  <a:gd name="connsiteX31" fmla="*/ 301885 w 463591"/>
                  <a:gd name="connsiteY31" fmla="*/ 47225 h 524465"/>
                  <a:gd name="connsiteX32" fmla="*/ 298923 w 463591"/>
                  <a:gd name="connsiteY32" fmla="*/ 47225 h 524465"/>
                  <a:gd name="connsiteX33" fmla="*/ 297332 w 463591"/>
                  <a:gd name="connsiteY33" fmla="*/ 45749 h 524465"/>
                  <a:gd name="connsiteX34" fmla="*/ 289722 w 463591"/>
                  <a:gd name="connsiteY34" fmla="*/ 38129 h 524465"/>
                  <a:gd name="connsiteX35" fmla="*/ 285160 w 463591"/>
                  <a:gd name="connsiteY35" fmla="*/ 36528 h 524465"/>
                  <a:gd name="connsiteX36" fmla="*/ 282102 w 463591"/>
                  <a:gd name="connsiteY36" fmla="*/ 36528 h 524465"/>
                  <a:gd name="connsiteX37" fmla="*/ 279016 w 463591"/>
                  <a:gd name="connsiteY37" fmla="*/ 33566 h 524465"/>
                  <a:gd name="connsiteX38" fmla="*/ 262290 w 463591"/>
                  <a:gd name="connsiteY38" fmla="*/ 30490 h 524465"/>
                  <a:gd name="connsiteX39" fmla="*/ 254670 w 463591"/>
                  <a:gd name="connsiteY39" fmla="*/ 27422 h 524465"/>
                  <a:gd name="connsiteX40" fmla="*/ 248526 w 463591"/>
                  <a:gd name="connsiteY40" fmla="*/ 24346 h 524465"/>
                  <a:gd name="connsiteX41" fmla="*/ 237944 w 463591"/>
                  <a:gd name="connsiteY41" fmla="*/ 13659 h 524465"/>
                  <a:gd name="connsiteX42" fmla="*/ 231801 w 463591"/>
                  <a:gd name="connsiteY42" fmla="*/ 4543 h 524465"/>
                  <a:gd name="connsiteX43" fmla="*/ 227238 w 463591"/>
                  <a:gd name="connsiteY43" fmla="*/ 1486 h 524465"/>
                  <a:gd name="connsiteX44" fmla="*/ 222695 w 463591"/>
                  <a:gd name="connsiteY44" fmla="*/ 0 h 524465"/>
                  <a:gd name="connsiteX45" fmla="*/ 219618 w 463591"/>
                  <a:gd name="connsiteY45" fmla="*/ 0 h 524465"/>
                  <a:gd name="connsiteX46" fmla="*/ 218018 w 463591"/>
                  <a:gd name="connsiteY46" fmla="*/ 4543 h 524465"/>
                  <a:gd name="connsiteX47" fmla="*/ 216551 w 463591"/>
                  <a:gd name="connsiteY47" fmla="*/ 21279 h 524465"/>
                  <a:gd name="connsiteX48" fmla="*/ 218018 w 463591"/>
                  <a:gd name="connsiteY48" fmla="*/ 30490 h 524465"/>
                  <a:gd name="connsiteX49" fmla="*/ 219618 w 463591"/>
                  <a:gd name="connsiteY49" fmla="*/ 35052 h 524465"/>
                  <a:gd name="connsiteX50" fmla="*/ 221104 w 463591"/>
                  <a:gd name="connsiteY50" fmla="*/ 39605 h 524465"/>
                  <a:gd name="connsiteX51" fmla="*/ 222695 w 463591"/>
                  <a:gd name="connsiteY51" fmla="*/ 45749 h 524465"/>
                  <a:gd name="connsiteX52" fmla="*/ 224171 w 463591"/>
                  <a:gd name="connsiteY52" fmla="*/ 50302 h 524465"/>
                  <a:gd name="connsiteX53" fmla="*/ 227238 w 463591"/>
                  <a:gd name="connsiteY53" fmla="*/ 53369 h 524465"/>
                  <a:gd name="connsiteX54" fmla="*/ 228715 w 463591"/>
                  <a:gd name="connsiteY54" fmla="*/ 56436 h 524465"/>
                  <a:gd name="connsiteX55" fmla="*/ 228715 w 463591"/>
                  <a:gd name="connsiteY55" fmla="*/ 57912 h 524465"/>
                  <a:gd name="connsiteX56" fmla="*/ 224171 w 463591"/>
                  <a:gd name="connsiteY56" fmla="*/ 57912 h 524465"/>
                  <a:gd name="connsiteX57" fmla="*/ 221104 w 463591"/>
                  <a:gd name="connsiteY57" fmla="*/ 60989 h 524465"/>
                  <a:gd name="connsiteX58" fmla="*/ 219618 w 463591"/>
                  <a:gd name="connsiteY58" fmla="*/ 65551 h 524465"/>
                  <a:gd name="connsiteX59" fmla="*/ 216551 w 463591"/>
                  <a:gd name="connsiteY59" fmla="*/ 68618 h 524465"/>
                  <a:gd name="connsiteX60" fmla="*/ 211979 w 463591"/>
                  <a:gd name="connsiteY60" fmla="*/ 67027 h 524465"/>
                  <a:gd name="connsiteX61" fmla="*/ 204378 w 463591"/>
                  <a:gd name="connsiteY61" fmla="*/ 64056 h 524465"/>
                  <a:gd name="connsiteX62" fmla="*/ 198234 w 463591"/>
                  <a:gd name="connsiteY62" fmla="*/ 59407 h 524465"/>
                  <a:gd name="connsiteX63" fmla="*/ 192186 w 463591"/>
                  <a:gd name="connsiteY63" fmla="*/ 56436 h 524465"/>
                  <a:gd name="connsiteX64" fmla="*/ 186052 w 463591"/>
                  <a:gd name="connsiteY64" fmla="*/ 45749 h 524465"/>
                  <a:gd name="connsiteX65" fmla="*/ 182985 w 463591"/>
                  <a:gd name="connsiteY65" fmla="*/ 39605 h 524465"/>
                  <a:gd name="connsiteX66" fmla="*/ 179908 w 463591"/>
                  <a:gd name="connsiteY66" fmla="*/ 38129 h 524465"/>
                  <a:gd name="connsiteX67" fmla="*/ 178423 w 463591"/>
                  <a:gd name="connsiteY67" fmla="*/ 36528 h 524465"/>
                  <a:gd name="connsiteX68" fmla="*/ 175365 w 463591"/>
                  <a:gd name="connsiteY68" fmla="*/ 33566 h 524465"/>
                  <a:gd name="connsiteX69" fmla="*/ 170793 w 463591"/>
                  <a:gd name="connsiteY69" fmla="*/ 35052 h 524465"/>
                  <a:gd name="connsiteX70" fmla="*/ 169316 w 463591"/>
                  <a:gd name="connsiteY70" fmla="*/ 36528 h 524465"/>
                  <a:gd name="connsiteX71" fmla="*/ 173879 w 463591"/>
                  <a:gd name="connsiteY71" fmla="*/ 41196 h 524465"/>
                  <a:gd name="connsiteX72" fmla="*/ 175365 w 463591"/>
                  <a:gd name="connsiteY72" fmla="*/ 47225 h 524465"/>
                  <a:gd name="connsiteX73" fmla="*/ 178423 w 463591"/>
                  <a:gd name="connsiteY73" fmla="*/ 53369 h 524465"/>
                  <a:gd name="connsiteX74" fmla="*/ 178423 w 463591"/>
                  <a:gd name="connsiteY74" fmla="*/ 56436 h 524465"/>
                  <a:gd name="connsiteX75" fmla="*/ 176946 w 463591"/>
                  <a:gd name="connsiteY75" fmla="*/ 62475 h 524465"/>
                  <a:gd name="connsiteX76" fmla="*/ 172279 w 463591"/>
                  <a:gd name="connsiteY76" fmla="*/ 70094 h 524465"/>
                  <a:gd name="connsiteX77" fmla="*/ 170793 w 463591"/>
                  <a:gd name="connsiteY77" fmla="*/ 71695 h 524465"/>
                  <a:gd name="connsiteX78" fmla="*/ 167726 w 463591"/>
                  <a:gd name="connsiteY78" fmla="*/ 73171 h 524465"/>
                  <a:gd name="connsiteX79" fmla="*/ 164668 w 463591"/>
                  <a:gd name="connsiteY79" fmla="*/ 71695 h 524465"/>
                  <a:gd name="connsiteX80" fmla="*/ 160106 w 463591"/>
                  <a:gd name="connsiteY80" fmla="*/ 62475 h 524465"/>
                  <a:gd name="connsiteX81" fmla="*/ 157039 w 463591"/>
                  <a:gd name="connsiteY81" fmla="*/ 54845 h 524465"/>
                  <a:gd name="connsiteX82" fmla="*/ 152486 w 463591"/>
                  <a:gd name="connsiteY82" fmla="*/ 48816 h 524465"/>
                  <a:gd name="connsiteX83" fmla="*/ 147933 w 463591"/>
                  <a:gd name="connsiteY83" fmla="*/ 45749 h 524465"/>
                  <a:gd name="connsiteX84" fmla="*/ 144856 w 463591"/>
                  <a:gd name="connsiteY84" fmla="*/ 44158 h 524465"/>
                  <a:gd name="connsiteX85" fmla="*/ 140303 w 463591"/>
                  <a:gd name="connsiteY85" fmla="*/ 44158 h 524465"/>
                  <a:gd name="connsiteX86" fmla="*/ 135760 w 463591"/>
                  <a:gd name="connsiteY86" fmla="*/ 42672 h 524465"/>
                  <a:gd name="connsiteX87" fmla="*/ 131207 w 463591"/>
                  <a:gd name="connsiteY87" fmla="*/ 42672 h 524465"/>
                  <a:gd name="connsiteX88" fmla="*/ 13773 w 463591"/>
                  <a:gd name="connsiteY88" fmla="*/ 48816 h 524465"/>
                  <a:gd name="connsiteX89" fmla="*/ 18317 w 463591"/>
                  <a:gd name="connsiteY89" fmla="*/ 120396 h 524465"/>
                  <a:gd name="connsiteX90" fmla="*/ 19803 w 463591"/>
                  <a:gd name="connsiteY90" fmla="*/ 131083 h 524465"/>
                  <a:gd name="connsiteX91" fmla="*/ 18317 w 463591"/>
                  <a:gd name="connsiteY91" fmla="*/ 132674 h 524465"/>
                  <a:gd name="connsiteX92" fmla="*/ 13773 w 463591"/>
                  <a:gd name="connsiteY92" fmla="*/ 135655 h 524465"/>
                  <a:gd name="connsiteX93" fmla="*/ 12183 w 463591"/>
                  <a:gd name="connsiteY93" fmla="*/ 135655 h 524465"/>
                  <a:gd name="connsiteX94" fmla="*/ 10697 w 463591"/>
                  <a:gd name="connsiteY94" fmla="*/ 138722 h 524465"/>
                  <a:gd name="connsiteX95" fmla="*/ 10697 w 463591"/>
                  <a:gd name="connsiteY95" fmla="*/ 141789 h 524465"/>
                  <a:gd name="connsiteX96" fmla="*/ 15240 w 463591"/>
                  <a:gd name="connsiteY96" fmla="*/ 153962 h 524465"/>
                  <a:gd name="connsiteX97" fmla="*/ 18317 w 463591"/>
                  <a:gd name="connsiteY97" fmla="*/ 166145 h 524465"/>
                  <a:gd name="connsiteX98" fmla="*/ 19803 w 463591"/>
                  <a:gd name="connsiteY98" fmla="*/ 175355 h 524465"/>
                  <a:gd name="connsiteX99" fmla="*/ 18317 w 463591"/>
                  <a:gd name="connsiteY99" fmla="*/ 178422 h 524465"/>
                  <a:gd name="connsiteX100" fmla="*/ 13773 w 463591"/>
                  <a:gd name="connsiteY100" fmla="*/ 176832 h 524465"/>
                  <a:gd name="connsiteX101" fmla="*/ 10697 w 463591"/>
                  <a:gd name="connsiteY101" fmla="*/ 176832 h 524465"/>
                  <a:gd name="connsiteX102" fmla="*/ 4553 w 463591"/>
                  <a:gd name="connsiteY102" fmla="*/ 175355 h 524465"/>
                  <a:gd name="connsiteX103" fmla="*/ 1600 w 463591"/>
                  <a:gd name="connsiteY103" fmla="*/ 178422 h 524465"/>
                  <a:gd name="connsiteX104" fmla="*/ 0 w 463591"/>
                  <a:gd name="connsiteY104" fmla="*/ 182985 h 524465"/>
                  <a:gd name="connsiteX105" fmla="*/ 0 w 463591"/>
                  <a:gd name="connsiteY105" fmla="*/ 207331 h 524465"/>
                  <a:gd name="connsiteX106" fmla="*/ 6144 w 463591"/>
                  <a:gd name="connsiteY106" fmla="*/ 282092 h 524465"/>
                  <a:gd name="connsiteX107" fmla="*/ 27432 w 463591"/>
                  <a:gd name="connsiteY107" fmla="*/ 280502 h 524465"/>
                  <a:gd name="connsiteX108" fmla="*/ 27432 w 463591"/>
                  <a:gd name="connsiteY108" fmla="*/ 286645 h 524465"/>
                  <a:gd name="connsiteX109" fmla="*/ 33566 w 463591"/>
                  <a:gd name="connsiteY109" fmla="*/ 350701 h 524465"/>
                  <a:gd name="connsiteX110" fmla="*/ 41196 w 463591"/>
                  <a:gd name="connsiteY110" fmla="*/ 448227 h 524465"/>
                  <a:gd name="connsiteX111" fmla="*/ 112881 w 463591"/>
                  <a:gd name="connsiteY111" fmla="*/ 442208 h 524465"/>
                  <a:gd name="connsiteX112" fmla="*/ 158630 w 463591"/>
                  <a:gd name="connsiteY112" fmla="*/ 486356 h 524465"/>
                  <a:gd name="connsiteX113" fmla="*/ 172279 w 463591"/>
                  <a:gd name="connsiteY113" fmla="*/ 509235 h 524465"/>
                  <a:gd name="connsiteX114" fmla="*/ 175365 w 463591"/>
                  <a:gd name="connsiteY114" fmla="*/ 515360 h 524465"/>
                  <a:gd name="connsiteX115" fmla="*/ 175365 w 463591"/>
                  <a:gd name="connsiteY115" fmla="*/ 524466 h 524465"/>
                  <a:gd name="connsiteX116" fmla="*/ 315659 w 463591"/>
                  <a:gd name="connsiteY116" fmla="*/ 512302 h 524465"/>
                  <a:gd name="connsiteX117" fmla="*/ 419319 w 463591"/>
                  <a:gd name="connsiteY117" fmla="*/ 504663 h 524465"/>
                  <a:gd name="connsiteX118" fmla="*/ 463591 w 463591"/>
                  <a:gd name="connsiteY118" fmla="*/ 501596 h 524465"/>
                  <a:gd name="connsiteX119" fmla="*/ 451399 w 463591"/>
                  <a:gd name="connsiteY119" fmla="*/ 327831 h 524465"/>
                  <a:gd name="connsiteX120" fmla="*/ 443779 w 463591"/>
                  <a:gd name="connsiteY120" fmla="*/ 204254 h 524465"/>
                  <a:gd name="connsiteX121" fmla="*/ 443779 w 463591"/>
                  <a:gd name="connsiteY121" fmla="*/ 189024 h 524465"/>
                  <a:gd name="connsiteX122" fmla="*/ 439131 w 463591"/>
                  <a:gd name="connsiteY122" fmla="*/ 186052 h 524465"/>
                  <a:gd name="connsiteX123" fmla="*/ 437645 w 463591"/>
                  <a:gd name="connsiteY123" fmla="*/ 184461 h 524465"/>
                  <a:gd name="connsiteX124" fmla="*/ 436159 w 463591"/>
                  <a:gd name="connsiteY124" fmla="*/ 184461 h 524465"/>
                  <a:gd name="connsiteX125" fmla="*/ 431492 w 463591"/>
                  <a:gd name="connsiteY125" fmla="*/ 187528 h 524465"/>
                  <a:gd name="connsiteX126" fmla="*/ 420910 w 463591"/>
                  <a:gd name="connsiteY126" fmla="*/ 189024 h 524465"/>
                  <a:gd name="connsiteX127" fmla="*/ 405660 w 463591"/>
                  <a:gd name="connsiteY127" fmla="*/ 189024 h 524465"/>
                  <a:gd name="connsiteX128" fmla="*/ 399526 w 463591"/>
                  <a:gd name="connsiteY128" fmla="*/ 184461 h 524465"/>
                  <a:gd name="connsiteX129" fmla="*/ 399526 w 463591"/>
                  <a:gd name="connsiteY129" fmla="*/ 182985 h 524465"/>
                  <a:gd name="connsiteX130" fmla="*/ 401003 w 463591"/>
                  <a:gd name="connsiteY130" fmla="*/ 179899 h 524465"/>
                  <a:gd name="connsiteX131" fmla="*/ 401003 w 463591"/>
                  <a:gd name="connsiteY131" fmla="*/ 169212 h 524465"/>
                  <a:gd name="connsiteX132" fmla="*/ 402584 w 463591"/>
                  <a:gd name="connsiteY132" fmla="*/ 164659 h 524465"/>
                  <a:gd name="connsiteX133" fmla="*/ 405660 w 463591"/>
                  <a:gd name="connsiteY133" fmla="*/ 161582 h 524465"/>
                  <a:gd name="connsiteX134" fmla="*/ 405660 w 463591"/>
                  <a:gd name="connsiteY134" fmla="*/ 158506 h 524465"/>
                  <a:gd name="connsiteX135" fmla="*/ 407146 w 463591"/>
                  <a:gd name="connsiteY135" fmla="*/ 157029 h 524465"/>
                  <a:gd name="connsiteX136" fmla="*/ 408623 w 463591"/>
                  <a:gd name="connsiteY136" fmla="*/ 157029 h 524465"/>
                  <a:gd name="connsiteX137" fmla="*/ 410223 w 463591"/>
                  <a:gd name="connsiteY137" fmla="*/ 158506 h 524465"/>
                  <a:gd name="connsiteX138" fmla="*/ 410223 w 463591"/>
                  <a:gd name="connsiteY138" fmla="*/ 160096 h 524465"/>
                  <a:gd name="connsiteX139" fmla="*/ 411699 w 463591"/>
                  <a:gd name="connsiteY139" fmla="*/ 158506 h 524465"/>
                  <a:gd name="connsiteX140" fmla="*/ 413290 w 463591"/>
                  <a:gd name="connsiteY140" fmla="*/ 157029 h 524465"/>
                  <a:gd name="connsiteX141" fmla="*/ 411699 w 463591"/>
                  <a:gd name="connsiteY141" fmla="*/ 153962 h 524465"/>
                  <a:gd name="connsiteX142" fmla="*/ 410223 w 463591"/>
                  <a:gd name="connsiteY142" fmla="*/ 152486 h 524465"/>
                  <a:gd name="connsiteX143" fmla="*/ 410223 w 463591"/>
                  <a:gd name="connsiteY143" fmla="*/ 150895 h 524465"/>
                  <a:gd name="connsiteX144" fmla="*/ 411699 w 463591"/>
                  <a:gd name="connsiteY144" fmla="*/ 147923 h 524465"/>
                  <a:gd name="connsiteX145" fmla="*/ 413290 w 463591"/>
                  <a:gd name="connsiteY145" fmla="*/ 146342 h 524465"/>
                  <a:gd name="connsiteX146" fmla="*/ 414776 w 463591"/>
                  <a:gd name="connsiteY146" fmla="*/ 144847 h 524465"/>
                  <a:gd name="connsiteX147" fmla="*/ 414776 w 463591"/>
                  <a:gd name="connsiteY147" fmla="*/ 141789 h 524465"/>
                  <a:gd name="connsiteX148" fmla="*/ 411699 w 463591"/>
                  <a:gd name="connsiteY148" fmla="*/ 140303 h 524465"/>
                  <a:gd name="connsiteX149" fmla="*/ 410223 w 463591"/>
                  <a:gd name="connsiteY149" fmla="*/ 140303 h 524465"/>
                  <a:gd name="connsiteX150" fmla="*/ 408623 w 463591"/>
                  <a:gd name="connsiteY150" fmla="*/ 141789 h 524465"/>
                  <a:gd name="connsiteX151" fmla="*/ 404070 w 463591"/>
                  <a:gd name="connsiteY151" fmla="*/ 140303 h 524465"/>
                  <a:gd name="connsiteX152" fmla="*/ 402584 w 463591"/>
                  <a:gd name="connsiteY152" fmla="*/ 138722 h 524465"/>
                  <a:gd name="connsiteX153" fmla="*/ 402584 w 463591"/>
                  <a:gd name="connsiteY153" fmla="*/ 134160 h 524465"/>
                  <a:gd name="connsiteX154" fmla="*/ 401003 w 463591"/>
                  <a:gd name="connsiteY154" fmla="*/ 134160 h 524465"/>
                  <a:gd name="connsiteX155" fmla="*/ 399526 w 463591"/>
                  <a:gd name="connsiteY155" fmla="*/ 135655 h 524465"/>
                  <a:gd name="connsiteX156" fmla="*/ 398040 w 463591"/>
                  <a:gd name="connsiteY156" fmla="*/ 137236 h 524465"/>
                  <a:gd name="connsiteX157" fmla="*/ 396450 w 463591"/>
                  <a:gd name="connsiteY157" fmla="*/ 137236 h 524465"/>
                  <a:gd name="connsiteX158" fmla="*/ 396450 w 463591"/>
                  <a:gd name="connsiteY158" fmla="*/ 134160 h 524465"/>
                  <a:gd name="connsiteX159" fmla="*/ 398040 w 463591"/>
                  <a:gd name="connsiteY159" fmla="*/ 132674 h 524465"/>
                  <a:gd name="connsiteX160" fmla="*/ 399526 w 463591"/>
                  <a:gd name="connsiteY160" fmla="*/ 131083 h 524465"/>
                  <a:gd name="connsiteX161" fmla="*/ 399526 w 463591"/>
                  <a:gd name="connsiteY161" fmla="*/ 126540 h 524465"/>
                  <a:gd name="connsiteX162" fmla="*/ 398040 w 463591"/>
                  <a:gd name="connsiteY162" fmla="*/ 117424 h 524465"/>
                  <a:gd name="connsiteX163" fmla="*/ 396450 w 463591"/>
                  <a:gd name="connsiteY163" fmla="*/ 111281 h 524465"/>
                  <a:gd name="connsiteX164" fmla="*/ 394973 w 463591"/>
                  <a:gd name="connsiteY164" fmla="*/ 108214 h 524465"/>
                  <a:gd name="connsiteX165" fmla="*/ 393383 w 463591"/>
                  <a:gd name="connsiteY165" fmla="*/ 105146 h 524465"/>
                  <a:gd name="connsiteX166" fmla="*/ 393383 w 463591"/>
                  <a:gd name="connsiteY166" fmla="*/ 102184 h 524465"/>
                  <a:gd name="connsiteX167" fmla="*/ 391897 w 463591"/>
                  <a:gd name="connsiteY167" fmla="*/ 100584 h 524465"/>
                  <a:gd name="connsiteX168" fmla="*/ 388839 w 463591"/>
                  <a:gd name="connsiteY168" fmla="*/ 100584 h 524465"/>
                  <a:gd name="connsiteX169" fmla="*/ 387353 w 463591"/>
                  <a:gd name="connsiteY169" fmla="*/ 102184 h 524465"/>
                  <a:gd name="connsiteX170" fmla="*/ 385753 w 463591"/>
                  <a:gd name="connsiteY170" fmla="*/ 99117 h 524465"/>
                  <a:gd name="connsiteX171" fmla="*/ 385753 w 463591"/>
                  <a:gd name="connsiteY171" fmla="*/ 88421 h 5244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Lst>
                <a:rect l="l" t="t" r="r" b="b"/>
                <a:pathLst>
                  <a:path w="463591" h="524465">
                    <a:moveTo>
                      <a:pt x="385753" y="88421"/>
                    </a:moveTo>
                    <a:lnTo>
                      <a:pt x="379724" y="91488"/>
                    </a:lnTo>
                    <a:lnTo>
                      <a:pt x="373580" y="91488"/>
                    </a:lnTo>
                    <a:lnTo>
                      <a:pt x="372104" y="89897"/>
                    </a:lnTo>
                    <a:lnTo>
                      <a:pt x="370513" y="86935"/>
                    </a:lnTo>
                    <a:lnTo>
                      <a:pt x="367551" y="83858"/>
                    </a:lnTo>
                    <a:lnTo>
                      <a:pt x="362874" y="82277"/>
                    </a:lnTo>
                    <a:lnTo>
                      <a:pt x="358331" y="80791"/>
                    </a:lnTo>
                    <a:lnTo>
                      <a:pt x="353778" y="79315"/>
                    </a:lnTo>
                    <a:lnTo>
                      <a:pt x="352292" y="77724"/>
                    </a:lnTo>
                    <a:lnTo>
                      <a:pt x="349234" y="74647"/>
                    </a:lnTo>
                    <a:lnTo>
                      <a:pt x="347644" y="71695"/>
                    </a:lnTo>
                    <a:lnTo>
                      <a:pt x="344681" y="70094"/>
                    </a:lnTo>
                    <a:lnTo>
                      <a:pt x="343081" y="68618"/>
                    </a:lnTo>
                    <a:lnTo>
                      <a:pt x="338538" y="68618"/>
                    </a:lnTo>
                    <a:lnTo>
                      <a:pt x="335452" y="70094"/>
                    </a:lnTo>
                    <a:lnTo>
                      <a:pt x="333975" y="71695"/>
                    </a:lnTo>
                    <a:lnTo>
                      <a:pt x="320212" y="71695"/>
                    </a:lnTo>
                    <a:lnTo>
                      <a:pt x="317145" y="70094"/>
                    </a:lnTo>
                    <a:lnTo>
                      <a:pt x="315659" y="70094"/>
                    </a:lnTo>
                    <a:lnTo>
                      <a:pt x="315659" y="60989"/>
                    </a:lnTo>
                    <a:lnTo>
                      <a:pt x="317145" y="59407"/>
                    </a:lnTo>
                    <a:lnTo>
                      <a:pt x="318726" y="57912"/>
                    </a:lnTo>
                    <a:lnTo>
                      <a:pt x="320212" y="59407"/>
                    </a:lnTo>
                    <a:lnTo>
                      <a:pt x="321812" y="60989"/>
                    </a:lnTo>
                    <a:lnTo>
                      <a:pt x="323279" y="59407"/>
                    </a:lnTo>
                    <a:lnTo>
                      <a:pt x="326355" y="59407"/>
                    </a:lnTo>
                    <a:lnTo>
                      <a:pt x="324755" y="56436"/>
                    </a:lnTo>
                    <a:lnTo>
                      <a:pt x="321812" y="56436"/>
                    </a:lnTo>
                    <a:lnTo>
                      <a:pt x="311106" y="51787"/>
                    </a:lnTo>
                    <a:lnTo>
                      <a:pt x="304972" y="48816"/>
                    </a:lnTo>
                    <a:lnTo>
                      <a:pt x="301885" y="47225"/>
                    </a:lnTo>
                    <a:lnTo>
                      <a:pt x="298923" y="47225"/>
                    </a:lnTo>
                    <a:lnTo>
                      <a:pt x="297332" y="45749"/>
                    </a:lnTo>
                    <a:lnTo>
                      <a:pt x="289722" y="38129"/>
                    </a:lnTo>
                    <a:lnTo>
                      <a:pt x="285160" y="36528"/>
                    </a:lnTo>
                    <a:lnTo>
                      <a:pt x="282102" y="36528"/>
                    </a:lnTo>
                    <a:lnTo>
                      <a:pt x="279016" y="33566"/>
                    </a:lnTo>
                    <a:lnTo>
                      <a:pt x="262290" y="30490"/>
                    </a:lnTo>
                    <a:lnTo>
                      <a:pt x="254670" y="27422"/>
                    </a:lnTo>
                    <a:lnTo>
                      <a:pt x="248526" y="24346"/>
                    </a:lnTo>
                    <a:lnTo>
                      <a:pt x="237944" y="13659"/>
                    </a:lnTo>
                    <a:lnTo>
                      <a:pt x="231801" y="4543"/>
                    </a:lnTo>
                    <a:lnTo>
                      <a:pt x="227238" y="1486"/>
                    </a:lnTo>
                    <a:lnTo>
                      <a:pt x="222695" y="0"/>
                    </a:lnTo>
                    <a:lnTo>
                      <a:pt x="219618" y="0"/>
                    </a:lnTo>
                    <a:lnTo>
                      <a:pt x="218018" y="4543"/>
                    </a:lnTo>
                    <a:lnTo>
                      <a:pt x="216551" y="21279"/>
                    </a:lnTo>
                    <a:lnTo>
                      <a:pt x="218018" y="30490"/>
                    </a:lnTo>
                    <a:lnTo>
                      <a:pt x="219618" y="35052"/>
                    </a:lnTo>
                    <a:lnTo>
                      <a:pt x="221104" y="39605"/>
                    </a:lnTo>
                    <a:lnTo>
                      <a:pt x="222695" y="45749"/>
                    </a:lnTo>
                    <a:lnTo>
                      <a:pt x="224171" y="50302"/>
                    </a:lnTo>
                    <a:lnTo>
                      <a:pt x="227238" y="53369"/>
                    </a:lnTo>
                    <a:lnTo>
                      <a:pt x="228715" y="56436"/>
                    </a:lnTo>
                    <a:lnTo>
                      <a:pt x="228715" y="57912"/>
                    </a:lnTo>
                    <a:lnTo>
                      <a:pt x="224171" y="57912"/>
                    </a:lnTo>
                    <a:lnTo>
                      <a:pt x="221104" y="60989"/>
                    </a:lnTo>
                    <a:lnTo>
                      <a:pt x="219618" y="65551"/>
                    </a:lnTo>
                    <a:lnTo>
                      <a:pt x="216551" y="68618"/>
                    </a:lnTo>
                    <a:lnTo>
                      <a:pt x="211979" y="67027"/>
                    </a:lnTo>
                    <a:lnTo>
                      <a:pt x="204378" y="64056"/>
                    </a:lnTo>
                    <a:lnTo>
                      <a:pt x="198234" y="59407"/>
                    </a:lnTo>
                    <a:lnTo>
                      <a:pt x="192186" y="56436"/>
                    </a:lnTo>
                    <a:lnTo>
                      <a:pt x="186052" y="45749"/>
                    </a:lnTo>
                    <a:lnTo>
                      <a:pt x="182985" y="39605"/>
                    </a:lnTo>
                    <a:lnTo>
                      <a:pt x="179908" y="38129"/>
                    </a:lnTo>
                    <a:lnTo>
                      <a:pt x="178423" y="36528"/>
                    </a:lnTo>
                    <a:lnTo>
                      <a:pt x="175365" y="33566"/>
                    </a:lnTo>
                    <a:lnTo>
                      <a:pt x="170793" y="35052"/>
                    </a:lnTo>
                    <a:lnTo>
                      <a:pt x="169316" y="36528"/>
                    </a:lnTo>
                    <a:lnTo>
                      <a:pt x="173879" y="41196"/>
                    </a:lnTo>
                    <a:lnTo>
                      <a:pt x="175365" y="47225"/>
                    </a:lnTo>
                    <a:lnTo>
                      <a:pt x="178423" y="53369"/>
                    </a:lnTo>
                    <a:lnTo>
                      <a:pt x="178423" y="56436"/>
                    </a:lnTo>
                    <a:lnTo>
                      <a:pt x="176946" y="62475"/>
                    </a:lnTo>
                    <a:lnTo>
                      <a:pt x="172279" y="70094"/>
                    </a:lnTo>
                    <a:lnTo>
                      <a:pt x="170793" y="71695"/>
                    </a:lnTo>
                    <a:lnTo>
                      <a:pt x="167726" y="73171"/>
                    </a:lnTo>
                    <a:lnTo>
                      <a:pt x="164668" y="71695"/>
                    </a:lnTo>
                    <a:lnTo>
                      <a:pt x="160106" y="62475"/>
                    </a:lnTo>
                    <a:lnTo>
                      <a:pt x="157039" y="54845"/>
                    </a:lnTo>
                    <a:lnTo>
                      <a:pt x="152486" y="48816"/>
                    </a:lnTo>
                    <a:lnTo>
                      <a:pt x="147933" y="45749"/>
                    </a:lnTo>
                    <a:lnTo>
                      <a:pt x="144856" y="44158"/>
                    </a:lnTo>
                    <a:lnTo>
                      <a:pt x="140303" y="44158"/>
                    </a:lnTo>
                    <a:lnTo>
                      <a:pt x="135760" y="42672"/>
                    </a:lnTo>
                    <a:lnTo>
                      <a:pt x="131207" y="42672"/>
                    </a:lnTo>
                    <a:lnTo>
                      <a:pt x="13773" y="48816"/>
                    </a:lnTo>
                    <a:lnTo>
                      <a:pt x="18317" y="120396"/>
                    </a:lnTo>
                    <a:lnTo>
                      <a:pt x="19803" y="131083"/>
                    </a:lnTo>
                    <a:lnTo>
                      <a:pt x="18317" y="132674"/>
                    </a:lnTo>
                    <a:lnTo>
                      <a:pt x="13773" y="135655"/>
                    </a:lnTo>
                    <a:lnTo>
                      <a:pt x="12183" y="135655"/>
                    </a:lnTo>
                    <a:lnTo>
                      <a:pt x="10697" y="138722"/>
                    </a:lnTo>
                    <a:lnTo>
                      <a:pt x="10697" y="141789"/>
                    </a:lnTo>
                    <a:lnTo>
                      <a:pt x="15240" y="153962"/>
                    </a:lnTo>
                    <a:lnTo>
                      <a:pt x="18317" y="166145"/>
                    </a:lnTo>
                    <a:lnTo>
                      <a:pt x="19803" y="175355"/>
                    </a:lnTo>
                    <a:lnTo>
                      <a:pt x="18317" y="178422"/>
                    </a:lnTo>
                    <a:lnTo>
                      <a:pt x="13773" y="176832"/>
                    </a:lnTo>
                    <a:lnTo>
                      <a:pt x="10697" y="176832"/>
                    </a:lnTo>
                    <a:lnTo>
                      <a:pt x="4553" y="175355"/>
                    </a:lnTo>
                    <a:lnTo>
                      <a:pt x="1600" y="178422"/>
                    </a:lnTo>
                    <a:lnTo>
                      <a:pt x="0" y="182985"/>
                    </a:lnTo>
                    <a:lnTo>
                      <a:pt x="0" y="207331"/>
                    </a:lnTo>
                    <a:lnTo>
                      <a:pt x="6144" y="282092"/>
                    </a:lnTo>
                    <a:lnTo>
                      <a:pt x="27432" y="280502"/>
                    </a:lnTo>
                    <a:lnTo>
                      <a:pt x="27432" y="286645"/>
                    </a:lnTo>
                    <a:lnTo>
                      <a:pt x="33566" y="350701"/>
                    </a:lnTo>
                    <a:lnTo>
                      <a:pt x="41196" y="448227"/>
                    </a:lnTo>
                    <a:lnTo>
                      <a:pt x="112881" y="442208"/>
                    </a:lnTo>
                    <a:lnTo>
                      <a:pt x="158630" y="486356"/>
                    </a:lnTo>
                    <a:lnTo>
                      <a:pt x="172279" y="509235"/>
                    </a:lnTo>
                    <a:lnTo>
                      <a:pt x="175365" y="515360"/>
                    </a:lnTo>
                    <a:lnTo>
                      <a:pt x="175365" y="524466"/>
                    </a:lnTo>
                    <a:lnTo>
                      <a:pt x="315659" y="512302"/>
                    </a:lnTo>
                    <a:lnTo>
                      <a:pt x="419319" y="504663"/>
                    </a:lnTo>
                    <a:lnTo>
                      <a:pt x="463591" y="501596"/>
                    </a:lnTo>
                    <a:lnTo>
                      <a:pt x="451399" y="327831"/>
                    </a:lnTo>
                    <a:lnTo>
                      <a:pt x="443779" y="204254"/>
                    </a:lnTo>
                    <a:lnTo>
                      <a:pt x="443779" y="189024"/>
                    </a:lnTo>
                    <a:lnTo>
                      <a:pt x="439131" y="186052"/>
                    </a:lnTo>
                    <a:lnTo>
                      <a:pt x="437645" y="184461"/>
                    </a:lnTo>
                    <a:lnTo>
                      <a:pt x="436159" y="184461"/>
                    </a:lnTo>
                    <a:lnTo>
                      <a:pt x="431492" y="187528"/>
                    </a:lnTo>
                    <a:lnTo>
                      <a:pt x="420910" y="189024"/>
                    </a:lnTo>
                    <a:lnTo>
                      <a:pt x="405660" y="189024"/>
                    </a:lnTo>
                    <a:lnTo>
                      <a:pt x="399526" y="184461"/>
                    </a:lnTo>
                    <a:lnTo>
                      <a:pt x="399526" y="182985"/>
                    </a:lnTo>
                    <a:lnTo>
                      <a:pt x="401003" y="179899"/>
                    </a:lnTo>
                    <a:lnTo>
                      <a:pt x="401003" y="169212"/>
                    </a:lnTo>
                    <a:lnTo>
                      <a:pt x="402584" y="164659"/>
                    </a:lnTo>
                    <a:lnTo>
                      <a:pt x="405660" y="161582"/>
                    </a:lnTo>
                    <a:lnTo>
                      <a:pt x="405660" y="158506"/>
                    </a:lnTo>
                    <a:lnTo>
                      <a:pt x="407146" y="157029"/>
                    </a:lnTo>
                    <a:lnTo>
                      <a:pt x="408623" y="157029"/>
                    </a:lnTo>
                    <a:lnTo>
                      <a:pt x="410223" y="158506"/>
                    </a:lnTo>
                    <a:lnTo>
                      <a:pt x="410223" y="160096"/>
                    </a:lnTo>
                    <a:lnTo>
                      <a:pt x="411699" y="158506"/>
                    </a:lnTo>
                    <a:lnTo>
                      <a:pt x="413290" y="157029"/>
                    </a:lnTo>
                    <a:lnTo>
                      <a:pt x="411699" y="153962"/>
                    </a:lnTo>
                    <a:lnTo>
                      <a:pt x="410223" y="152486"/>
                    </a:lnTo>
                    <a:lnTo>
                      <a:pt x="410223" y="150895"/>
                    </a:lnTo>
                    <a:lnTo>
                      <a:pt x="411699" y="147923"/>
                    </a:lnTo>
                    <a:lnTo>
                      <a:pt x="413290" y="146342"/>
                    </a:lnTo>
                    <a:lnTo>
                      <a:pt x="414776" y="144847"/>
                    </a:lnTo>
                    <a:lnTo>
                      <a:pt x="414776" y="141789"/>
                    </a:lnTo>
                    <a:lnTo>
                      <a:pt x="411699" y="140303"/>
                    </a:lnTo>
                    <a:lnTo>
                      <a:pt x="410223" y="140303"/>
                    </a:lnTo>
                    <a:lnTo>
                      <a:pt x="408623" y="141789"/>
                    </a:lnTo>
                    <a:lnTo>
                      <a:pt x="404070" y="140303"/>
                    </a:lnTo>
                    <a:lnTo>
                      <a:pt x="402584" y="138722"/>
                    </a:lnTo>
                    <a:lnTo>
                      <a:pt x="402584" y="134160"/>
                    </a:lnTo>
                    <a:lnTo>
                      <a:pt x="401003" y="134160"/>
                    </a:lnTo>
                    <a:lnTo>
                      <a:pt x="399526" y="135655"/>
                    </a:lnTo>
                    <a:lnTo>
                      <a:pt x="398040" y="137236"/>
                    </a:lnTo>
                    <a:lnTo>
                      <a:pt x="396450" y="137236"/>
                    </a:lnTo>
                    <a:lnTo>
                      <a:pt x="396450" y="134160"/>
                    </a:lnTo>
                    <a:lnTo>
                      <a:pt x="398040" y="132674"/>
                    </a:lnTo>
                    <a:lnTo>
                      <a:pt x="399526" y="131083"/>
                    </a:lnTo>
                    <a:lnTo>
                      <a:pt x="399526" y="126540"/>
                    </a:lnTo>
                    <a:lnTo>
                      <a:pt x="398040" y="117424"/>
                    </a:lnTo>
                    <a:lnTo>
                      <a:pt x="396450" y="111281"/>
                    </a:lnTo>
                    <a:lnTo>
                      <a:pt x="394973" y="108214"/>
                    </a:lnTo>
                    <a:lnTo>
                      <a:pt x="393383" y="105146"/>
                    </a:lnTo>
                    <a:lnTo>
                      <a:pt x="393383" y="102184"/>
                    </a:lnTo>
                    <a:lnTo>
                      <a:pt x="391897" y="100584"/>
                    </a:lnTo>
                    <a:lnTo>
                      <a:pt x="388839" y="100584"/>
                    </a:lnTo>
                    <a:lnTo>
                      <a:pt x="387353" y="102184"/>
                    </a:lnTo>
                    <a:lnTo>
                      <a:pt x="385753" y="99117"/>
                    </a:lnTo>
                    <a:lnTo>
                      <a:pt x="385753" y="88421"/>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98" name="Freeform: Shape 297">
                <a:extLst>
                  <a:ext uri="{FF2B5EF4-FFF2-40B4-BE49-F238E27FC236}">
                    <a16:creationId xmlns:a16="http://schemas.microsoft.com/office/drawing/2014/main" id="{979F5979-3505-4D2F-8B37-234A15A13FC6}"/>
                  </a:ext>
                </a:extLst>
              </p:cNvPr>
              <p:cNvSpPr/>
              <p:nvPr/>
            </p:nvSpPr>
            <p:spPr>
              <a:xfrm>
                <a:off x="7058261" y="3017329"/>
                <a:ext cx="574871" cy="483289"/>
              </a:xfrm>
              <a:custGeom>
                <a:avLst/>
                <a:gdLst>
                  <a:gd name="connsiteX0" fmla="*/ 573396 w 574871"/>
                  <a:gd name="connsiteY0" fmla="*/ 355273 h 483289"/>
                  <a:gd name="connsiteX1" fmla="*/ 573396 w 574871"/>
                  <a:gd name="connsiteY1" fmla="*/ 329317 h 483289"/>
                  <a:gd name="connsiteX2" fmla="*/ 571805 w 574871"/>
                  <a:gd name="connsiteY2" fmla="*/ 318630 h 483289"/>
                  <a:gd name="connsiteX3" fmla="*/ 425472 w 574871"/>
                  <a:gd name="connsiteY3" fmla="*/ 332394 h 483289"/>
                  <a:gd name="connsiteX4" fmla="*/ 419328 w 574871"/>
                  <a:gd name="connsiteY4" fmla="*/ 259223 h 483289"/>
                  <a:gd name="connsiteX5" fmla="*/ 343081 w 574871"/>
                  <a:gd name="connsiteY5" fmla="*/ 260699 h 483289"/>
                  <a:gd name="connsiteX6" fmla="*/ 338537 w 574871"/>
                  <a:gd name="connsiteY6" fmla="*/ 189014 h 483289"/>
                  <a:gd name="connsiteX7" fmla="*/ 332394 w 574871"/>
                  <a:gd name="connsiteY7" fmla="*/ 149409 h 483289"/>
                  <a:gd name="connsiteX8" fmla="*/ 297332 w 574871"/>
                  <a:gd name="connsiteY8" fmla="*/ 152486 h 483289"/>
                  <a:gd name="connsiteX9" fmla="*/ 297332 w 574871"/>
                  <a:gd name="connsiteY9" fmla="*/ 146342 h 483289"/>
                  <a:gd name="connsiteX10" fmla="*/ 294275 w 574871"/>
                  <a:gd name="connsiteY10" fmla="*/ 140198 h 483289"/>
                  <a:gd name="connsiteX11" fmla="*/ 292789 w 574871"/>
                  <a:gd name="connsiteY11" fmla="*/ 137227 h 483289"/>
                  <a:gd name="connsiteX12" fmla="*/ 292789 w 574871"/>
                  <a:gd name="connsiteY12" fmla="*/ 135646 h 483289"/>
                  <a:gd name="connsiteX13" fmla="*/ 294275 w 574871"/>
                  <a:gd name="connsiteY13" fmla="*/ 131083 h 483289"/>
                  <a:gd name="connsiteX14" fmla="*/ 294275 w 574871"/>
                  <a:gd name="connsiteY14" fmla="*/ 126540 h 483289"/>
                  <a:gd name="connsiteX15" fmla="*/ 292789 w 574871"/>
                  <a:gd name="connsiteY15" fmla="*/ 121987 h 483289"/>
                  <a:gd name="connsiteX16" fmla="*/ 291303 w 574871"/>
                  <a:gd name="connsiteY16" fmla="*/ 121987 h 483289"/>
                  <a:gd name="connsiteX17" fmla="*/ 289722 w 574871"/>
                  <a:gd name="connsiteY17" fmla="*/ 120396 h 483289"/>
                  <a:gd name="connsiteX18" fmla="*/ 285169 w 574871"/>
                  <a:gd name="connsiteY18" fmla="*/ 120396 h 483289"/>
                  <a:gd name="connsiteX19" fmla="*/ 283693 w 574871"/>
                  <a:gd name="connsiteY19" fmla="*/ 117319 h 483289"/>
                  <a:gd name="connsiteX20" fmla="*/ 282102 w 574871"/>
                  <a:gd name="connsiteY20" fmla="*/ 115843 h 483289"/>
                  <a:gd name="connsiteX21" fmla="*/ 280606 w 574871"/>
                  <a:gd name="connsiteY21" fmla="*/ 114357 h 483289"/>
                  <a:gd name="connsiteX22" fmla="*/ 274463 w 574871"/>
                  <a:gd name="connsiteY22" fmla="*/ 111281 h 483289"/>
                  <a:gd name="connsiteX23" fmla="*/ 268434 w 574871"/>
                  <a:gd name="connsiteY23" fmla="*/ 108214 h 483289"/>
                  <a:gd name="connsiteX24" fmla="*/ 266843 w 574871"/>
                  <a:gd name="connsiteY24" fmla="*/ 105156 h 483289"/>
                  <a:gd name="connsiteX25" fmla="*/ 265366 w 574871"/>
                  <a:gd name="connsiteY25" fmla="*/ 102089 h 483289"/>
                  <a:gd name="connsiteX26" fmla="*/ 265366 w 574871"/>
                  <a:gd name="connsiteY26" fmla="*/ 91488 h 483289"/>
                  <a:gd name="connsiteX27" fmla="*/ 262299 w 574871"/>
                  <a:gd name="connsiteY27" fmla="*/ 82277 h 483289"/>
                  <a:gd name="connsiteX28" fmla="*/ 259213 w 574871"/>
                  <a:gd name="connsiteY28" fmla="*/ 77724 h 483289"/>
                  <a:gd name="connsiteX29" fmla="*/ 257727 w 574871"/>
                  <a:gd name="connsiteY29" fmla="*/ 77724 h 483289"/>
                  <a:gd name="connsiteX30" fmla="*/ 256146 w 574871"/>
                  <a:gd name="connsiteY30" fmla="*/ 74647 h 483289"/>
                  <a:gd name="connsiteX31" fmla="*/ 254670 w 574871"/>
                  <a:gd name="connsiteY31" fmla="*/ 73162 h 483289"/>
                  <a:gd name="connsiteX32" fmla="*/ 253184 w 574871"/>
                  <a:gd name="connsiteY32" fmla="*/ 70095 h 483289"/>
                  <a:gd name="connsiteX33" fmla="*/ 243983 w 574871"/>
                  <a:gd name="connsiteY33" fmla="*/ 68618 h 483289"/>
                  <a:gd name="connsiteX34" fmla="*/ 239420 w 574871"/>
                  <a:gd name="connsiteY34" fmla="*/ 65551 h 483289"/>
                  <a:gd name="connsiteX35" fmla="*/ 236344 w 574871"/>
                  <a:gd name="connsiteY35" fmla="*/ 62475 h 483289"/>
                  <a:gd name="connsiteX36" fmla="*/ 233277 w 574871"/>
                  <a:gd name="connsiteY36" fmla="*/ 57912 h 483289"/>
                  <a:gd name="connsiteX37" fmla="*/ 230305 w 574871"/>
                  <a:gd name="connsiteY37" fmla="*/ 53369 h 483289"/>
                  <a:gd name="connsiteX38" fmla="*/ 228724 w 574871"/>
                  <a:gd name="connsiteY38" fmla="*/ 50302 h 483289"/>
                  <a:gd name="connsiteX39" fmla="*/ 225657 w 574871"/>
                  <a:gd name="connsiteY39" fmla="*/ 48720 h 483289"/>
                  <a:gd name="connsiteX40" fmla="*/ 221113 w 574871"/>
                  <a:gd name="connsiteY40" fmla="*/ 47225 h 483289"/>
                  <a:gd name="connsiteX41" fmla="*/ 218141 w 574871"/>
                  <a:gd name="connsiteY41" fmla="*/ 45739 h 483289"/>
                  <a:gd name="connsiteX42" fmla="*/ 215065 w 574871"/>
                  <a:gd name="connsiteY42" fmla="*/ 41081 h 483289"/>
                  <a:gd name="connsiteX43" fmla="*/ 215065 w 574871"/>
                  <a:gd name="connsiteY43" fmla="*/ 36538 h 483289"/>
                  <a:gd name="connsiteX44" fmla="*/ 213474 w 574871"/>
                  <a:gd name="connsiteY44" fmla="*/ 33461 h 483289"/>
                  <a:gd name="connsiteX45" fmla="*/ 208921 w 574871"/>
                  <a:gd name="connsiteY45" fmla="*/ 33461 h 483289"/>
                  <a:gd name="connsiteX46" fmla="*/ 207435 w 574871"/>
                  <a:gd name="connsiteY46" fmla="*/ 30490 h 483289"/>
                  <a:gd name="connsiteX47" fmla="*/ 204378 w 574871"/>
                  <a:gd name="connsiteY47" fmla="*/ 25841 h 483289"/>
                  <a:gd name="connsiteX48" fmla="*/ 204378 w 574871"/>
                  <a:gd name="connsiteY48" fmla="*/ 22870 h 483289"/>
                  <a:gd name="connsiteX49" fmla="*/ 202882 w 574871"/>
                  <a:gd name="connsiteY49" fmla="*/ 21279 h 483289"/>
                  <a:gd name="connsiteX50" fmla="*/ 201292 w 574871"/>
                  <a:gd name="connsiteY50" fmla="*/ 22870 h 483289"/>
                  <a:gd name="connsiteX51" fmla="*/ 201292 w 574871"/>
                  <a:gd name="connsiteY51" fmla="*/ 24346 h 483289"/>
                  <a:gd name="connsiteX52" fmla="*/ 199825 w 574871"/>
                  <a:gd name="connsiteY52" fmla="*/ 25841 h 483289"/>
                  <a:gd name="connsiteX53" fmla="*/ 199825 w 574871"/>
                  <a:gd name="connsiteY53" fmla="*/ 24346 h 483289"/>
                  <a:gd name="connsiteX54" fmla="*/ 198234 w 574871"/>
                  <a:gd name="connsiteY54" fmla="*/ 22870 h 483289"/>
                  <a:gd name="connsiteX55" fmla="*/ 196748 w 574871"/>
                  <a:gd name="connsiteY55" fmla="*/ 21279 h 483289"/>
                  <a:gd name="connsiteX56" fmla="*/ 189119 w 574871"/>
                  <a:gd name="connsiteY56" fmla="*/ 18212 h 483289"/>
                  <a:gd name="connsiteX57" fmla="*/ 186052 w 574871"/>
                  <a:gd name="connsiteY57" fmla="*/ 21279 h 483289"/>
                  <a:gd name="connsiteX58" fmla="*/ 184575 w 574871"/>
                  <a:gd name="connsiteY58" fmla="*/ 24346 h 483289"/>
                  <a:gd name="connsiteX59" fmla="*/ 180013 w 574871"/>
                  <a:gd name="connsiteY59" fmla="*/ 24346 h 483289"/>
                  <a:gd name="connsiteX60" fmla="*/ 178432 w 574871"/>
                  <a:gd name="connsiteY60" fmla="*/ 22870 h 483289"/>
                  <a:gd name="connsiteX61" fmla="*/ 173869 w 574871"/>
                  <a:gd name="connsiteY61" fmla="*/ 16735 h 483289"/>
                  <a:gd name="connsiteX62" fmla="*/ 164763 w 574871"/>
                  <a:gd name="connsiteY62" fmla="*/ 12183 h 483289"/>
                  <a:gd name="connsiteX63" fmla="*/ 160115 w 574871"/>
                  <a:gd name="connsiteY63" fmla="*/ 10582 h 483289"/>
                  <a:gd name="connsiteX64" fmla="*/ 160115 w 574871"/>
                  <a:gd name="connsiteY64" fmla="*/ 12183 h 483289"/>
                  <a:gd name="connsiteX65" fmla="*/ 158629 w 574871"/>
                  <a:gd name="connsiteY65" fmla="*/ 13649 h 483289"/>
                  <a:gd name="connsiteX66" fmla="*/ 157143 w 574871"/>
                  <a:gd name="connsiteY66" fmla="*/ 15250 h 483289"/>
                  <a:gd name="connsiteX67" fmla="*/ 155562 w 574871"/>
                  <a:gd name="connsiteY67" fmla="*/ 16735 h 483289"/>
                  <a:gd name="connsiteX68" fmla="*/ 152476 w 574871"/>
                  <a:gd name="connsiteY68" fmla="*/ 16735 h 483289"/>
                  <a:gd name="connsiteX69" fmla="*/ 150990 w 574871"/>
                  <a:gd name="connsiteY69" fmla="*/ 18212 h 483289"/>
                  <a:gd name="connsiteX70" fmla="*/ 150990 w 574871"/>
                  <a:gd name="connsiteY70" fmla="*/ 21279 h 483289"/>
                  <a:gd name="connsiteX71" fmla="*/ 147933 w 574871"/>
                  <a:gd name="connsiteY71" fmla="*/ 24346 h 483289"/>
                  <a:gd name="connsiteX72" fmla="*/ 141894 w 574871"/>
                  <a:gd name="connsiteY72" fmla="*/ 25841 h 483289"/>
                  <a:gd name="connsiteX73" fmla="*/ 129607 w 574871"/>
                  <a:gd name="connsiteY73" fmla="*/ 24346 h 483289"/>
                  <a:gd name="connsiteX74" fmla="*/ 125063 w 574871"/>
                  <a:gd name="connsiteY74" fmla="*/ 25841 h 483289"/>
                  <a:gd name="connsiteX75" fmla="*/ 112881 w 574871"/>
                  <a:gd name="connsiteY75" fmla="*/ 25841 h 483289"/>
                  <a:gd name="connsiteX76" fmla="*/ 108328 w 574871"/>
                  <a:gd name="connsiteY76" fmla="*/ 27422 h 483289"/>
                  <a:gd name="connsiteX77" fmla="*/ 105251 w 574871"/>
                  <a:gd name="connsiteY77" fmla="*/ 27422 h 483289"/>
                  <a:gd name="connsiteX78" fmla="*/ 103775 w 574871"/>
                  <a:gd name="connsiteY78" fmla="*/ 28908 h 483289"/>
                  <a:gd name="connsiteX79" fmla="*/ 99117 w 574871"/>
                  <a:gd name="connsiteY79" fmla="*/ 35052 h 483289"/>
                  <a:gd name="connsiteX80" fmla="*/ 96145 w 574871"/>
                  <a:gd name="connsiteY80" fmla="*/ 38129 h 483289"/>
                  <a:gd name="connsiteX81" fmla="*/ 90011 w 574871"/>
                  <a:gd name="connsiteY81" fmla="*/ 38129 h 483289"/>
                  <a:gd name="connsiteX82" fmla="*/ 88535 w 574871"/>
                  <a:gd name="connsiteY82" fmla="*/ 35052 h 483289"/>
                  <a:gd name="connsiteX83" fmla="*/ 86944 w 574871"/>
                  <a:gd name="connsiteY83" fmla="*/ 33461 h 483289"/>
                  <a:gd name="connsiteX84" fmla="*/ 85449 w 574871"/>
                  <a:gd name="connsiteY84" fmla="*/ 30490 h 483289"/>
                  <a:gd name="connsiteX85" fmla="*/ 79315 w 574871"/>
                  <a:gd name="connsiteY85" fmla="*/ 30490 h 483289"/>
                  <a:gd name="connsiteX86" fmla="*/ 50406 w 574871"/>
                  <a:gd name="connsiteY86" fmla="*/ 24346 h 483289"/>
                  <a:gd name="connsiteX87" fmla="*/ 47339 w 574871"/>
                  <a:gd name="connsiteY87" fmla="*/ 22870 h 483289"/>
                  <a:gd name="connsiteX88" fmla="*/ 45739 w 574871"/>
                  <a:gd name="connsiteY88" fmla="*/ 21279 h 483289"/>
                  <a:gd name="connsiteX89" fmla="*/ 45739 w 574871"/>
                  <a:gd name="connsiteY89" fmla="*/ 12183 h 483289"/>
                  <a:gd name="connsiteX90" fmla="*/ 44263 w 574871"/>
                  <a:gd name="connsiteY90" fmla="*/ 9115 h 483289"/>
                  <a:gd name="connsiteX91" fmla="*/ 39710 w 574871"/>
                  <a:gd name="connsiteY91" fmla="*/ 9115 h 483289"/>
                  <a:gd name="connsiteX92" fmla="*/ 35157 w 574871"/>
                  <a:gd name="connsiteY92" fmla="*/ 12183 h 483289"/>
                  <a:gd name="connsiteX93" fmla="*/ 30509 w 574871"/>
                  <a:gd name="connsiteY93" fmla="*/ 13649 h 483289"/>
                  <a:gd name="connsiteX94" fmla="*/ 24470 w 574871"/>
                  <a:gd name="connsiteY94" fmla="*/ 13649 h 483289"/>
                  <a:gd name="connsiteX95" fmla="*/ 22870 w 574871"/>
                  <a:gd name="connsiteY95" fmla="*/ 12183 h 483289"/>
                  <a:gd name="connsiteX96" fmla="*/ 22870 w 574871"/>
                  <a:gd name="connsiteY96" fmla="*/ 4553 h 483289"/>
                  <a:gd name="connsiteX97" fmla="*/ 12287 w 574871"/>
                  <a:gd name="connsiteY97" fmla="*/ 4553 h 483289"/>
                  <a:gd name="connsiteX98" fmla="*/ 9220 w 574871"/>
                  <a:gd name="connsiteY98" fmla="*/ 6039 h 483289"/>
                  <a:gd name="connsiteX99" fmla="*/ 6144 w 574871"/>
                  <a:gd name="connsiteY99" fmla="*/ 7629 h 483289"/>
                  <a:gd name="connsiteX100" fmla="*/ 4667 w 574871"/>
                  <a:gd name="connsiteY100" fmla="*/ 6039 h 483289"/>
                  <a:gd name="connsiteX101" fmla="*/ 3086 w 574871"/>
                  <a:gd name="connsiteY101" fmla="*/ 2962 h 483289"/>
                  <a:gd name="connsiteX102" fmla="*/ 3086 w 574871"/>
                  <a:gd name="connsiteY102" fmla="*/ 0 h 483289"/>
                  <a:gd name="connsiteX103" fmla="*/ 1600 w 574871"/>
                  <a:gd name="connsiteY103" fmla="*/ 0 h 483289"/>
                  <a:gd name="connsiteX104" fmla="*/ 0 w 574871"/>
                  <a:gd name="connsiteY104" fmla="*/ 1486 h 483289"/>
                  <a:gd name="connsiteX105" fmla="*/ 0 w 574871"/>
                  <a:gd name="connsiteY105" fmla="*/ 12183 h 483289"/>
                  <a:gd name="connsiteX106" fmla="*/ 1600 w 574871"/>
                  <a:gd name="connsiteY106" fmla="*/ 15250 h 483289"/>
                  <a:gd name="connsiteX107" fmla="*/ 3086 w 574871"/>
                  <a:gd name="connsiteY107" fmla="*/ 13649 h 483289"/>
                  <a:gd name="connsiteX108" fmla="*/ 6144 w 574871"/>
                  <a:gd name="connsiteY108" fmla="*/ 13649 h 483289"/>
                  <a:gd name="connsiteX109" fmla="*/ 7629 w 574871"/>
                  <a:gd name="connsiteY109" fmla="*/ 15250 h 483289"/>
                  <a:gd name="connsiteX110" fmla="*/ 7629 w 574871"/>
                  <a:gd name="connsiteY110" fmla="*/ 18212 h 483289"/>
                  <a:gd name="connsiteX111" fmla="*/ 9220 w 574871"/>
                  <a:gd name="connsiteY111" fmla="*/ 21279 h 483289"/>
                  <a:gd name="connsiteX112" fmla="*/ 10696 w 574871"/>
                  <a:gd name="connsiteY112" fmla="*/ 24346 h 483289"/>
                  <a:gd name="connsiteX113" fmla="*/ 12287 w 574871"/>
                  <a:gd name="connsiteY113" fmla="*/ 30490 h 483289"/>
                  <a:gd name="connsiteX114" fmla="*/ 13773 w 574871"/>
                  <a:gd name="connsiteY114" fmla="*/ 39605 h 483289"/>
                  <a:gd name="connsiteX115" fmla="*/ 13773 w 574871"/>
                  <a:gd name="connsiteY115" fmla="*/ 44148 h 483289"/>
                  <a:gd name="connsiteX116" fmla="*/ 12287 w 574871"/>
                  <a:gd name="connsiteY116" fmla="*/ 45739 h 483289"/>
                  <a:gd name="connsiteX117" fmla="*/ 10696 w 574871"/>
                  <a:gd name="connsiteY117" fmla="*/ 47225 h 483289"/>
                  <a:gd name="connsiteX118" fmla="*/ 10696 w 574871"/>
                  <a:gd name="connsiteY118" fmla="*/ 50302 h 483289"/>
                  <a:gd name="connsiteX119" fmla="*/ 12287 w 574871"/>
                  <a:gd name="connsiteY119" fmla="*/ 50302 h 483289"/>
                  <a:gd name="connsiteX120" fmla="*/ 13773 w 574871"/>
                  <a:gd name="connsiteY120" fmla="*/ 48720 h 483289"/>
                  <a:gd name="connsiteX121" fmla="*/ 15249 w 574871"/>
                  <a:gd name="connsiteY121" fmla="*/ 47225 h 483289"/>
                  <a:gd name="connsiteX122" fmla="*/ 16831 w 574871"/>
                  <a:gd name="connsiteY122" fmla="*/ 47225 h 483289"/>
                  <a:gd name="connsiteX123" fmla="*/ 16831 w 574871"/>
                  <a:gd name="connsiteY123" fmla="*/ 51787 h 483289"/>
                  <a:gd name="connsiteX124" fmla="*/ 18317 w 574871"/>
                  <a:gd name="connsiteY124" fmla="*/ 53369 h 483289"/>
                  <a:gd name="connsiteX125" fmla="*/ 22870 w 574871"/>
                  <a:gd name="connsiteY125" fmla="*/ 54855 h 483289"/>
                  <a:gd name="connsiteX126" fmla="*/ 24470 w 574871"/>
                  <a:gd name="connsiteY126" fmla="*/ 53369 h 483289"/>
                  <a:gd name="connsiteX127" fmla="*/ 25946 w 574871"/>
                  <a:gd name="connsiteY127" fmla="*/ 53369 h 483289"/>
                  <a:gd name="connsiteX128" fmla="*/ 29023 w 574871"/>
                  <a:gd name="connsiteY128" fmla="*/ 54855 h 483289"/>
                  <a:gd name="connsiteX129" fmla="*/ 29023 w 574871"/>
                  <a:gd name="connsiteY129" fmla="*/ 57912 h 483289"/>
                  <a:gd name="connsiteX130" fmla="*/ 27537 w 574871"/>
                  <a:gd name="connsiteY130" fmla="*/ 59407 h 483289"/>
                  <a:gd name="connsiteX131" fmla="*/ 25946 w 574871"/>
                  <a:gd name="connsiteY131" fmla="*/ 60989 h 483289"/>
                  <a:gd name="connsiteX132" fmla="*/ 24470 w 574871"/>
                  <a:gd name="connsiteY132" fmla="*/ 63960 h 483289"/>
                  <a:gd name="connsiteX133" fmla="*/ 24470 w 574871"/>
                  <a:gd name="connsiteY133" fmla="*/ 65551 h 483289"/>
                  <a:gd name="connsiteX134" fmla="*/ 25946 w 574871"/>
                  <a:gd name="connsiteY134" fmla="*/ 67027 h 483289"/>
                  <a:gd name="connsiteX135" fmla="*/ 27537 w 574871"/>
                  <a:gd name="connsiteY135" fmla="*/ 70095 h 483289"/>
                  <a:gd name="connsiteX136" fmla="*/ 25946 w 574871"/>
                  <a:gd name="connsiteY136" fmla="*/ 71571 h 483289"/>
                  <a:gd name="connsiteX137" fmla="*/ 24470 w 574871"/>
                  <a:gd name="connsiteY137" fmla="*/ 73162 h 483289"/>
                  <a:gd name="connsiteX138" fmla="*/ 24470 w 574871"/>
                  <a:gd name="connsiteY138" fmla="*/ 71571 h 483289"/>
                  <a:gd name="connsiteX139" fmla="*/ 22870 w 574871"/>
                  <a:gd name="connsiteY139" fmla="*/ 70095 h 483289"/>
                  <a:gd name="connsiteX140" fmla="*/ 21393 w 574871"/>
                  <a:gd name="connsiteY140" fmla="*/ 70095 h 483289"/>
                  <a:gd name="connsiteX141" fmla="*/ 19907 w 574871"/>
                  <a:gd name="connsiteY141" fmla="*/ 71571 h 483289"/>
                  <a:gd name="connsiteX142" fmla="*/ 19907 w 574871"/>
                  <a:gd name="connsiteY142" fmla="*/ 74647 h 483289"/>
                  <a:gd name="connsiteX143" fmla="*/ 16831 w 574871"/>
                  <a:gd name="connsiteY143" fmla="*/ 77724 h 483289"/>
                  <a:gd name="connsiteX144" fmla="*/ 15249 w 574871"/>
                  <a:gd name="connsiteY144" fmla="*/ 82277 h 483289"/>
                  <a:gd name="connsiteX145" fmla="*/ 15249 w 574871"/>
                  <a:gd name="connsiteY145" fmla="*/ 92964 h 483289"/>
                  <a:gd name="connsiteX146" fmla="*/ 13773 w 574871"/>
                  <a:gd name="connsiteY146" fmla="*/ 96050 h 483289"/>
                  <a:gd name="connsiteX147" fmla="*/ 13773 w 574871"/>
                  <a:gd name="connsiteY147" fmla="*/ 97526 h 483289"/>
                  <a:gd name="connsiteX148" fmla="*/ 19907 w 574871"/>
                  <a:gd name="connsiteY148" fmla="*/ 102089 h 483289"/>
                  <a:gd name="connsiteX149" fmla="*/ 35157 w 574871"/>
                  <a:gd name="connsiteY149" fmla="*/ 102089 h 483289"/>
                  <a:gd name="connsiteX150" fmla="*/ 45739 w 574871"/>
                  <a:gd name="connsiteY150" fmla="*/ 100594 h 483289"/>
                  <a:gd name="connsiteX151" fmla="*/ 50406 w 574871"/>
                  <a:gd name="connsiteY151" fmla="*/ 97526 h 483289"/>
                  <a:gd name="connsiteX152" fmla="*/ 51892 w 574871"/>
                  <a:gd name="connsiteY152" fmla="*/ 97526 h 483289"/>
                  <a:gd name="connsiteX153" fmla="*/ 53378 w 574871"/>
                  <a:gd name="connsiteY153" fmla="*/ 99117 h 483289"/>
                  <a:gd name="connsiteX154" fmla="*/ 58026 w 574871"/>
                  <a:gd name="connsiteY154" fmla="*/ 102089 h 483289"/>
                  <a:gd name="connsiteX155" fmla="*/ 58026 w 574871"/>
                  <a:gd name="connsiteY155" fmla="*/ 117319 h 483289"/>
                  <a:gd name="connsiteX156" fmla="*/ 65646 w 574871"/>
                  <a:gd name="connsiteY156" fmla="*/ 240897 h 483289"/>
                  <a:gd name="connsiteX157" fmla="*/ 77838 w 574871"/>
                  <a:gd name="connsiteY157" fmla="*/ 414661 h 483289"/>
                  <a:gd name="connsiteX158" fmla="*/ 83858 w 574871"/>
                  <a:gd name="connsiteY158" fmla="*/ 483289 h 483289"/>
                  <a:gd name="connsiteX159" fmla="*/ 140303 w 574871"/>
                  <a:gd name="connsiteY159" fmla="*/ 480317 h 483289"/>
                  <a:gd name="connsiteX160" fmla="*/ 169316 w 574871"/>
                  <a:gd name="connsiteY160" fmla="*/ 478717 h 483289"/>
                  <a:gd name="connsiteX161" fmla="*/ 272987 w 574871"/>
                  <a:gd name="connsiteY161" fmla="*/ 468030 h 483289"/>
                  <a:gd name="connsiteX162" fmla="*/ 329432 w 574871"/>
                  <a:gd name="connsiteY162" fmla="*/ 465077 h 483289"/>
                  <a:gd name="connsiteX163" fmla="*/ 428539 w 574871"/>
                  <a:gd name="connsiteY163" fmla="*/ 455857 h 483289"/>
                  <a:gd name="connsiteX164" fmla="*/ 436169 w 574871"/>
                  <a:gd name="connsiteY164" fmla="*/ 455857 h 483289"/>
                  <a:gd name="connsiteX165" fmla="*/ 436169 w 574871"/>
                  <a:gd name="connsiteY165" fmla="*/ 463487 h 483289"/>
                  <a:gd name="connsiteX166" fmla="*/ 520027 w 574871"/>
                  <a:gd name="connsiteY166" fmla="*/ 455857 h 483289"/>
                  <a:gd name="connsiteX167" fmla="*/ 539829 w 574871"/>
                  <a:gd name="connsiteY167" fmla="*/ 454371 h 483289"/>
                  <a:gd name="connsiteX168" fmla="*/ 541306 w 574871"/>
                  <a:gd name="connsiteY168" fmla="*/ 451304 h 483289"/>
                  <a:gd name="connsiteX169" fmla="*/ 542906 w 574871"/>
                  <a:gd name="connsiteY169" fmla="*/ 448227 h 483289"/>
                  <a:gd name="connsiteX170" fmla="*/ 545868 w 574871"/>
                  <a:gd name="connsiteY170" fmla="*/ 445160 h 483289"/>
                  <a:gd name="connsiteX171" fmla="*/ 548935 w 574871"/>
                  <a:gd name="connsiteY171" fmla="*/ 443684 h 483289"/>
                  <a:gd name="connsiteX172" fmla="*/ 552012 w 574871"/>
                  <a:gd name="connsiteY172" fmla="*/ 434569 h 483289"/>
                  <a:gd name="connsiteX173" fmla="*/ 556555 w 574871"/>
                  <a:gd name="connsiteY173" fmla="*/ 423882 h 483289"/>
                  <a:gd name="connsiteX174" fmla="*/ 568738 w 574871"/>
                  <a:gd name="connsiteY174" fmla="*/ 411699 h 483289"/>
                  <a:gd name="connsiteX175" fmla="*/ 568738 w 574871"/>
                  <a:gd name="connsiteY175" fmla="*/ 407041 h 483289"/>
                  <a:gd name="connsiteX176" fmla="*/ 570328 w 574871"/>
                  <a:gd name="connsiteY176" fmla="*/ 388830 h 483289"/>
                  <a:gd name="connsiteX177" fmla="*/ 573396 w 574871"/>
                  <a:gd name="connsiteY177" fmla="*/ 379619 h 483289"/>
                  <a:gd name="connsiteX178" fmla="*/ 571805 w 574871"/>
                  <a:gd name="connsiteY178" fmla="*/ 376552 h 483289"/>
                  <a:gd name="connsiteX179" fmla="*/ 571805 w 574871"/>
                  <a:gd name="connsiteY179" fmla="*/ 367436 h 483289"/>
                  <a:gd name="connsiteX180" fmla="*/ 573396 w 574871"/>
                  <a:gd name="connsiteY180" fmla="*/ 365960 h 483289"/>
                  <a:gd name="connsiteX181" fmla="*/ 574872 w 574871"/>
                  <a:gd name="connsiteY181" fmla="*/ 364369 h 483289"/>
                  <a:gd name="connsiteX182" fmla="*/ 574872 w 574871"/>
                  <a:gd name="connsiteY182" fmla="*/ 356749 h 483289"/>
                  <a:gd name="connsiteX183" fmla="*/ 573396 w 574871"/>
                  <a:gd name="connsiteY183" fmla="*/ 355273 h 4832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Lst>
                <a:rect l="l" t="t" r="r" b="b"/>
                <a:pathLst>
                  <a:path w="574871" h="483289">
                    <a:moveTo>
                      <a:pt x="573396" y="355273"/>
                    </a:moveTo>
                    <a:lnTo>
                      <a:pt x="573396" y="329317"/>
                    </a:lnTo>
                    <a:lnTo>
                      <a:pt x="571805" y="318630"/>
                    </a:lnTo>
                    <a:lnTo>
                      <a:pt x="425472" y="332394"/>
                    </a:lnTo>
                    <a:lnTo>
                      <a:pt x="419328" y="259223"/>
                    </a:lnTo>
                    <a:lnTo>
                      <a:pt x="343081" y="260699"/>
                    </a:lnTo>
                    <a:lnTo>
                      <a:pt x="338537" y="189014"/>
                    </a:lnTo>
                    <a:lnTo>
                      <a:pt x="332394" y="149409"/>
                    </a:lnTo>
                    <a:lnTo>
                      <a:pt x="297332" y="152486"/>
                    </a:lnTo>
                    <a:lnTo>
                      <a:pt x="297332" y="146342"/>
                    </a:lnTo>
                    <a:lnTo>
                      <a:pt x="294275" y="140198"/>
                    </a:lnTo>
                    <a:lnTo>
                      <a:pt x="292789" y="137227"/>
                    </a:lnTo>
                    <a:lnTo>
                      <a:pt x="292789" y="135646"/>
                    </a:lnTo>
                    <a:lnTo>
                      <a:pt x="294275" y="131083"/>
                    </a:lnTo>
                    <a:lnTo>
                      <a:pt x="294275" y="126540"/>
                    </a:lnTo>
                    <a:lnTo>
                      <a:pt x="292789" y="121987"/>
                    </a:lnTo>
                    <a:lnTo>
                      <a:pt x="291303" y="121987"/>
                    </a:lnTo>
                    <a:lnTo>
                      <a:pt x="289722" y="120396"/>
                    </a:lnTo>
                    <a:lnTo>
                      <a:pt x="285169" y="120396"/>
                    </a:lnTo>
                    <a:lnTo>
                      <a:pt x="283693" y="117319"/>
                    </a:lnTo>
                    <a:lnTo>
                      <a:pt x="282102" y="115843"/>
                    </a:lnTo>
                    <a:lnTo>
                      <a:pt x="280606" y="114357"/>
                    </a:lnTo>
                    <a:lnTo>
                      <a:pt x="274463" y="111281"/>
                    </a:lnTo>
                    <a:lnTo>
                      <a:pt x="268434" y="108214"/>
                    </a:lnTo>
                    <a:lnTo>
                      <a:pt x="266843" y="105156"/>
                    </a:lnTo>
                    <a:lnTo>
                      <a:pt x="265366" y="102089"/>
                    </a:lnTo>
                    <a:lnTo>
                      <a:pt x="265366" y="91488"/>
                    </a:lnTo>
                    <a:lnTo>
                      <a:pt x="262299" y="82277"/>
                    </a:lnTo>
                    <a:lnTo>
                      <a:pt x="259213" y="77724"/>
                    </a:lnTo>
                    <a:lnTo>
                      <a:pt x="257727" y="77724"/>
                    </a:lnTo>
                    <a:lnTo>
                      <a:pt x="256146" y="74647"/>
                    </a:lnTo>
                    <a:lnTo>
                      <a:pt x="254670" y="73162"/>
                    </a:lnTo>
                    <a:lnTo>
                      <a:pt x="253184" y="70095"/>
                    </a:lnTo>
                    <a:lnTo>
                      <a:pt x="243983" y="68618"/>
                    </a:lnTo>
                    <a:lnTo>
                      <a:pt x="239420" y="65551"/>
                    </a:lnTo>
                    <a:lnTo>
                      <a:pt x="236344" y="62475"/>
                    </a:lnTo>
                    <a:lnTo>
                      <a:pt x="233277" y="57912"/>
                    </a:lnTo>
                    <a:lnTo>
                      <a:pt x="230305" y="53369"/>
                    </a:lnTo>
                    <a:lnTo>
                      <a:pt x="228724" y="50302"/>
                    </a:lnTo>
                    <a:lnTo>
                      <a:pt x="225657" y="48720"/>
                    </a:lnTo>
                    <a:lnTo>
                      <a:pt x="221113" y="47225"/>
                    </a:lnTo>
                    <a:lnTo>
                      <a:pt x="218141" y="45739"/>
                    </a:lnTo>
                    <a:lnTo>
                      <a:pt x="215065" y="41081"/>
                    </a:lnTo>
                    <a:lnTo>
                      <a:pt x="215065" y="36538"/>
                    </a:lnTo>
                    <a:lnTo>
                      <a:pt x="213474" y="33461"/>
                    </a:lnTo>
                    <a:lnTo>
                      <a:pt x="208921" y="33461"/>
                    </a:lnTo>
                    <a:lnTo>
                      <a:pt x="207435" y="30490"/>
                    </a:lnTo>
                    <a:lnTo>
                      <a:pt x="204378" y="25841"/>
                    </a:lnTo>
                    <a:lnTo>
                      <a:pt x="204378" y="22870"/>
                    </a:lnTo>
                    <a:lnTo>
                      <a:pt x="202882" y="21279"/>
                    </a:lnTo>
                    <a:lnTo>
                      <a:pt x="201292" y="22870"/>
                    </a:lnTo>
                    <a:lnTo>
                      <a:pt x="201292" y="24346"/>
                    </a:lnTo>
                    <a:lnTo>
                      <a:pt x="199825" y="25841"/>
                    </a:lnTo>
                    <a:lnTo>
                      <a:pt x="199825" y="24346"/>
                    </a:lnTo>
                    <a:lnTo>
                      <a:pt x="198234" y="22870"/>
                    </a:lnTo>
                    <a:lnTo>
                      <a:pt x="196748" y="21279"/>
                    </a:lnTo>
                    <a:lnTo>
                      <a:pt x="189119" y="18212"/>
                    </a:lnTo>
                    <a:lnTo>
                      <a:pt x="186052" y="21279"/>
                    </a:lnTo>
                    <a:lnTo>
                      <a:pt x="184575" y="24346"/>
                    </a:lnTo>
                    <a:lnTo>
                      <a:pt x="180013" y="24346"/>
                    </a:lnTo>
                    <a:lnTo>
                      <a:pt x="178432" y="22870"/>
                    </a:lnTo>
                    <a:lnTo>
                      <a:pt x="173869" y="16735"/>
                    </a:lnTo>
                    <a:lnTo>
                      <a:pt x="164763" y="12183"/>
                    </a:lnTo>
                    <a:lnTo>
                      <a:pt x="160115" y="10582"/>
                    </a:lnTo>
                    <a:lnTo>
                      <a:pt x="160115" y="12183"/>
                    </a:lnTo>
                    <a:lnTo>
                      <a:pt x="158629" y="13649"/>
                    </a:lnTo>
                    <a:lnTo>
                      <a:pt x="157143" y="15250"/>
                    </a:lnTo>
                    <a:lnTo>
                      <a:pt x="155562" y="16735"/>
                    </a:lnTo>
                    <a:lnTo>
                      <a:pt x="152476" y="16735"/>
                    </a:lnTo>
                    <a:lnTo>
                      <a:pt x="150990" y="18212"/>
                    </a:lnTo>
                    <a:lnTo>
                      <a:pt x="150990" y="21279"/>
                    </a:lnTo>
                    <a:lnTo>
                      <a:pt x="147933" y="24346"/>
                    </a:lnTo>
                    <a:lnTo>
                      <a:pt x="141894" y="25841"/>
                    </a:lnTo>
                    <a:lnTo>
                      <a:pt x="129607" y="24346"/>
                    </a:lnTo>
                    <a:lnTo>
                      <a:pt x="125063" y="25841"/>
                    </a:lnTo>
                    <a:lnTo>
                      <a:pt x="112881" y="25841"/>
                    </a:lnTo>
                    <a:lnTo>
                      <a:pt x="108328" y="27422"/>
                    </a:lnTo>
                    <a:lnTo>
                      <a:pt x="105251" y="27422"/>
                    </a:lnTo>
                    <a:lnTo>
                      <a:pt x="103775" y="28908"/>
                    </a:lnTo>
                    <a:lnTo>
                      <a:pt x="99117" y="35052"/>
                    </a:lnTo>
                    <a:lnTo>
                      <a:pt x="96145" y="38129"/>
                    </a:lnTo>
                    <a:lnTo>
                      <a:pt x="90011" y="38129"/>
                    </a:lnTo>
                    <a:lnTo>
                      <a:pt x="88535" y="35052"/>
                    </a:lnTo>
                    <a:lnTo>
                      <a:pt x="86944" y="33461"/>
                    </a:lnTo>
                    <a:lnTo>
                      <a:pt x="85449" y="30490"/>
                    </a:lnTo>
                    <a:lnTo>
                      <a:pt x="79315" y="30490"/>
                    </a:lnTo>
                    <a:lnTo>
                      <a:pt x="50406" y="24346"/>
                    </a:lnTo>
                    <a:lnTo>
                      <a:pt x="47339" y="22870"/>
                    </a:lnTo>
                    <a:lnTo>
                      <a:pt x="45739" y="21279"/>
                    </a:lnTo>
                    <a:lnTo>
                      <a:pt x="45739" y="12183"/>
                    </a:lnTo>
                    <a:lnTo>
                      <a:pt x="44263" y="9115"/>
                    </a:lnTo>
                    <a:lnTo>
                      <a:pt x="39710" y="9115"/>
                    </a:lnTo>
                    <a:lnTo>
                      <a:pt x="35157" y="12183"/>
                    </a:lnTo>
                    <a:lnTo>
                      <a:pt x="30509" y="13649"/>
                    </a:lnTo>
                    <a:lnTo>
                      <a:pt x="24470" y="13649"/>
                    </a:lnTo>
                    <a:lnTo>
                      <a:pt x="22870" y="12183"/>
                    </a:lnTo>
                    <a:lnTo>
                      <a:pt x="22870" y="4553"/>
                    </a:lnTo>
                    <a:lnTo>
                      <a:pt x="12287" y="4553"/>
                    </a:lnTo>
                    <a:lnTo>
                      <a:pt x="9220" y="6039"/>
                    </a:lnTo>
                    <a:lnTo>
                      <a:pt x="6144" y="7629"/>
                    </a:lnTo>
                    <a:lnTo>
                      <a:pt x="4667" y="6039"/>
                    </a:lnTo>
                    <a:lnTo>
                      <a:pt x="3086" y="2962"/>
                    </a:lnTo>
                    <a:lnTo>
                      <a:pt x="3086" y="0"/>
                    </a:lnTo>
                    <a:lnTo>
                      <a:pt x="1600" y="0"/>
                    </a:lnTo>
                    <a:lnTo>
                      <a:pt x="0" y="1486"/>
                    </a:lnTo>
                    <a:lnTo>
                      <a:pt x="0" y="12183"/>
                    </a:lnTo>
                    <a:lnTo>
                      <a:pt x="1600" y="15250"/>
                    </a:lnTo>
                    <a:lnTo>
                      <a:pt x="3086" y="13649"/>
                    </a:lnTo>
                    <a:lnTo>
                      <a:pt x="6144" y="13649"/>
                    </a:lnTo>
                    <a:lnTo>
                      <a:pt x="7629" y="15250"/>
                    </a:lnTo>
                    <a:lnTo>
                      <a:pt x="7629" y="18212"/>
                    </a:lnTo>
                    <a:lnTo>
                      <a:pt x="9220" y="21279"/>
                    </a:lnTo>
                    <a:lnTo>
                      <a:pt x="10696" y="24346"/>
                    </a:lnTo>
                    <a:lnTo>
                      <a:pt x="12287" y="30490"/>
                    </a:lnTo>
                    <a:lnTo>
                      <a:pt x="13773" y="39605"/>
                    </a:lnTo>
                    <a:lnTo>
                      <a:pt x="13773" y="44148"/>
                    </a:lnTo>
                    <a:lnTo>
                      <a:pt x="12287" y="45739"/>
                    </a:lnTo>
                    <a:lnTo>
                      <a:pt x="10696" y="47225"/>
                    </a:lnTo>
                    <a:lnTo>
                      <a:pt x="10696" y="50302"/>
                    </a:lnTo>
                    <a:lnTo>
                      <a:pt x="12287" y="50302"/>
                    </a:lnTo>
                    <a:lnTo>
                      <a:pt x="13773" y="48720"/>
                    </a:lnTo>
                    <a:lnTo>
                      <a:pt x="15249" y="47225"/>
                    </a:lnTo>
                    <a:lnTo>
                      <a:pt x="16831" y="47225"/>
                    </a:lnTo>
                    <a:lnTo>
                      <a:pt x="16831" y="51787"/>
                    </a:lnTo>
                    <a:lnTo>
                      <a:pt x="18317" y="53369"/>
                    </a:lnTo>
                    <a:lnTo>
                      <a:pt x="22870" y="54855"/>
                    </a:lnTo>
                    <a:lnTo>
                      <a:pt x="24470" y="53369"/>
                    </a:lnTo>
                    <a:lnTo>
                      <a:pt x="25946" y="53369"/>
                    </a:lnTo>
                    <a:lnTo>
                      <a:pt x="29023" y="54855"/>
                    </a:lnTo>
                    <a:lnTo>
                      <a:pt x="29023" y="57912"/>
                    </a:lnTo>
                    <a:lnTo>
                      <a:pt x="27537" y="59407"/>
                    </a:lnTo>
                    <a:lnTo>
                      <a:pt x="25946" y="60989"/>
                    </a:lnTo>
                    <a:lnTo>
                      <a:pt x="24470" y="63960"/>
                    </a:lnTo>
                    <a:lnTo>
                      <a:pt x="24470" y="65551"/>
                    </a:lnTo>
                    <a:lnTo>
                      <a:pt x="25946" y="67027"/>
                    </a:lnTo>
                    <a:lnTo>
                      <a:pt x="27537" y="70095"/>
                    </a:lnTo>
                    <a:lnTo>
                      <a:pt x="25946" y="71571"/>
                    </a:lnTo>
                    <a:lnTo>
                      <a:pt x="24470" y="73162"/>
                    </a:lnTo>
                    <a:lnTo>
                      <a:pt x="24470" y="71571"/>
                    </a:lnTo>
                    <a:lnTo>
                      <a:pt x="22870" y="70095"/>
                    </a:lnTo>
                    <a:lnTo>
                      <a:pt x="21393" y="70095"/>
                    </a:lnTo>
                    <a:lnTo>
                      <a:pt x="19907" y="71571"/>
                    </a:lnTo>
                    <a:lnTo>
                      <a:pt x="19907" y="74647"/>
                    </a:lnTo>
                    <a:lnTo>
                      <a:pt x="16831" y="77724"/>
                    </a:lnTo>
                    <a:lnTo>
                      <a:pt x="15249" y="82277"/>
                    </a:lnTo>
                    <a:lnTo>
                      <a:pt x="15249" y="92964"/>
                    </a:lnTo>
                    <a:lnTo>
                      <a:pt x="13773" y="96050"/>
                    </a:lnTo>
                    <a:lnTo>
                      <a:pt x="13773" y="97526"/>
                    </a:lnTo>
                    <a:lnTo>
                      <a:pt x="19907" y="102089"/>
                    </a:lnTo>
                    <a:lnTo>
                      <a:pt x="35157" y="102089"/>
                    </a:lnTo>
                    <a:lnTo>
                      <a:pt x="45739" y="100594"/>
                    </a:lnTo>
                    <a:lnTo>
                      <a:pt x="50406" y="97526"/>
                    </a:lnTo>
                    <a:lnTo>
                      <a:pt x="51892" y="97526"/>
                    </a:lnTo>
                    <a:lnTo>
                      <a:pt x="53378" y="99117"/>
                    </a:lnTo>
                    <a:lnTo>
                      <a:pt x="58026" y="102089"/>
                    </a:lnTo>
                    <a:lnTo>
                      <a:pt x="58026" y="117319"/>
                    </a:lnTo>
                    <a:lnTo>
                      <a:pt x="65646" y="240897"/>
                    </a:lnTo>
                    <a:lnTo>
                      <a:pt x="77838" y="414661"/>
                    </a:lnTo>
                    <a:lnTo>
                      <a:pt x="83858" y="483289"/>
                    </a:lnTo>
                    <a:lnTo>
                      <a:pt x="140303" y="480317"/>
                    </a:lnTo>
                    <a:lnTo>
                      <a:pt x="169316" y="478717"/>
                    </a:lnTo>
                    <a:lnTo>
                      <a:pt x="272987" y="468030"/>
                    </a:lnTo>
                    <a:lnTo>
                      <a:pt x="329432" y="465077"/>
                    </a:lnTo>
                    <a:lnTo>
                      <a:pt x="428539" y="455857"/>
                    </a:lnTo>
                    <a:lnTo>
                      <a:pt x="436169" y="455857"/>
                    </a:lnTo>
                    <a:lnTo>
                      <a:pt x="436169" y="463487"/>
                    </a:lnTo>
                    <a:lnTo>
                      <a:pt x="520027" y="455857"/>
                    </a:lnTo>
                    <a:lnTo>
                      <a:pt x="539829" y="454371"/>
                    </a:lnTo>
                    <a:lnTo>
                      <a:pt x="541306" y="451304"/>
                    </a:lnTo>
                    <a:lnTo>
                      <a:pt x="542906" y="448227"/>
                    </a:lnTo>
                    <a:lnTo>
                      <a:pt x="545868" y="445160"/>
                    </a:lnTo>
                    <a:lnTo>
                      <a:pt x="548935" y="443684"/>
                    </a:lnTo>
                    <a:lnTo>
                      <a:pt x="552012" y="434569"/>
                    </a:lnTo>
                    <a:lnTo>
                      <a:pt x="556555" y="423882"/>
                    </a:lnTo>
                    <a:lnTo>
                      <a:pt x="568738" y="411699"/>
                    </a:lnTo>
                    <a:lnTo>
                      <a:pt x="568738" y="407041"/>
                    </a:lnTo>
                    <a:lnTo>
                      <a:pt x="570328" y="388830"/>
                    </a:lnTo>
                    <a:lnTo>
                      <a:pt x="573396" y="379619"/>
                    </a:lnTo>
                    <a:lnTo>
                      <a:pt x="571805" y="376552"/>
                    </a:lnTo>
                    <a:lnTo>
                      <a:pt x="571805" y="367436"/>
                    </a:lnTo>
                    <a:lnTo>
                      <a:pt x="573396" y="365960"/>
                    </a:lnTo>
                    <a:lnTo>
                      <a:pt x="574872" y="364369"/>
                    </a:lnTo>
                    <a:lnTo>
                      <a:pt x="574872" y="356749"/>
                    </a:lnTo>
                    <a:lnTo>
                      <a:pt x="573396" y="355273"/>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299" name="Freeform: Shape 298">
                <a:extLst>
                  <a:ext uri="{FF2B5EF4-FFF2-40B4-BE49-F238E27FC236}">
                    <a16:creationId xmlns:a16="http://schemas.microsoft.com/office/drawing/2014/main" id="{63BBA5E1-87E1-4FCD-A35B-441130492ECB}"/>
                  </a:ext>
                </a:extLst>
              </p:cNvPr>
              <p:cNvSpPr/>
              <p:nvPr/>
            </p:nvSpPr>
            <p:spPr>
              <a:xfrm>
                <a:off x="7142119" y="3471700"/>
                <a:ext cx="455971" cy="579434"/>
              </a:xfrm>
              <a:custGeom>
                <a:avLst/>
                <a:gdLst>
                  <a:gd name="connsiteX0" fmla="*/ 454371 w 455971"/>
                  <a:gd name="connsiteY0" fmla="*/ 12182 h 579434"/>
                  <a:gd name="connsiteX1" fmla="*/ 454371 w 455971"/>
                  <a:gd name="connsiteY1" fmla="*/ 7639 h 579434"/>
                  <a:gd name="connsiteX2" fmla="*/ 455971 w 455971"/>
                  <a:gd name="connsiteY2" fmla="*/ 0 h 579434"/>
                  <a:gd name="connsiteX3" fmla="*/ 436169 w 455971"/>
                  <a:gd name="connsiteY3" fmla="*/ 1486 h 579434"/>
                  <a:gd name="connsiteX4" fmla="*/ 352311 w 455971"/>
                  <a:gd name="connsiteY4" fmla="*/ 9115 h 579434"/>
                  <a:gd name="connsiteX5" fmla="*/ 352311 w 455971"/>
                  <a:gd name="connsiteY5" fmla="*/ 1486 h 579434"/>
                  <a:gd name="connsiteX6" fmla="*/ 344681 w 455971"/>
                  <a:gd name="connsiteY6" fmla="*/ 1486 h 579434"/>
                  <a:gd name="connsiteX7" fmla="*/ 245574 w 455971"/>
                  <a:gd name="connsiteY7" fmla="*/ 10706 h 579434"/>
                  <a:gd name="connsiteX8" fmla="*/ 189129 w 455971"/>
                  <a:gd name="connsiteY8" fmla="*/ 13659 h 579434"/>
                  <a:gd name="connsiteX9" fmla="*/ 85458 w 455971"/>
                  <a:gd name="connsiteY9" fmla="*/ 24346 h 579434"/>
                  <a:gd name="connsiteX10" fmla="*/ 56445 w 455971"/>
                  <a:gd name="connsiteY10" fmla="*/ 25946 h 579434"/>
                  <a:gd name="connsiteX11" fmla="*/ 0 w 455971"/>
                  <a:gd name="connsiteY11" fmla="*/ 28918 h 579434"/>
                  <a:gd name="connsiteX12" fmla="*/ 16840 w 455971"/>
                  <a:gd name="connsiteY12" fmla="*/ 260699 h 579434"/>
                  <a:gd name="connsiteX13" fmla="*/ 24470 w 455971"/>
                  <a:gd name="connsiteY13" fmla="*/ 353778 h 579434"/>
                  <a:gd name="connsiteX14" fmla="*/ 24460 w 455971"/>
                  <a:gd name="connsiteY14" fmla="*/ 353787 h 579434"/>
                  <a:gd name="connsiteX15" fmla="*/ 25946 w 455971"/>
                  <a:gd name="connsiteY15" fmla="*/ 379619 h 579434"/>
                  <a:gd name="connsiteX16" fmla="*/ 36652 w 455971"/>
                  <a:gd name="connsiteY16" fmla="*/ 442208 h 579434"/>
                  <a:gd name="connsiteX17" fmla="*/ 39710 w 455971"/>
                  <a:gd name="connsiteY17" fmla="*/ 472697 h 579434"/>
                  <a:gd name="connsiteX18" fmla="*/ 44263 w 455971"/>
                  <a:gd name="connsiteY18" fmla="*/ 516855 h 579434"/>
                  <a:gd name="connsiteX19" fmla="*/ 50406 w 455971"/>
                  <a:gd name="connsiteY19" fmla="*/ 524475 h 579434"/>
                  <a:gd name="connsiteX20" fmla="*/ 202787 w 455971"/>
                  <a:gd name="connsiteY20" fmla="*/ 524475 h 579434"/>
                  <a:gd name="connsiteX21" fmla="*/ 202787 w 455971"/>
                  <a:gd name="connsiteY21" fmla="*/ 579434 h 579434"/>
                  <a:gd name="connsiteX22" fmla="*/ 372113 w 455971"/>
                  <a:gd name="connsiteY22" fmla="*/ 576367 h 579434"/>
                  <a:gd name="connsiteX23" fmla="*/ 373590 w 455971"/>
                  <a:gd name="connsiteY23" fmla="*/ 449818 h 579434"/>
                  <a:gd name="connsiteX24" fmla="*/ 376657 w 455971"/>
                  <a:gd name="connsiteY24" fmla="*/ 448227 h 579434"/>
                  <a:gd name="connsiteX25" fmla="*/ 378152 w 455971"/>
                  <a:gd name="connsiteY25" fmla="*/ 445265 h 579434"/>
                  <a:gd name="connsiteX26" fmla="*/ 378152 w 455971"/>
                  <a:gd name="connsiteY26" fmla="*/ 437645 h 579434"/>
                  <a:gd name="connsiteX27" fmla="*/ 379733 w 455971"/>
                  <a:gd name="connsiteY27" fmla="*/ 432988 h 579434"/>
                  <a:gd name="connsiteX28" fmla="*/ 382800 w 455971"/>
                  <a:gd name="connsiteY28" fmla="*/ 430016 h 579434"/>
                  <a:gd name="connsiteX29" fmla="*/ 384277 w 455971"/>
                  <a:gd name="connsiteY29" fmla="*/ 426949 h 579434"/>
                  <a:gd name="connsiteX30" fmla="*/ 384277 w 455971"/>
                  <a:gd name="connsiteY30" fmla="*/ 420814 h 579434"/>
                  <a:gd name="connsiteX31" fmla="*/ 382800 w 455971"/>
                  <a:gd name="connsiteY31" fmla="*/ 419328 h 579434"/>
                  <a:gd name="connsiteX32" fmla="*/ 381219 w 455971"/>
                  <a:gd name="connsiteY32" fmla="*/ 417738 h 579434"/>
                  <a:gd name="connsiteX33" fmla="*/ 381219 w 455971"/>
                  <a:gd name="connsiteY33" fmla="*/ 416262 h 579434"/>
                  <a:gd name="connsiteX34" fmla="*/ 384277 w 455971"/>
                  <a:gd name="connsiteY34" fmla="*/ 413185 h 579434"/>
                  <a:gd name="connsiteX35" fmla="*/ 385763 w 455971"/>
                  <a:gd name="connsiteY35" fmla="*/ 410108 h 579434"/>
                  <a:gd name="connsiteX36" fmla="*/ 387344 w 455971"/>
                  <a:gd name="connsiteY36" fmla="*/ 408622 h 579434"/>
                  <a:gd name="connsiteX37" fmla="*/ 387344 w 455971"/>
                  <a:gd name="connsiteY37" fmla="*/ 405555 h 579434"/>
                  <a:gd name="connsiteX38" fmla="*/ 384277 w 455971"/>
                  <a:gd name="connsiteY38" fmla="*/ 401003 h 579434"/>
                  <a:gd name="connsiteX39" fmla="*/ 382800 w 455971"/>
                  <a:gd name="connsiteY39" fmla="*/ 397935 h 579434"/>
                  <a:gd name="connsiteX40" fmla="*/ 382800 w 455971"/>
                  <a:gd name="connsiteY40" fmla="*/ 388829 h 579434"/>
                  <a:gd name="connsiteX41" fmla="*/ 381219 w 455971"/>
                  <a:gd name="connsiteY41" fmla="*/ 385763 h 579434"/>
                  <a:gd name="connsiteX42" fmla="*/ 379733 w 455971"/>
                  <a:gd name="connsiteY42" fmla="*/ 382696 h 579434"/>
                  <a:gd name="connsiteX43" fmla="*/ 379733 w 455971"/>
                  <a:gd name="connsiteY43" fmla="*/ 379619 h 579434"/>
                  <a:gd name="connsiteX44" fmla="*/ 381219 w 455971"/>
                  <a:gd name="connsiteY44" fmla="*/ 376657 h 579434"/>
                  <a:gd name="connsiteX45" fmla="*/ 382800 w 455971"/>
                  <a:gd name="connsiteY45" fmla="*/ 370504 h 579434"/>
                  <a:gd name="connsiteX46" fmla="*/ 385763 w 455971"/>
                  <a:gd name="connsiteY46" fmla="*/ 367436 h 579434"/>
                  <a:gd name="connsiteX47" fmla="*/ 385763 w 455971"/>
                  <a:gd name="connsiteY47" fmla="*/ 364369 h 579434"/>
                  <a:gd name="connsiteX48" fmla="*/ 387344 w 455971"/>
                  <a:gd name="connsiteY48" fmla="*/ 361397 h 579434"/>
                  <a:gd name="connsiteX49" fmla="*/ 388839 w 455971"/>
                  <a:gd name="connsiteY49" fmla="*/ 359816 h 579434"/>
                  <a:gd name="connsiteX50" fmla="*/ 394983 w 455971"/>
                  <a:gd name="connsiteY50" fmla="*/ 358330 h 579434"/>
                  <a:gd name="connsiteX51" fmla="*/ 398050 w 455971"/>
                  <a:gd name="connsiteY51" fmla="*/ 356749 h 579434"/>
                  <a:gd name="connsiteX52" fmla="*/ 398050 w 455971"/>
                  <a:gd name="connsiteY52" fmla="*/ 352197 h 579434"/>
                  <a:gd name="connsiteX53" fmla="*/ 399536 w 455971"/>
                  <a:gd name="connsiteY53" fmla="*/ 350711 h 579434"/>
                  <a:gd name="connsiteX54" fmla="*/ 401012 w 455971"/>
                  <a:gd name="connsiteY54" fmla="*/ 346158 h 579434"/>
                  <a:gd name="connsiteX55" fmla="*/ 399536 w 455971"/>
                  <a:gd name="connsiteY55" fmla="*/ 343081 h 579434"/>
                  <a:gd name="connsiteX56" fmla="*/ 399536 w 455971"/>
                  <a:gd name="connsiteY56" fmla="*/ 335471 h 579434"/>
                  <a:gd name="connsiteX57" fmla="*/ 398050 w 455971"/>
                  <a:gd name="connsiteY57" fmla="*/ 333880 h 579434"/>
                  <a:gd name="connsiteX58" fmla="*/ 394983 w 455971"/>
                  <a:gd name="connsiteY58" fmla="*/ 327831 h 579434"/>
                  <a:gd name="connsiteX59" fmla="*/ 393392 w 455971"/>
                  <a:gd name="connsiteY59" fmla="*/ 323279 h 579434"/>
                  <a:gd name="connsiteX60" fmla="*/ 391916 w 455971"/>
                  <a:gd name="connsiteY60" fmla="*/ 317144 h 579434"/>
                  <a:gd name="connsiteX61" fmla="*/ 390420 w 455971"/>
                  <a:gd name="connsiteY61" fmla="*/ 309524 h 579434"/>
                  <a:gd name="connsiteX62" fmla="*/ 387344 w 455971"/>
                  <a:gd name="connsiteY62" fmla="*/ 301895 h 579434"/>
                  <a:gd name="connsiteX63" fmla="*/ 385763 w 455971"/>
                  <a:gd name="connsiteY63" fmla="*/ 298828 h 579434"/>
                  <a:gd name="connsiteX64" fmla="*/ 382800 w 455971"/>
                  <a:gd name="connsiteY64" fmla="*/ 291198 h 579434"/>
                  <a:gd name="connsiteX65" fmla="*/ 381219 w 455971"/>
                  <a:gd name="connsiteY65" fmla="*/ 282092 h 579434"/>
                  <a:gd name="connsiteX66" fmla="*/ 381219 w 455971"/>
                  <a:gd name="connsiteY66" fmla="*/ 277539 h 579434"/>
                  <a:gd name="connsiteX67" fmla="*/ 382800 w 455971"/>
                  <a:gd name="connsiteY67" fmla="*/ 271396 h 579434"/>
                  <a:gd name="connsiteX68" fmla="*/ 384277 w 455971"/>
                  <a:gd name="connsiteY68" fmla="*/ 266843 h 579434"/>
                  <a:gd name="connsiteX69" fmla="*/ 382800 w 455971"/>
                  <a:gd name="connsiteY69" fmla="*/ 263776 h 579434"/>
                  <a:gd name="connsiteX70" fmla="*/ 382800 w 455971"/>
                  <a:gd name="connsiteY70" fmla="*/ 256146 h 579434"/>
                  <a:gd name="connsiteX71" fmla="*/ 381219 w 455971"/>
                  <a:gd name="connsiteY71" fmla="*/ 248536 h 579434"/>
                  <a:gd name="connsiteX72" fmla="*/ 379733 w 455971"/>
                  <a:gd name="connsiteY72" fmla="*/ 247040 h 579434"/>
                  <a:gd name="connsiteX73" fmla="*/ 379733 w 455971"/>
                  <a:gd name="connsiteY73" fmla="*/ 243973 h 579434"/>
                  <a:gd name="connsiteX74" fmla="*/ 385763 w 455971"/>
                  <a:gd name="connsiteY74" fmla="*/ 243973 h 579434"/>
                  <a:gd name="connsiteX75" fmla="*/ 388839 w 455971"/>
                  <a:gd name="connsiteY75" fmla="*/ 242392 h 579434"/>
                  <a:gd name="connsiteX76" fmla="*/ 388839 w 455971"/>
                  <a:gd name="connsiteY76" fmla="*/ 239420 h 579434"/>
                  <a:gd name="connsiteX77" fmla="*/ 390420 w 455971"/>
                  <a:gd name="connsiteY77" fmla="*/ 237830 h 579434"/>
                  <a:gd name="connsiteX78" fmla="*/ 390420 w 455971"/>
                  <a:gd name="connsiteY78" fmla="*/ 233277 h 579434"/>
                  <a:gd name="connsiteX79" fmla="*/ 393392 w 455971"/>
                  <a:gd name="connsiteY79" fmla="*/ 228733 h 579434"/>
                  <a:gd name="connsiteX80" fmla="*/ 394983 w 455971"/>
                  <a:gd name="connsiteY80" fmla="*/ 222590 h 579434"/>
                  <a:gd name="connsiteX81" fmla="*/ 396459 w 455971"/>
                  <a:gd name="connsiteY81" fmla="*/ 219513 h 579434"/>
                  <a:gd name="connsiteX82" fmla="*/ 399536 w 455971"/>
                  <a:gd name="connsiteY82" fmla="*/ 218027 h 579434"/>
                  <a:gd name="connsiteX83" fmla="*/ 401012 w 455971"/>
                  <a:gd name="connsiteY83" fmla="*/ 213474 h 579434"/>
                  <a:gd name="connsiteX84" fmla="*/ 404079 w 455971"/>
                  <a:gd name="connsiteY84" fmla="*/ 204264 h 579434"/>
                  <a:gd name="connsiteX85" fmla="*/ 407146 w 455971"/>
                  <a:gd name="connsiteY85" fmla="*/ 201311 h 579434"/>
                  <a:gd name="connsiteX86" fmla="*/ 411709 w 455971"/>
                  <a:gd name="connsiteY86" fmla="*/ 198234 h 579434"/>
                  <a:gd name="connsiteX87" fmla="*/ 414785 w 455971"/>
                  <a:gd name="connsiteY87" fmla="*/ 196634 h 579434"/>
                  <a:gd name="connsiteX88" fmla="*/ 417852 w 455971"/>
                  <a:gd name="connsiteY88" fmla="*/ 193672 h 579434"/>
                  <a:gd name="connsiteX89" fmla="*/ 419338 w 455971"/>
                  <a:gd name="connsiteY89" fmla="*/ 192091 h 579434"/>
                  <a:gd name="connsiteX90" fmla="*/ 423882 w 455971"/>
                  <a:gd name="connsiteY90" fmla="*/ 190605 h 579434"/>
                  <a:gd name="connsiteX91" fmla="*/ 426958 w 455971"/>
                  <a:gd name="connsiteY91" fmla="*/ 189024 h 579434"/>
                  <a:gd name="connsiteX92" fmla="*/ 428549 w 455971"/>
                  <a:gd name="connsiteY92" fmla="*/ 186052 h 579434"/>
                  <a:gd name="connsiteX93" fmla="*/ 430025 w 455971"/>
                  <a:gd name="connsiteY93" fmla="*/ 181394 h 579434"/>
                  <a:gd name="connsiteX94" fmla="*/ 433092 w 455971"/>
                  <a:gd name="connsiteY94" fmla="*/ 167726 h 579434"/>
                  <a:gd name="connsiteX95" fmla="*/ 434569 w 455971"/>
                  <a:gd name="connsiteY95" fmla="*/ 160106 h 579434"/>
                  <a:gd name="connsiteX96" fmla="*/ 433092 w 455971"/>
                  <a:gd name="connsiteY96" fmla="*/ 160106 h 579434"/>
                  <a:gd name="connsiteX97" fmla="*/ 430025 w 455971"/>
                  <a:gd name="connsiteY97" fmla="*/ 158525 h 579434"/>
                  <a:gd name="connsiteX98" fmla="*/ 428549 w 455971"/>
                  <a:gd name="connsiteY98" fmla="*/ 155562 h 579434"/>
                  <a:gd name="connsiteX99" fmla="*/ 426958 w 455971"/>
                  <a:gd name="connsiteY99" fmla="*/ 150895 h 579434"/>
                  <a:gd name="connsiteX100" fmla="*/ 426958 w 455971"/>
                  <a:gd name="connsiteY100" fmla="*/ 144866 h 579434"/>
                  <a:gd name="connsiteX101" fmla="*/ 428549 w 455971"/>
                  <a:gd name="connsiteY101" fmla="*/ 138722 h 579434"/>
                  <a:gd name="connsiteX102" fmla="*/ 430025 w 455971"/>
                  <a:gd name="connsiteY102" fmla="*/ 134160 h 579434"/>
                  <a:gd name="connsiteX103" fmla="*/ 433092 w 455971"/>
                  <a:gd name="connsiteY103" fmla="*/ 131093 h 579434"/>
                  <a:gd name="connsiteX104" fmla="*/ 433092 w 455971"/>
                  <a:gd name="connsiteY104" fmla="*/ 112776 h 579434"/>
                  <a:gd name="connsiteX105" fmla="*/ 434569 w 455971"/>
                  <a:gd name="connsiteY105" fmla="*/ 108223 h 579434"/>
                  <a:gd name="connsiteX106" fmla="*/ 434569 w 455971"/>
                  <a:gd name="connsiteY106" fmla="*/ 100594 h 579434"/>
                  <a:gd name="connsiteX107" fmla="*/ 433092 w 455971"/>
                  <a:gd name="connsiteY107" fmla="*/ 97526 h 579434"/>
                  <a:gd name="connsiteX108" fmla="*/ 431511 w 455971"/>
                  <a:gd name="connsiteY108" fmla="*/ 92983 h 579434"/>
                  <a:gd name="connsiteX109" fmla="*/ 431511 w 455971"/>
                  <a:gd name="connsiteY109" fmla="*/ 86935 h 579434"/>
                  <a:gd name="connsiteX110" fmla="*/ 430025 w 455971"/>
                  <a:gd name="connsiteY110" fmla="*/ 82287 h 579434"/>
                  <a:gd name="connsiteX111" fmla="*/ 430025 w 455971"/>
                  <a:gd name="connsiteY111" fmla="*/ 79315 h 579434"/>
                  <a:gd name="connsiteX112" fmla="*/ 431511 w 455971"/>
                  <a:gd name="connsiteY112" fmla="*/ 74657 h 579434"/>
                  <a:gd name="connsiteX113" fmla="*/ 433092 w 455971"/>
                  <a:gd name="connsiteY113" fmla="*/ 68628 h 579434"/>
                  <a:gd name="connsiteX114" fmla="*/ 436169 w 455971"/>
                  <a:gd name="connsiteY114" fmla="*/ 64056 h 579434"/>
                  <a:gd name="connsiteX115" fmla="*/ 437655 w 455971"/>
                  <a:gd name="connsiteY115" fmla="*/ 59407 h 579434"/>
                  <a:gd name="connsiteX116" fmla="*/ 440722 w 455971"/>
                  <a:gd name="connsiteY116" fmla="*/ 54864 h 579434"/>
                  <a:gd name="connsiteX117" fmla="*/ 442208 w 455971"/>
                  <a:gd name="connsiteY117" fmla="*/ 50302 h 579434"/>
                  <a:gd name="connsiteX118" fmla="*/ 446761 w 455971"/>
                  <a:gd name="connsiteY118" fmla="*/ 45749 h 579434"/>
                  <a:gd name="connsiteX119" fmla="*/ 449828 w 455971"/>
                  <a:gd name="connsiteY119" fmla="*/ 35062 h 579434"/>
                  <a:gd name="connsiteX120" fmla="*/ 452895 w 455971"/>
                  <a:gd name="connsiteY120" fmla="*/ 27422 h 579434"/>
                  <a:gd name="connsiteX121" fmla="*/ 454371 w 455971"/>
                  <a:gd name="connsiteY121" fmla="*/ 21288 h 579434"/>
                  <a:gd name="connsiteX122" fmla="*/ 452895 w 455971"/>
                  <a:gd name="connsiteY122" fmla="*/ 18326 h 579434"/>
                  <a:gd name="connsiteX123" fmla="*/ 451418 w 455971"/>
                  <a:gd name="connsiteY123" fmla="*/ 15250 h 579434"/>
                  <a:gd name="connsiteX124" fmla="*/ 451418 w 455971"/>
                  <a:gd name="connsiteY124" fmla="*/ 13659 h 579434"/>
                  <a:gd name="connsiteX125" fmla="*/ 454371 w 455971"/>
                  <a:gd name="connsiteY125" fmla="*/ 12182 h 5794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Lst>
                <a:rect l="l" t="t" r="r" b="b"/>
                <a:pathLst>
                  <a:path w="455971" h="579434">
                    <a:moveTo>
                      <a:pt x="454371" y="12182"/>
                    </a:moveTo>
                    <a:lnTo>
                      <a:pt x="454371" y="7639"/>
                    </a:lnTo>
                    <a:lnTo>
                      <a:pt x="455971" y="0"/>
                    </a:lnTo>
                    <a:lnTo>
                      <a:pt x="436169" y="1486"/>
                    </a:lnTo>
                    <a:lnTo>
                      <a:pt x="352311" y="9115"/>
                    </a:lnTo>
                    <a:lnTo>
                      <a:pt x="352311" y="1486"/>
                    </a:lnTo>
                    <a:lnTo>
                      <a:pt x="344681" y="1486"/>
                    </a:lnTo>
                    <a:lnTo>
                      <a:pt x="245574" y="10706"/>
                    </a:lnTo>
                    <a:lnTo>
                      <a:pt x="189129" y="13659"/>
                    </a:lnTo>
                    <a:lnTo>
                      <a:pt x="85458" y="24346"/>
                    </a:lnTo>
                    <a:lnTo>
                      <a:pt x="56445" y="25946"/>
                    </a:lnTo>
                    <a:lnTo>
                      <a:pt x="0" y="28918"/>
                    </a:lnTo>
                    <a:lnTo>
                      <a:pt x="16840" y="260699"/>
                    </a:lnTo>
                    <a:lnTo>
                      <a:pt x="24470" y="353778"/>
                    </a:lnTo>
                    <a:lnTo>
                      <a:pt x="24460" y="353787"/>
                    </a:lnTo>
                    <a:lnTo>
                      <a:pt x="25946" y="379619"/>
                    </a:lnTo>
                    <a:lnTo>
                      <a:pt x="36652" y="442208"/>
                    </a:lnTo>
                    <a:lnTo>
                      <a:pt x="39710" y="472697"/>
                    </a:lnTo>
                    <a:lnTo>
                      <a:pt x="44263" y="516855"/>
                    </a:lnTo>
                    <a:lnTo>
                      <a:pt x="50406" y="524475"/>
                    </a:lnTo>
                    <a:lnTo>
                      <a:pt x="202787" y="524475"/>
                    </a:lnTo>
                    <a:lnTo>
                      <a:pt x="202787" y="579434"/>
                    </a:lnTo>
                    <a:lnTo>
                      <a:pt x="372113" y="576367"/>
                    </a:lnTo>
                    <a:lnTo>
                      <a:pt x="373590" y="449818"/>
                    </a:lnTo>
                    <a:lnTo>
                      <a:pt x="376657" y="448227"/>
                    </a:lnTo>
                    <a:lnTo>
                      <a:pt x="378152" y="445265"/>
                    </a:lnTo>
                    <a:lnTo>
                      <a:pt x="378152" y="437645"/>
                    </a:lnTo>
                    <a:lnTo>
                      <a:pt x="379733" y="432988"/>
                    </a:lnTo>
                    <a:lnTo>
                      <a:pt x="382800" y="430016"/>
                    </a:lnTo>
                    <a:lnTo>
                      <a:pt x="384277" y="426949"/>
                    </a:lnTo>
                    <a:lnTo>
                      <a:pt x="384277" y="420814"/>
                    </a:lnTo>
                    <a:lnTo>
                      <a:pt x="382800" y="419328"/>
                    </a:lnTo>
                    <a:lnTo>
                      <a:pt x="381219" y="417738"/>
                    </a:lnTo>
                    <a:lnTo>
                      <a:pt x="381219" y="416262"/>
                    </a:lnTo>
                    <a:lnTo>
                      <a:pt x="384277" y="413185"/>
                    </a:lnTo>
                    <a:lnTo>
                      <a:pt x="385763" y="410108"/>
                    </a:lnTo>
                    <a:lnTo>
                      <a:pt x="387344" y="408622"/>
                    </a:lnTo>
                    <a:lnTo>
                      <a:pt x="387344" y="405555"/>
                    </a:lnTo>
                    <a:lnTo>
                      <a:pt x="384277" y="401003"/>
                    </a:lnTo>
                    <a:lnTo>
                      <a:pt x="382800" y="397935"/>
                    </a:lnTo>
                    <a:lnTo>
                      <a:pt x="382800" y="388829"/>
                    </a:lnTo>
                    <a:lnTo>
                      <a:pt x="381219" y="385763"/>
                    </a:lnTo>
                    <a:lnTo>
                      <a:pt x="379733" y="382696"/>
                    </a:lnTo>
                    <a:lnTo>
                      <a:pt x="379733" y="379619"/>
                    </a:lnTo>
                    <a:lnTo>
                      <a:pt x="381219" y="376657"/>
                    </a:lnTo>
                    <a:lnTo>
                      <a:pt x="382800" y="370504"/>
                    </a:lnTo>
                    <a:lnTo>
                      <a:pt x="385763" y="367436"/>
                    </a:lnTo>
                    <a:lnTo>
                      <a:pt x="385763" y="364369"/>
                    </a:lnTo>
                    <a:lnTo>
                      <a:pt x="387344" y="361397"/>
                    </a:lnTo>
                    <a:lnTo>
                      <a:pt x="388839" y="359816"/>
                    </a:lnTo>
                    <a:lnTo>
                      <a:pt x="394983" y="358330"/>
                    </a:lnTo>
                    <a:lnTo>
                      <a:pt x="398050" y="356749"/>
                    </a:lnTo>
                    <a:lnTo>
                      <a:pt x="398050" y="352197"/>
                    </a:lnTo>
                    <a:lnTo>
                      <a:pt x="399536" y="350711"/>
                    </a:lnTo>
                    <a:lnTo>
                      <a:pt x="401012" y="346158"/>
                    </a:lnTo>
                    <a:lnTo>
                      <a:pt x="399536" y="343081"/>
                    </a:lnTo>
                    <a:lnTo>
                      <a:pt x="399536" y="335471"/>
                    </a:lnTo>
                    <a:lnTo>
                      <a:pt x="398050" y="333880"/>
                    </a:lnTo>
                    <a:lnTo>
                      <a:pt x="394983" y="327831"/>
                    </a:lnTo>
                    <a:lnTo>
                      <a:pt x="393392" y="323279"/>
                    </a:lnTo>
                    <a:lnTo>
                      <a:pt x="391916" y="317144"/>
                    </a:lnTo>
                    <a:lnTo>
                      <a:pt x="390420" y="309524"/>
                    </a:lnTo>
                    <a:lnTo>
                      <a:pt x="387344" y="301895"/>
                    </a:lnTo>
                    <a:lnTo>
                      <a:pt x="385763" y="298828"/>
                    </a:lnTo>
                    <a:lnTo>
                      <a:pt x="382800" y="291198"/>
                    </a:lnTo>
                    <a:lnTo>
                      <a:pt x="381219" y="282092"/>
                    </a:lnTo>
                    <a:lnTo>
                      <a:pt x="381219" y="277539"/>
                    </a:lnTo>
                    <a:lnTo>
                      <a:pt x="382800" y="271396"/>
                    </a:lnTo>
                    <a:lnTo>
                      <a:pt x="384277" y="266843"/>
                    </a:lnTo>
                    <a:lnTo>
                      <a:pt x="382800" y="263776"/>
                    </a:lnTo>
                    <a:lnTo>
                      <a:pt x="382800" y="256146"/>
                    </a:lnTo>
                    <a:lnTo>
                      <a:pt x="381219" y="248536"/>
                    </a:lnTo>
                    <a:lnTo>
                      <a:pt x="379733" y="247040"/>
                    </a:lnTo>
                    <a:lnTo>
                      <a:pt x="379733" y="243973"/>
                    </a:lnTo>
                    <a:lnTo>
                      <a:pt x="385763" y="243973"/>
                    </a:lnTo>
                    <a:lnTo>
                      <a:pt x="388839" y="242392"/>
                    </a:lnTo>
                    <a:lnTo>
                      <a:pt x="388839" y="239420"/>
                    </a:lnTo>
                    <a:lnTo>
                      <a:pt x="390420" y="237830"/>
                    </a:lnTo>
                    <a:lnTo>
                      <a:pt x="390420" y="233277"/>
                    </a:lnTo>
                    <a:lnTo>
                      <a:pt x="393392" y="228733"/>
                    </a:lnTo>
                    <a:lnTo>
                      <a:pt x="394983" y="222590"/>
                    </a:lnTo>
                    <a:lnTo>
                      <a:pt x="396459" y="219513"/>
                    </a:lnTo>
                    <a:lnTo>
                      <a:pt x="399536" y="218027"/>
                    </a:lnTo>
                    <a:lnTo>
                      <a:pt x="401012" y="213474"/>
                    </a:lnTo>
                    <a:lnTo>
                      <a:pt x="404079" y="204264"/>
                    </a:lnTo>
                    <a:lnTo>
                      <a:pt x="407146" y="201311"/>
                    </a:lnTo>
                    <a:lnTo>
                      <a:pt x="411709" y="198234"/>
                    </a:lnTo>
                    <a:lnTo>
                      <a:pt x="414785" y="196634"/>
                    </a:lnTo>
                    <a:lnTo>
                      <a:pt x="417852" y="193672"/>
                    </a:lnTo>
                    <a:lnTo>
                      <a:pt x="419338" y="192091"/>
                    </a:lnTo>
                    <a:lnTo>
                      <a:pt x="423882" y="190605"/>
                    </a:lnTo>
                    <a:lnTo>
                      <a:pt x="426958" y="189024"/>
                    </a:lnTo>
                    <a:lnTo>
                      <a:pt x="428549" y="186052"/>
                    </a:lnTo>
                    <a:lnTo>
                      <a:pt x="430025" y="181394"/>
                    </a:lnTo>
                    <a:lnTo>
                      <a:pt x="433092" y="167726"/>
                    </a:lnTo>
                    <a:lnTo>
                      <a:pt x="434569" y="160106"/>
                    </a:lnTo>
                    <a:lnTo>
                      <a:pt x="433092" y="160106"/>
                    </a:lnTo>
                    <a:lnTo>
                      <a:pt x="430025" y="158525"/>
                    </a:lnTo>
                    <a:lnTo>
                      <a:pt x="428549" y="155562"/>
                    </a:lnTo>
                    <a:lnTo>
                      <a:pt x="426958" y="150895"/>
                    </a:lnTo>
                    <a:lnTo>
                      <a:pt x="426958" y="144866"/>
                    </a:lnTo>
                    <a:lnTo>
                      <a:pt x="428549" y="138722"/>
                    </a:lnTo>
                    <a:lnTo>
                      <a:pt x="430025" y="134160"/>
                    </a:lnTo>
                    <a:lnTo>
                      <a:pt x="433092" y="131093"/>
                    </a:lnTo>
                    <a:lnTo>
                      <a:pt x="433092" y="112776"/>
                    </a:lnTo>
                    <a:lnTo>
                      <a:pt x="434569" y="108223"/>
                    </a:lnTo>
                    <a:lnTo>
                      <a:pt x="434569" y="100594"/>
                    </a:lnTo>
                    <a:lnTo>
                      <a:pt x="433092" y="97526"/>
                    </a:lnTo>
                    <a:lnTo>
                      <a:pt x="431511" y="92983"/>
                    </a:lnTo>
                    <a:lnTo>
                      <a:pt x="431511" y="86935"/>
                    </a:lnTo>
                    <a:lnTo>
                      <a:pt x="430025" y="82287"/>
                    </a:lnTo>
                    <a:lnTo>
                      <a:pt x="430025" y="79315"/>
                    </a:lnTo>
                    <a:lnTo>
                      <a:pt x="431511" y="74657"/>
                    </a:lnTo>
                    <a:lnTo>
                      <a:pt x="433092" y="68628"/>
                    </a:lnTo>
                    <a:lnTo>
                      <a:pt x="436169" y="64056"/>
                    </a:lnTo>
                    <a:lnTo>
                      <a:pt x="437655" y="59407"/>
                    </a:lnTo>
                    <a:lnTo>
                      <a:pt x="440722" y="54864"/>
                    </a:lnTo>
                    <a:lnTo>
                      <a:pt x="442208" y="50302"/>
                    </a:lnTo>
                    <a:lnTo>
                      <a:pt x="446761" y="45749"/>
                    </a:lnTo>
                    <a:lnTo>
                      <a:pt x="449828" y="35062"/>
                    </a:lnTo>
                    <a:lnTo>
                      <a:pt x="452895" y="27422"/>
                    </a:lnTo>
                    <a:lnTo>
                      <a:pt x="454371" y="21288"/>
                    </a:lnTo>
                    <a:lnTo>
                      <a:pt x="452895" y="18326"/>
                    </a:lnTo>
                    <a:lnTo>
                      <a:pt x="451418" y="15250"/>
                    </a:lnTo>
                    <a:lnTo>
                      <a:pt x="451418" y="13659"/>
                    </a:lnTo>
                    <a:lnTo>
                      <a:pt x="454371" y="12182"/>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00" name="Freeform: Shape 299">
                <a:extLst>
                  <a:ext uri="{FF2B5EF4-FFF2-40B4-BE49-F238E27FC236}">
                    <a16:creationId xmlns:a16="http://schemas.microsoft.com/office/drawing/2014/main" id="{D84CB9D6-8B01-4F9B-911C-973884DD3BBA}"/>
                  </a:ext>
                </a:extLst>
              </p:cNvPr>
              <p:cNvSpPr/>
              <p:nvPr/>
            </p:nvSpPr>
            <p:spPr>
              <a:xfrm>
                <a:off x="7992958" y="3142278"/>
                <a:ext cx="518426" cy="282092"/>
              </a:xfrm>
              <a:custGeom>
                <a:avLst/>
                <a:gdLst>
                  <a:gd name="connsiteX0" fmla="*/ 509321 w 518426"/>
                  <a:gd name="connsiteY0" fmla="*/ 79315 h 282092"/>
                  <a:gd name="connsiteX1" fmla="*/ 506244 w 518426"/>
                  <a:gd name="connsiteY1" fmla="*/ 51883 h 282092"/>
                  <a:gd name="connsiteX2" fmla="*/ 343081 w 518426"/>
                  <a:gd name="connsiteY2" fmla="*/ 58036 h 282092"/>
                  <a:gd name="connsiteX3" fmla="*/ 184556 w 518426"/>
                  <a:gd name="connsiteY3" fmla="*/ 62579 h 282092"/>
                  <a:gd name="connsiteX4" fmla="*/ 164754 w 518426"/>
                  <a:gd name="connsiteY4" fmla="*/ 62579 h 282092"/>
                  <a:gd name="connsiteX5" fmla="*/ 56436 w 518426"/>
                  <a:gd name="connsiteY5" fmla="*/ 22870 h 282092"/>
                  <a:gd name="connsiteX6" fmla="*/ 0 w 518426"/>
                  <a:gd name="connsiteY6" fmla="*/ 0 h 282092"/>
                  <a:gd name="connsiteX7" fmla="*/ 15230 w 518426"/>
                  <a:gd name="connsiteY7" fmla="*/ 32080 h 282092"/>
                  <a:gd name="connsiteX8" fmla="*/ 15230 w 518426"/>
                  <a:gd name="connsiteY8" fmla="*/ 41196 h 282092"/>
                  <a:gd name="connsiteX9" fmla="*/ 16831 w 518426"/>
                  <a:gd name="connsiteY9" fmla="*/ 50406 h 282092"/>
                  <a:gd name="connsiteX10" fmla="*/ 16831 w 518426"/>
                  <a:gd name="connsiteY10" fmla="*/ 54950 h 282092"/>
                  <a:gd name="connsiteX11" fmla="*/ 10687 w 518426"/>
                  <a:gd name="connsiteY11" fmla="*/ 126654 h 282092"/>
                  <a:gd name="connsiteX12" fmla="*/ 3067 w 518426"/>
                  <a:gd name="connsiteY12" fmla="*/ 195263 h 282092"/>
                  <a:gd name="connsiteX13" fmla="*/ 90002 w 518426"/>
                  <a:gd name="connsiteY13" fmla="*/ 227247 h 282092"/>
                  <a:gd name="connsiteX14" fmla="*/ 158610 w 518426"/>
                  <a:gd name="connsiteY14" fmla="*/ 245554 h 282092"/>
                  <a:gd name="connsiteX15" fmla="*/ 239411 w 518426"/>
                  <a:gd name="connsiteY15" fmla="*/ 282093 h 282092"/>
                  <a:gd name="connsiteX16" fmla="*/ 335442 w 518426"/>
                  <a:gd name="connsiteY16" fmla="*/ 266843 h 282092"/>
                  <a:gd name="connsiteX17" fmla="*/ 367532 w 518426"/>
                  <a:gd name="connsiteY17" fmla="*/ 265357 h 282092"/>
                  <a:gd name="connsiteX18" fmla="*/ 385848 w 518426"/>
                  <a:gd name="connsiteY18" fmla="*/ 250127 h 282092"/>
                  <a:gd name="connsiteX19" fmla="*/ 384267 w 518426"/>
                  <a:gd name="connsiteY19" fmla="*/ 247040 h 282092"/>
                  <a:gd name="connsiteX20" fmla="*/ 387344 w 518426"/>
                  <a:gd name="connsiteY20" fmla="*/ 247040 h 282092"/>
                  <a:gd name="connsiteX21" fmla="*/ 388820 w 518426"/>
                  <a:gd name="connsiteY21" fmla="*/ 245554 h 282092"/>
                  <a:gd name="connsiteX22" fmla="*/ 390411 w 518426"/>
                  <a:gd name="connsiteY22" fmla="*/ 243973 h 282092"/>
                  <a:gd name="connsiteX23" fmla="*/ 391887 w 518426"/>
                  <a:gd name="connsiteY23" fmla="*/ 242488 h 282092"/>
                  <a:gd name="connsiteX24" fmla="*/ 391887 w 518426"/>
                  <a:gd name="connsiteY24" fmla="*/ 239420 h 282092"/>
                  <a:gd name="connsiteX25" fmla="*/ 390411 w 518426"/>
                  <a:gd name="connsiteY25" fmla="*/ 236344 h 282092"/>
                  <a:gd name="connsiteX26" fmla="*/ 446856 w 518426"/>
                  <a:gd name="connsiteY26" fmla="*/ 195263 h 282092"/>
                  <a:gd name="connsiteX27" fmla="*/ 489518 w 518426"/>
                  <a:gd name="connsiteY27" fmla="*/ 163173 h 282092"/>
                  <a:gd name="connsiteX28" fmla="*/ 518427 w 518426"/>
                  <a:gd name="connsiteY28" fmla="*/ 143389 h 282092"/>
                  <a:gd name="connsiteX29" fmla="*/ 509321 w 518426"/>
                  <a:gd name="connsiteY29" fmla="*/ 79315 h 282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518426" h="282092">
                    <a:moveTo>
                      <a:pt x="509321" y="79315"/>
                    </a:moveTo>
                    <a:lnTo>
                      <a:pt x="506244" y="51883"/>
                    </a:lnTo>
                    <a:lnTo>
                      <a:pt x="343081" y="58036"/>
                    </a:lnTo>
                    <a:lnTo>
                      <a:pt x="184556" y="62579"/>
                    </a:lnTo>
                    <a:lnTo>
                      <a:pt x="164754" y="62579"/>
                    </a:lnTo>
                    <a:lnTo>
                      <a:pt x="56436" y="22870"/>
                    </a:lnTo>
                    <a:lnTo>
                      <a:pt x="0" y="0"/>
                    </a:lnTo>
                    <a:lnTo>
                      <a:pt x="15230" y="32080"/>
                    </a:lnTo>
                    <a:lnTo>
                      <a:pt x="15230" y="41196"/>
                    </a:lnTo>
                    <a:lnTo>
                      <a:pt x="16831" y="50406"/>
                    </a:lnTo>
                    <a:lnTo>
                      <a:pt x="16831" y="54950"/>
                    </a:lnTo>
                    <a:lnTo>
                      <a:pt x="10687" y="126654"/>
                    </a:lnTo>
                    <a:lnTo>
                      <a:pt x="3067" y="195263"/>
                    </a:lnTo>
                    <a:lnTo>
                      <a:pt x="90002" y="227247"/>
                    </a:lnTo>
                    <a:lnTo>
                      <a:pt x="158610" y="245554"/>
                    </a:lnTo>
                    <a:lnTo>
                      <a:pt x="239411" y="282093"/>
                    </a:lnTo>
                    <a:lnTo>
                      <a:pt x="335442" y="266843"/>
                    </a:lnTo>
                    <a:lnTo>
                      <a:pt x="367532" y="265357"/>
                    </a:lnTo>
                    <a:lnTo>
                      <a:pt x="385848" y="250127"/>
                    </a:lnTo>
                    <a:lnTo>
                      <a:pt x="384267" y="247040"/>
                    </a:lnTo>
                    <a:lnTo>
                      <a:pt x="387344" y="247040"/>
                    </a:lnTo>
                    <a:lnTo>
                      <a:pt x="388820" y="245554"/>
                    </a:lnTo>
                    <a:lnTo>
                      <a:pt x="390411" y="243973"/>
                    </a:lnTo>
                    <a:lnTo>
                      <a:pt x="391887" y="242488"/>
                    </a:lnTo>
                    <a:lnTo>
                      <a:pt x="391887" y="239420"/>
                    </a:lnTo>
                    <a:lnTo>
                      <a:pt x="390411" y="236344"/>
                    </a:lnTo>
                    <a:lnTo>
                      <a:pt x="446856" y="195263"/>
                    </a:lnTo>
                    <a:lnTo>
                      <a:pt x="489518" y="163173"/>
                    </a:lnTo>
                    <a:lnTo>
                      <a:pt x="518427" y="143389"/>
                    </a:lnTo>
                    <a:lnTo>
                      <a:pt x="509321" y="79315"/>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01" name="Freeform: Shape 300">
                <a:extLst>
                  <a:ext uri="{FF2B5EF4-FFF2-40B4-BE49-F238E27FC236}">
                    <a16:creationId xmlns:a16="http://schemas.microsoft.com/office/drawing/2014/main" id="{BD7DF20F-C38E-4B66-B0FB-CE36E3D9491C}"/>
                  </a:ext>
                </a:extLst>
              </p:cNvPr>
              <p:cNvSpPr/>
              <p:nvPr/>
            </p:nvSpPr>
            <p:spPr>
              <a:xfrm>
                <a:off x="7643839" y="2056704"/>
                <a:ext cx="393372" cy="1323508"/>
              </a:xfrm>
              <a:custGeom>
                <a:avLst/>
                <a:gdLst>
                  <a:gd name="connsiteX0" fmla="*/ 365950 w 393372"/>
                  <a:gd name="connsiteY0" fmla="*/ 1140543 h 1323508"/>
                  <a:gd name="connsiteX1" fmla="*/ 365950 w 393372"/>
                  <a:gd name="connsiteY1" fmla="*/ 1135990 h 1323508"/>
                  <a:gd name="connsiteX2" fmla="*/ 364350 w 393372"/>
                  <a:gd name="connsiteY2" fmla="*/ 1126770 h 1323508"/>
                  <a:gd name="connsiteX3" fmla="*/ 364350 w 393372"/>
                  <a:gd name="connsiteY3" fmla="*/ 1117673 h 1323508"/>
                  <a:gd name="connsiteX4" fmla="*/ 349120 w 393372"/>
                  <a:gd name="connsiteY4" fmla="*/ 1085574 h 1323508"/>
                  <a:gd name="connsiteX5" fmla="*/ 347634 w 393372"/>
                  <a:gd name="connsiteY5" fmla="*/ 1082612 h 1323508"/>
                  <a:gd name="connsiteX6" fmla="*/ 347634 w 393372"/>
                  <a:gd name="connsiteY6" fmla="*/ 1074982 h 1323508"/>
                  <a:gd name="connsiteX7" fmla="*/ 344567 w 393372"/>
                  <a:gd name="connsiteY7" fmla="*/ 1067372 h 1323508"/>
                  <a:gd name="connsiteX8" fmla="*/ 339995 w 393372"/>
                  <a:gd name="connsiteY8" fmla="*/ 1056685 h 1323508"/>
                  <a:gd name="connsiteX9" fmla="*/ 338519 w 393372"/>
                  <a:gd name="connsiteY9" fmla="*/ 1050531 h 1323508"/>
                  <a:gd name="connsiteX10" fmla="*/ 338519 w 393372"/>
                  <a:gd name="connsiteY10" fmla="*/ 1045988 h 1323508"/>
                  <a:gd name="connsiteX11" fmla="*/ 341490 w 393372"/>
                  <a:gd name="connsiteY11" fmla="*/ 1041416 h 1323508"/>
                  <a:gd name="connsiteX12" fmla="*/ 341490 w 393372"/>
                  <a:gd name="connsiteY12" fmla="*/ 1038358 h 1323508"/>
                  <a:gd name="connsiteX13" fmla="*/ 339995 w 393372"/>
                  <a:gd name="connsiteY13" fmla="*/ 1021623 h 1323508"/>
                  <a:gd name="connsiteX14" fmla="*/ 339995 w 393372"/>
                  <a:gd name="connsiteY14" fmla="*/ 1016975 h 1323508"/>
                  <a:gd name="connsiteX15" fmla="*/ 343081 w 393372"/>
                  <a:gd name="connsiteY15" fmla="*/ 1015479 h 1323508"/>
                  <a:gd name="connsiteX16" fmla="*/ 346148 w 393372"/>
                  <a:gd name="connsiteY16" fmla="*/ 1015479 h 1323508"/>
                  <a:gd name="connsiteX17" fmla="*/ 350711 w 393372"/>
                  <a:gd name="connsiteY17" fmla="*/ 1010926 h 1323508"/>
                  <a:gd name="connsiteX18" fmla="*/ 353768 w 393372"/>
                  <a:gd name="connsiteY18" fmla="*/ 1009345 h 1323508"/>
                  <a:gd name="connsiteX19" fmla="*/ 359807 w 393372"/>
                  <a:gd name="connsiteY19" fmla="*/ 1007850 h 1323508"/>
                  <a:gd name="connsiteX20" fmla="*/ 362883 w 393372"/>
                  <a:gd name="connsiteY20" fmla="*/ 1006383 h 1323508"/>
                  <a:gd name="connsiteX21" fmla="*/ 362883 w 393372"/>
                  <a:gd name="connsiteY21" fmla="*/ 1004783 h 1323508"/>
                  <a:gd name="connsiteX22" fmla="*/ 365950 w 393372"/>
                  <a:gd name="connsiteY22" fmla="*/ 1004783 h 1323508"/>
                  <a:gd name="connsiteX23" fmla="*/ 369018 w 393372"/>
                  <a:gd name="connsiteY23" fmla="*/ 1001706 h 1323508"/>
                  <a:gd name="connsiteX24" fmla="*/ 369018 w 393372"/>
                  <a:gd name="connsiteY24" fmla="*/ 997163 h 1323508"/>
                  <a:gd name="connsiteX25" fmla="*/ 365950 w 393372"/>
                  <a:gd name="connsiteY25" fmla="*/ 989552 h 1323508"/>
                  <a:gd name="connsiteX26" fmla="*/ 365950 w 393372"/>
                  <a:gd name="connsiteY26" fmla="*/ 986466 h 1323508"/>
                  <a:gd name="connsiteX27" fmla="*/ 367427 w 393372"/>
                  <a:gd name="connsiteY27" fmla="*/ 984971 h 1323508"/>
                  <a:gd name="connsiteX28" fmla="*/ 382676 w 393372"/>
                  <a:gd name="connsiteY28" fmla="*/ 977370 h 1323508"/>
                  <a:gd name="connsiteX29" fmla="*/ 382676 w 393372"/>
                  <a:gd name="connsiteY29" fmla="*/ 972817 h 1323508"/>
                  <a:gd name="connsiteX30" fmla="*/ 379609 w 393372"/>
                  <a:gd name="connsiteY30" fmla="*/ 969740 h 1323508"/>
                  <a:gd name="connsiteX31" fmla="*/ 376637 w 393372"/>
                  <a:gd name="connsiteY31" fmla="*/ 966664 h 1323508"/>
                  <a:gd name="connsiteX32" fmla="*/ 378123 w 393372"/>
                  <a:gd name="connsiteY32" fmla="*/ 960634 h 1323508"/>
                  <a:gd name="connsiteX33" fmla="*/ 385753 w 393372"/>
                  <a:gd name="connsiteY33" fmla="*/ 953005 h 1323508"/>
                  <a:gd name="connsiteX34" fmla="*/ 390306 w 393372"/>
                  <a:gd name="connsiteY34" fmla="*/ 954491 h 1323508"/>
                  <a:gd name="connsiteX35" fmla="*/ 393373 w 393372"/>
                  <a:gd name="connsiteY35" fmla="*/ 953005 h 1323508"/>
                  <a:gd name="connsiteX36" fmla="*/ 393373 w 393372"/>
                  <a:gd name="connsiteY36" fmla="*/ 943804 h 1323508"/>
                  <a:gd name="connsiteX37" fmla="*/ 390306 w 393372"/>
                  <a:gd name="connsiteY37" fmla="*/ 939251 h 1323508"/>
                  <a:gd name="connsiteX38" fmla="*/ 375056 w 393372"/>
                  <a:gd name="connsiteY38" fmla="*/ 835571 h 1323508"/>
                  <a:gd name="connsiteX39" fmla="*/ 256137 w 393372"/>
                  <a:gd name="connsiteY39" fmla="*/ 783688 h 1323508"/>
                  <a:gd name="connsiteX40" fmla="*/ 323279 w 393372"/>
                  <a:gd name="connsiteY40" fmla="*/ 629717 h 1323508"/>
                  <a:gd name="connsiteX41" fmla="*/ 308029 w 393372"/>
                  <a:gd name="connsiteY41" fmla="*/ 506149 h 1323508"/>
                  <a:gd name="connsiteX42" fmla="*/ 289703 w 393372"/>
                  <a:gd name="connsiteY42" fmla="*/ 361407 h 1323508"/>
                  <a:gd name="connsiteX43" fmla="*/ 282083 w 393372"/>
                  <a:gd name="connsiteY43" fmla="*/ 291198 h 1323508"/>
                  <a:gd name="connsiteX44" fmla="*/ 274463 w 393372"/>
                  <a:gd name="connsiteY44" fmla="*/ 225647 h 1323508"/>
                  <a:gd name="connsiteX45" fmla="*/ 248517 w 393372"/>
                  <a:gd name="connsiteY45" fmla="*/ 21288 h 1323508"/>
                  <a:gd name="connsiteX46" fmla="*/ 91487 w 393372"/>
                  <a:gd name="connsiteY46" fmla="*/ 44158 h 1323508"/>
                  <a:gd name="connsiteX47" fmla="*/ 15240 w 393372"/>
                  <a:gd name="connsiteY47" fmla="*/ 0 h 1323508"/>
                  <a:gd name="connsiteX48" fmla="*/ 47225 w 393372"/>
                  <a:gd name="connsiteY48" fmla="*/ 311001 h 1323508"/>
                  <a:gd name="connsiteX49" fmla="*/ 68609 w 393372"/>
                  <a:gd name="connsiteY49" fmla="*/ 500110 h 1323508"/>
                  <a:gd name="connsiteX50" fmla="*/ 82267 w 393372"/>
                  <a:gd name="connsiteY50" fmla="*/ 622106 h 1323508"/>
                  <a:gd name="connsiteX51" fmla="*/ 100594 w 393372"/>
                  <a:gd name="connsiteY51" fmla="*/ 794376 h 1323508"/>
                  <a:gd name="connsiteX52" fmla="*/ 91487 w 393372"/>
                  <a:gd name="connsiteY52" fmla="*/ 797452 h 1323508"/>
                  <a:gd name="connsiteX53" fmla="*/ 89897 w 393372"/>
                  <a:gd name="connsiteY53" fmla="*/ 800519 h 1323508"/>
                  <a:gd name="connsiteX54" fmla="*/ 88411 w 393372"/>
                  <a:gd name="connsiteY54" fmla="*/ 803500 h 1323508"/>
                  <a:gd name="connsiteX55" fmla="*/ 83868 w 393372"/>
                  <a:gd name="connsiteY55" fmla="*/ 803500 h 1323508"/>
                  <a:gd name="connsiteX56" fmla="*/ 80791 w 393372"/>
                  <a:gd name="connsiteY56" fmla="*/ 812692 h 1323508"/>
                  <a:gd name="connsiteX57" fmla="*/ 79295 w 393372"/>
                  <a:gd name="connsiteY57" fmla="*/ 817245 h 1323508"/>
                  <a:gd name="connsiteX58" fmla="*/ 76228 w 393372"/>
                  <a:gd name="connsiteY58" fmla="*/ 818740 h 1323508"/>
                  <a:gd name="connsiteX59" fmla="*/ 71685 w 393372"/>
                  <a:gd name="connsiteY59" fmla="*/ 817245 h 1323508"/>
                  <a:gd name="connsiteX60" fmla="*/ 70104 w 393372"/>
                  <a:gd name="connsiteY60" fmla="*/ 818740 h 1323508"/>
                  <a:gd name="connsiteX61" fmla="*/ 68609 w 393372"/>
                  <a:gd name="connsiteY61" fmla="*/ 820331 h 1323508"/>
                  <a:gd name="connsiteX62" fmla="*/ 68609 w 393372"/>
                  <a:gd name="connsiteY62" fmla="*/ 821817 h 1323508"/>
                  <a:gd name="connsiteX63" fmla="*/ 65541 w 393372"/>
                  <a:gd name="connsiteY63" fmla="*/ 823389 h 1323508"/>
                  <a:gd name="connsiteX64" fmla="*/ 64065 w 393372"/>
                  <a:gd name="connsiteY64" fmla="*/ 820331 h 1323508"/>
                  <a:gd name="connsiteX65" fmla="*/ 59398 w 393372"/>
                  <a:gd name="connsiteY65" fmla="*/ 821817 h 1323508"/>
                  <a:gd name="connsiteX66" fmla="*/ 53369 w 393372"/>
                  <a:gd name="connsiteY66" fmla="*/ 824884 h 1323508"/>
                  <a:gd name="connsiteX67" fmla="*/ 48806 w 393372"/>
                  <a:gd name="connsiteY67" fmla="*/ 829427 h 1323508"/>
                  <a:gd name="connsiteX68" fmla="*/ 45739 w 393372"/>
                  <a:gd name="connsiteY68" fmla="*/ 843201 h 1323508"/>
                  <a:gd name="connsiteX69" fmla="*/ 39586 w 393372"/>
                  <a:gd name="connsiteY69" fmla="*/ 867546 h 1323508"/>
                  <a:gd name="connsiteX70" fmla="*/ 39586 w 393372"/>
                  <a:gd name="connsiteY70" fmla="*/ 872119 h 1323508"/>
                  <a:gd name="connsiteX71" fmla="*/ 41186 w 393372"/>
                  <a:gd name="connsiteY71" fmla="*/ 873690 h 1323508"/>
                  <a:gd name="connsiteX72" fmla="*/ 44158 w 393372"/>
                  <a:gd name="connsiteY72" fmla="*/ 873690 h 1323508"/>
                  <a:gd name="connsiteX73" fmla="*/ 45739 w 393372"/>
                  <a:gd name="connsiteY73" fmla="*/ 875176 h 1323508"/>
                  <a:gd name="connsiteX74" fmla="*/ 45739 w 393372"/>
                  <a:gd name="connsiteY74" fmla="*/ 879729 h 1323508"/>
                  <a:gd name="connsiteX75" fmla="*/ 47225 w 393372"/>
                  <a:gd name="connsiteY75" fmla="*/ 881320 h 1323508"/>
                  <a:gd name="connsiteX76" fmla="*/ 48806 w 393372"/>
                  <a:gd name="connsiteY76" fmla="*/ 882806 h 1323508"/>
                  <a:gd name="connsiteX77" fmla="*/ 50292 w 393372"/>
                  <a:gd name="connsiteY77" fmla="*/ 881320 h 1323508"/>
                  <a:gd name="connsiteX78" fmla="*/ 51778 w 393372"/>
                  <a:gd name="connsiteY78" fmla="*/ 878234 h 1323508"/>
                  <a:gd name="connsiteX79" fmla="*/ 53369 w 393372"/>
                  <a:gd name="connsiteY79" fmla="*/ 876776 h 1323508"/>
                  <a:gd name="connsiteX80" fmla="*/ 57912 w 393372"/>
                  <a:gd name="connsiteY80" fmla="*/ 879729 h 1323508"/>
                  <a:gd name="connsiteX81" fmla="*/ 64065 w 393372"/>
                  <a:gd name="connsiteY81" fmla="*/ 884377 h 1323508"/>
                  <a:gd name="connsiteX82" fmla="*/ 71685 w 393372"/>
                  <a:gd name="connsiteY82" fmla="*/ 892016 h 1323508"/>
                  <a:gd name="connsiteX83" fmla="*/ 79295 w 393372"/>
                  <a:gd name="connsiteY83" fmla="*/ 894969 h 1323508"/>
                  <a:gd name="connsiteX84" fmla="*/ 86935 w 393372"/>
                  <a:gd name="connsiteY84" fmla="*/ 898046 h 1323508"/>
                  <a:gd name="connsiteX85" fmla="*/ 94555 w 393372"/>
                  <a:gd name="connsiteY85" fmla="*/ 899646 h 1323508"/>
                  <a:gd name="connsiteX86" fmla="*/ 99098 w 393372"/>
                  <a:gd name="connsiteY86" fmla="*/ 899646 h 1323508"/>
                  <a:gd name="connsiteX87" fmla="*/ 102175 w 393372"/>
                  <a:gd name="connsiteY87" fmla="*/ 898046 h 1323508"/>
                  <a:gd name="connsiteX88" fmla="*/ 105137 w 393372"/>
                  <a:gd name="connsiteY88" fmla="*/ 896560 h 1323508"/>
                  <a:gd name="connsiteX89" fmla="*/ 106737 w 393372"/>
                  <a:gd name="connsiteY89" fmla="*/ 896560 h 1323508"/>
                  <a:gd name="connsiteX90" fmla="*/ 108213 w 393372"/>
                  <a:gd name="connsiteY90" fmla="*/ 899646 h 1323508"/>
                  <a:gd name="connsiteX91" fmla="*/ 109804 w 393372"/>
                  <a:gd name="connsiteY91" fmla="*/ 904189 h 1323508"/>
                  <a:gd name="connsiteX92" fmla="*/ 50292 w 393372"/>
                  <a:gd name="connsiteY92" fmla="*/ 1013993 h 1323508"/>
                  <a:gd name="connsiteX93" fmla="*/ 28899 w 393372"/>
                  <a:gd name="connsiteY93" fmla="*/ 1042902 h 1323508"/>
                  <a:gd name="connsiteX94" fmla="*/ 0 w 393372"/>
                  <a:gd name="connsiteY94" fmla="*/ 1088650 h 1323508"/>
                  <a:gd name="connsiteX95" fmla="*/ 7620 w 393372"/>
                  <a:gd name="connsiteY95" fmla="*/ 1145096 h 1323508"/>
                  <a:gd name="connsiteX96" fmla="*/ 13659 w 393372"/>
                  <a:gd name="connsiteY96" fmla="*/ 1209161 h 1323508"/>
                  <a:gd name="connsiteX97" fmla="*/ 18307 w 393372"/>
                  <a:gd name="connsiteY97" fmla="*/ 1265606 h 1323508"/>
                  <a:gd name="connsiteX98" fmla="*/ 18307 w 393372"/>
                  <a:gd name="connsiteY98" fmla="*/ 1270159 h 1323508"/>
                  <a:gd name="connsiteX99" fmla="*/ 10687 w 393372"/>
                  <a:gd name="connsiteY99" fmla="*/ 1270159 h 1323508"/>
                  <a:gd name="connsiteX100" fmla="*/ 13659 w 393372"/>
                  <a:gd name="connsiteY100" fmla="*/ 1296086 h 1323508"/>
                  <a:gd name="connsiteX101" fmla="*/ 67027 w 393372"/>
                  <a:gd name="connsiteY101" fmla="*/ 1291438 h 1323508"/>
                  <a:gd name="connsiteX102" fmla="*/ 96031 w 393372"/>
                  <a:gd name="connsiteY102" fmla="*/ 1241136 h 1323508"/>
                  <a:gd name="connsiteX103" fmla="*/ 129607 w 393372"/>
                  <a:gd name="connsiteY103" fmla="*/ 1259462 h 1323508"/>
                  <a:gd name="connsiteX104" fmla="*/ 243964 w 393372"/>
                  <a:gd name="connsiteY104" fmla="*/ 1323508 h 1323508"/>
                  <a:gd name="connsiteX105" fmla="*/ 254660 w 393372"/>
                  <a:gd name="connsiteY105" fmla="*/ 1315907 h 1323508"/>
                  <a:gd name="connsiteX106" fmla="*/ 263766 w 393372"/>
                  <a:gd name="connsiteY106" fmla="*/ 1247280 h 1323508"/>
                  <a:gd name="connsiteX107" fmla="*/ 352187 w 393372"/>
                  <a:gd name="connsiteY107" fmla="*/ 1280846 h 1323508"/>
                  <a:gd name="connsiteX108" fmla="*/ 359807 w 393372"/>
                  <a:gd name="connsiteY108" fmla="*/ 1212228 h 1323508"/>
                  <a:gd name="connsiteX109" fmla="*/ 365950 w 393372"/>
                  <a:gd name="connsiteY109" fmla="*/ 1140543 h 13235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Lst>
                <a:rect l="l" t="t" r="r" b="b"/>
                <a:pathLst>
                  <a:path w="393372" h="1323508">
                    <a:moveTo>
                      <a:pt x="365950" y="1140543"/>
                    </a:moveTo>
                    <a:lnTo>
                      <a:pt x="365950" y="1135990"/>
                    </a:lnTo>
                    <a:lnTo>
                      <a:pt x="364350" y="1126770"/>
                    </a:lnTo>
                    <a:lnTo>
                      <a:pt x="364350" y="1117673"/>
                    </a:lnTo>
                    <a:lnTo>
                      <a:pt x="349120" y="1085574"/>
                    </a:lnTo>
                    <a:lnTo>
                      <a:pt x="347634" y="1082612"/>
                    </a:lnTo>
                    <a:lnTo>
                      <a:pt x="347634" y="1074982"/>
                    </a:lnTo>
                    <a:lnTo>
                      <a:pt x="344567" y="1067372"/>
                    </a:lnTo>
                    <a:lnTo>
                      <a:pt x="339995" y="1056685"/>
                    </a:lnTo>
                    <a:lnTo>
                      <a:pt x="338519" y="1050531"/>
                    </a:lnTo>
                    <a:lnTo>
                      <a:pt x="338519" y="1045988"/>
                    </a:lnTo>
                    <a:lnTo>
                      <a:pt x="341490" y="1041416"/>
                    </a:lnTo>
                    <a:lnTo>
                      <a:pt x="341490" y="1038358"/>
                    </a:lnTo>
                    <a:lnTo>
                      <a:pt x="339995" y="1021623"/>
                    </a:lnTo>
                    <a:lnTo>
                      <a:pt x="339995" y="1016975"/>
                    </a:lnTo>
                    <a:lnTo>
                      <a:pt x="343081" y="1015479"/>
                    </a:lnTo>
                    <a:lnTo>
                      <a:pt x="346148" y="1015479"/>
                    </a:lnTo>
                    <a:lnTo>
                      <a:pt x="350711" y="1010926"/>
                    </a:lnTo>
                    <a:lnTo>
                      <a:pt x="353768" y="1009345"/>
                    </a:lnTo>
                    <a:lnTo>
                      <a:pt x="359807" y="1007850"/>
                    </a:lnTo>
                    <a:lnTo>
                      <a:pt x="362883" y="1006383"/>
                    </a:lnTo>
                    <a:lnTo>
                      <a:pt x="362883" y="1004783"/>
                    </a:lnTo>
                    <a:lnTo>
                      <a:pt x="365950" y="1004783"/>
                    </a:lnTo>
                    <a:lnTo>
                      <a:pt x="369018" y="1001706"/>
                    </a:lnTo>
                    <a:lnTo>
                      <a:pt x="369018" y="997163"/>
                    </a:lnTo>
                    <a:lnTo>
                      <a:pt x="365950" y="989552"/>
                    </a:lnTo>
                    <a:lnTo>
                      <a:pt x="365950" y="986466"/>
                    </a:lnTo>
                    <a:lnTo>
                      <a:pt x="367427" y="984971"/>
                    </a:lnTo>
                    <a:lnTo>
                      <a:pt x="382676" y="977370"/>
                    </a:lnTo>
                    <a:lnTo>
                      <a:pt x="382676" y="972817"/>
                    </a:lnTo>
                    <a:lnTo>
                      <a:pt x="379609" y="969740"/>
                    </a:lnTo>
                    <a:lnTo>
                      <a:pt x="376637" y="966664"/>
                    </a:lnTo>
                    <a:lnTo>
                      <a:pt x="378123" y="960634"/>
                    </a:lnTo>
                    <a:lnTo>
                      <a:pt x="385753" y="953005"/>
                    </a:lnTo>
                    <a:lnTo>
                      <a:pt x="390306" y="954491"/>
                    </a:lnTo>
                    <a:lnTo>
                      <a:pt x="393373" y="953005"/>
                    </a:lnTo>
                    <a:lnTo>
                      <a:pt x="393373" y="943804"/>
                    </a:lnTo>
                    <a:lnTo>
                      <a:pt x="390306" y="939251"/>
                    </a:lnTo>
                    <a:lnTo>
                      <a:pt x="375056" y="835571"/>
                    </a:lnTo>
                    <a:lnTo>
                      <a:pt x="256137" y="783688"/>
                    </a:lnTo>
                    <a:lnTo>
                      <a:pt x="323279" y="629717"/>
                    </a:lnTo>
                    <a:lnTo>
                      <a:pt x="308029" y="506149"/>
                    </a:lnTo>
                    <a:lnTo>
                      <a:pt x="289703" y="361407"/>
                    </a:lnTo>
                    <a:lnTo>
                      <a:pt x="282083" y="291198"/>
                    </a:lnTo>
                    <a:lnTo>
                      <a:pt x="274463" y="225647"/>
                    </a:lnTo>
                    <a:lnTo>
                      <a:pt x="248517" y="21288"/>
                    </a:lnTo>
                    <a:lnTo>
                      <a:pt x="91487" y="44158"/>
                    </a:lnTo>
                    <a:lnTo>
                      <a:pt x="15240" y="0"/>
                    </a:lnTo>
                    <a:lnTo>
                      <a:pt x="47225" y="311001"/>
                    </a:lnTo>
                    <a:lnTo>
                      <a:pt x="68609" y="500110"/>
                    </a:lnTo>
                    <a:lnTo>
                      <a:pt x="82267" y="622106"/>
                    </a:lnTo>
                    <a:lnTo>
                      <a:pt x="100594" y="794376"/>
                    </a:lnTo>
                    <a:lnTo>
                      <a:pt x="91487" y="797452"/>
                    </a:lnTo>
                    <a:lnTo>
                      <a:pt x="89897" y="800519"/>
                    </a:lnTo>
                    <a:lnTo>
                      <a:pt x="88411" y="803500"/>
                    </a:lnTo>
                    <a:lnTo>
                      <a:pt x="83868" y="803500"/>
                    </a:lnTo>
                    <a:lnTo>
                      <a:pt x="80791" y="812692"/>
                    </a:lnTo>
                    <a:lnTo>
                      <a:pt x="79295" y="817245"/>
                    </a:lnTo>
                    <a:lnTo>
                      <a:pt x="76228" y="818740"/>
                    </a:lnTo>
                    <a:lnTo>
                      <a:pt x="71685" y="817245"/>
                    </a:lnTo>
                    <a:lnTo>
                      <a:pt x="70104" y="818740"/>
                    </a:lnTo>
                    <a:lnTo>
                      <a:pt x="68609" y="820331"/>
                    </a:lnTo>
                    <a:lnTo>
                      <a:pt x="68609" y="821817"/>
                    </a:lnTo>
                    <a:lnTo>
                      <a:pt x="65541" y="823389"/>
                    </a:lnTo>
                    <a:lnTo>
                      <a:pt x="64065" y="820331"/>
                    </a:lnTo>
                    <a:lnTo>
                      <a:pt x="59398" y="821817"/>
                    </a:lnTo>
                    <a:lnTo>
                      <a:pt x="53369" y="824884"/>
                    </a:lnTo>
                    <a:lnTo>
                      <a:pt x="48806" y="829427"/>
                    </a:lnTo>
                    <a:lnTo>
                      <a:pt x="45739" y="843201"/>
                    </a:lnTo>
                    <a:lnTo>
                      <a:pt x="39586" y="867546"/>
                    </a:lnTo>
                    <a:lnTo>
                      <a:pt x="39586" y="872119"/>
                    </a:lnTo>
                    <a:lnTo>
                      <a:pt x="41186" y="873690"/>
                    </a:lnTo>
                    <a:lnTo>
                      <a:pt x="44158" y="873690"/>
                    </a:lnTo>
                    <a:lnTo>
                      <a:pt x="45739" y="875176"/>
                    </a:lnTo>
                    <a:lnTo>
                      <a:pt x="45739" y="879729"/>
                    </a:lnTo>
                    <a:lnTo>
                      <a:pt x="47225" y="881320"/>
                    </a:lnTo>
                    <a:lnTo>
                      <a:pt x="48806" y="882806"/>
                    </a:lnTo>
                    <a:lnTo>
                      <a:pt x="50292" y="881320"/>
                    </a:lnTo>
                    <a:lnTo>
                      <a:pt x="51778" y="878234"/>
                    </a:lnTo>
                    <a:lnTo>
                      <a:pt x="53369" y="876776"/>
                    </a:lnTo>
                    <a:lnTo>
                      <a:pt x="57912" y="879729"/>
                    </a:lnTo>
                    <a:lnTo>
                      <a:pt x="64065" y="884377"/>
                    </a:lnTo>
                    <a:lnTo>
                      <a:pt x="71685" y="892016"/>
                    </a:lnTo>
                    <a:lnTo>
                      <a:pt x="79295" y="894969"/>
                    </a:lnTo>
                    <a:lnTo>
                      <a:pt x="86935" y="898046"/>
                    </a:lnTo>
                    <a:lnTo>
                      <a:pt x="94555" y="899646"/>
                    </a:lnTo>
                    <a:lnTo>
                      <a:pt x="99098" y="899646"/>
                    </a:lnTo>
                    <a:lnTo>
                      <a:pt x="102175" y="898046"/>
                    </a:lnTo>
                    <a:lnTo>
                      <a:pt x="105137" y="896560"/>
                    </a:lnTo>
                    <a:lnTo>
                      <a:pt x="106737" y="896560"/>
                    </a:lnTo>
                    <a:lnTo>
                      <a:pt x="108213" y="899646"/>
                    </a:lnTo>
                    <a:lnTo>
                      <a:pt x="109804" y="904189"/>
                    </a:lnTo>
                    <a:lnTo>
                      <a:pt x="50292" y="1013993"/>
                    </a:lnTo>
                    <a:lnTo>
                      <a:pt x="28899" y="1042902"/>
                    </a:lnTo>
                    <a:lnTo>
                      <a:pt x="0" y="1088650"/>
                    </a:lnTo>
                    <a:lnTo>
                      <a:pt x="7620" y="1145096"/>
                    </a:lnTo>
                    <a:lnTo>
                      <a:pt x="13659" y="1209161"/>
                    </a:lnTo>
                    <a:lnTo>
                      <a:pt x="18307" y="1265606"/>
                    </a:lnTo>
                    <a:lnTo>
                      <a:pt x="18307" y="1270159"/>
                    </a:lnTo>
                    <a:lnTo>
                      <a:pt x="10687" y="1270159"/>
                    </a:lnTo>
                    <a:lnTo>
                      <a:pt x="13659" y="1296086"/>
                    </a:lnTo>
                    <a:lnTo>
                      <a:pt x="67027" y="1291438"/>
                    </a:lnTo>
                    <a:lnTo>
                      <a:pt x="96031" y="1241136"/>
                    </a:lnTo>
                    <a:lnTo>
                      <a:pt x="129607" y="1259462"/>
                    </a:lnTo>
                    <a:lnTo>
                      <a:pt x="243964" y="1323508"/>
                    </a:lnTo>
                    <a:lnTo>
                      <a:pt x="254660" y="1315907"/>
                    </a:lnTo>
                    <a:lnTo>
                      <a:pt x="263766" y="1247280"/>
                    </a:lnTo>
                    <a:lnTo>
                      <a:pt x="352187" y="1280846"/>
                    </a:lnTo>
                    <a:lnTo>
                      <a:pt x="359807" y="1212228"/>
                    </a:lnTo>
                    <a:lnTo>
                      <a:pt x="365950" y="1140543"/>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02" name="Freeform: Shape 301">
                <a:extLst>
                  <a:ext uri="{FF2B5EF4-FFF2-40B4-BE49-F238E27FC236}">
                    <a16:creationId xmlns:a16="http://schemas.microsoft.com/office/drawing/2014/main" id="{29861AFF-37B8-4C10-91AF-425930605D1B}"/>
                  </a:ext>
                </a:extLst>
              </p:cNvPr>
              <p:cNvSpPr/>
              <p:nvPr/>
            </p:nvSpPr>
            <p:spPr>
              <a:xfrm>
                <a:off x="7515708" y="3297840"/>
                <a:ext cx="588635" cy="623678"/>
              </a:xfrm>
              <a:custGeom>
                <a:avLst/>
                <a:gdLst>
                  <a:gd name="connsiteX0" fmla="*/ 115948 w 588635"/>
                  <a:gd name="connsiteY0" fmla="*/ 74762 h 623678"/>
                  <a:gd name="connsiteX1" fmla="*/ 117424 w 588635"/>
                  <a:gd name="connsiteY1" fmla="*/ 76238 h 623678"/>
                  <a:gd name="connsiteX2" fmla="*/ 117424 w 588635"/>
                  <a:gd name="connsiteY2" fmla="*/ 83858 h 623678"/>
                  <a:gd name="connsiteX3" fmla="*/ 115948 w 588635"/>
                  <a:gd name="connsiteY3" fmla="*/ 85449 h 623678"/>
                  <a:gd name="connsiteX4" fmla="*/ 114357 w 588635"/>
                  <a:gd name="connsiteY4" fmla="*/ 86925 h 623678"/>
                  <a:gd name="connsiteX5" fmla="*/ 114357 w 588635"/>
                  <a:gd name="connsiteY5" fmla="*/ 96041 h 623678"/>
                  <a:gd name="connsiteX6" fmla="*/ 115948 w 588635"/>
                  <a:gd name="connsiteY6" fmla="*/ 99108 h 623678"/>
                  <a:gd name="connsiteX7" fmla="*/ 112881 w 588635"/>
                  <a:gd name="connsiteY7" fmla="*/ 108318 h 623678"/>
                  <a:gd name="connsiteX8" fmla="*/ 111290 w 588635"/>
                  <a:gd name="connsiteY8" fmla="*/ 126530 h 623678"/>
                  <a:gd name="connsiteX9" fmla="*/ 111290 w 588635"/>
                  <a:gd name="connsiteY9" fmla="*/ 131188 h 623678"/>
                  <a:gd name="connsiteX10" fmla="*/ 99108 w 588635"/>
                  <a:gd name="connsiteY10" fmla="*/ 143370 h 623678"/>
                  <a:gd name="connsiteX11" fmla="*/ 94564 w 588635"/>
                  <a:gd name="connsiteY11" fmla="*/ 154057 h 623678"/>
                  <a:gd name="connsiteX12" fmla="*/ 91487 w 588635"/>
                  <a:gd name="connsiteY12" fmla="*/ 163173 h 623678"/>
                  <a:gd name="connsiteX13" fmla="*/ 88420 w 588635"/>
                  <a:gd name="connsiteY13" fmla="*/ 164649 h 623678"/>
                  <a:gd name="connsiteX14" fmla="*/ 85458 w 588635"/>
                  <a:gd name="connsiteY14" fmla="*/ 167716 h 623678"/>
                  <a:gd name="connsiteX15" fmla="*/ 83858 w 588635"/>
                  <a:gd name="connsiteY15" fmla="*/ 170793 h 623678"/>
                  <a:gd name="connsiteX16" fmla="*/ 82382 w 588635"/>
                  <a:gd name="connsiteY16" fmla="*/ 173860 h 623678"/>
                  <a:gd name="connsiteX17" fmla="*/ 80781 w 588635"/>
                  <a:gd name="connsiteY17" fmla="*/ 181499 h 623678"/>
                  <a:gd name="connsiteX18" fmla="*/ 80781 w 588635"/>
                  <a:gd name="connsiteY18" fmla="*/ 186042 h 623678"/>
                  <a:gd name="connsiteX19" fmla="*/ 77829 w 588635"/>
                  <a:gd name="connsiteY19" fmla="*/ 187519 h 623678"/>
                  <a:gd name="connsiteX20" fmla="*/ 77829 w 588635"/>
                  <a:gd name="connsiteY20" fmla="*/ 189109 h 623678"/>
                  <a:gd name="connsiteX21" fmla="*/ 79305 w 588635"/>
                  <a:gd name="connsiteY21" fmla="*/ 192186 h 623678"/>
                  <a:gd name="connsiteX22" fmla="*/ 80781 w 588635"/>
                  <a:gd name="connsiteY22" fmla="*/ 195148 h 623678"/>
                  <a:gd name="connsiteX23" fmla="*/ 79305 w 588635"/>
                  <a:gd name="connsiteY23" fmla="*/ 201282 h 623678"/>
                  <a:gd name="connsiteX24" fmla="*/ 76238 w 588635"/>
                  <a:gd name="connsiteY24" fmla="*/ 208921 h 623678"/>
                  <a:gd name="connsiteX25" fmla="*/ 73171 w 588635"/>
                  <a:gd name="connsiteY25" fmla="*/ 219609 h 623678"/>
                  <a:gd name="connsiteX26" fmla="*/ 68618 w 588635"/>
                  <a:gd name="connsiteY26" fmla="*/ 224161 h 623678"/>
                  <a:gd name="connsiteX27" fmla="*/ 67132 w 588635"/>
                  <a:gd name="connsiteY27" fmla="*/ 228724 h 623678"/>
                  <a:gd name="connsiteX28" fmla="*/ 64065 w 588635"/>
                  <a:gd name="connsiteY28" fmla="*/ 233267 h 623678"/>
                  <a:gd name="connsiteX29" fmla="*/ 62579 w 588635"/>
                  <a:gd name="connsiteY29" fmla="*/ 237916 h 623678"/>
                  <a:gd name="connsiteX30" fmla="*/ 59502 w 588635"/>
                  <a:gd name="connsiteY30" fmla="*/ 242487 h 623678"/>
                  <a:gd name="connsiteX31" fmla="*/ 57921 w 588635"/>
                  <a:gd name="connsiteY31" fmla="*/ 248517 h 623678"/>
                  <a:gd name="connsiteX32" fmla="*/ 56436 w 588635"/>
                  <a:gd name="connsiteY32" fmla="*/ 253175 h 623678"/>
                  <a:gd name="connsiteX33" fmla="*/ 56436 w 588635"/>
                  <a:gd name="connsiteY33" fmla="*/ 256146 h 623678"/>
                  <a:gd name="connsiteX34" fmla="*/ 57921 w 588635"/>
                  <a:gd name="connsiteY34" fmla="*/ 260794 h 623678"/>
                  <a:gd name="connsiteX35" fmla="*/ 57921 w 588635"/>
                  <a:gd name="connsiteY35" fmla="*/ 266843 h 623678"/>
                  <a:gd name="connsiteX36" fmla="*/ 59502 w 588635"/>
                  <a:gd name="connsiteY36" fmla="*/ 271386 h 623678"/>
                  <a:gd name="connsiteX37" fmla="*/ 60979 w 588635"/>
                  <a:gd name="connsiteY37" fmla="*/ 274453 h 623678"/>
                  <a:gd name="connsiteX38" fmla="*/ 60979 w 588635"/>
                  <a:gd name="connsiteY38" fmla="*/ 282083 h 623678"/>
                  <a:gd name="connsiteX39" fmla="*/ 59502 w 588635"/>
                  <a:gd name="connsiteY39" fmla="*/ 286636 h 623678"/>
                  <a:gd name="connsiteX40" fmla="*/ 59502 w 588635"/>
                  <a:gd name="connsiteY40" fmla="*/ 304952 h 623678"/>
                  <a:gd name="connsiteX41" fmla="*/ 56436 w 588635"/>
                  <a:gd name="connsiteY41" fmla="*/ 308019 h 623678"/>
                  <a:gd name="connsiteX42" fmla="*/ 54959 w 588635"/>
                  <a:gd name="connsiteY42" fmla="*/ 312582 h 623678"/>
                  <a:gd name="connsiteX43" fmla="*/ 53369 w 588635"/>
                  <a:gd name="connsiteY43" fmla="*/ 318725 h 623678"/>
                  <a:gd name="connsiteX44" fmla="*/ 53369 w 588635"/>
                  <a:gd name="connsiteY44" fmla="*/ 324755 h 623678"/>
                  <a:gd name="connsiteX45" fmla="*/ 54959 w 588635"/>
                  <a:gd name="connsiteY45" fmla="*/ 329422 h 623678"/>
                  <a:gd name="connsiteX46" fmla="*/ 56436 w 588635"/>
                  <a:gd name="connsiteY46" fmla="*/ 332385 h 623678"/>
                  <a:gd name="connsiteX47" fmla="*/ 59502 w 588635"/>
                  <a:gd name="connsiteY47" fmla="*/ 333966 h 623678"/>
                  <a:gd name="connsiteX48" fmla="*/ 60979 w 588635"/>
                  <a:gd name="connsiteY48" fmla="*/ 333966 h 623678"/>
                  <a:gd name="connsiteX49" fmla="*/ 59502 w 588635"/>
                  <a:gd name="connsiteY49" fmla="*/ 341586 h 623678"/>
                  <a:gd name="connsiteX50" fmla="*/ 56436 w 588635"/>
                  <a:gd name="connsiteY50" fmla="*/ 355254 h 623678"/>
                  <a:gd name="connsiteX51" fmla="*/ 54959 w 588635"/>
                  <a:gd name="connsiteY51" fmla="*/ 359912 h 623678"/>
                  <a:gd name="connsiteX52" fmla="*/ 53369 w 588635"/>
                  <a:gd name="connsiteY52" fmla="*/ 362884 h 623678"/>
                  <a:gd name="connsiteX53" fmla="*/ 50292 w 588635"/>
                  <a:gd name="connsiteY53" fmla="*/ 364465 h 623678"/>
                  <a:gd name="connsiteX54" fmla="*/ 45748 w 588635"/>
                  <a:gd name="connsiteY54" fmla="*/ 365950 h 623678"/>
                  <a:gd name="connsiteX55" fmla="*/ 44263 w 588635"/>
                  <a:gd name="connsiteY55" fmla="*/ 367532 h 623678"/>
                  <a:gd name="connsiteX56" fmla="*/ 41195 w 588635"/>
                  <a:gd name="connsiteY56" fmla="*/ 370494 h 623678"/>
                  <a:gd name="connsiteX57" fmla="*/ 38119 w 588635"/>
                  <a:gd name="connsiteY57" fmla="*/ 372094 h 623678"/>
                  <a:gd name="connsiteX58" fmla="*/ 33556 w 588635"/>
                  <a:gd name="connsiteY58" fmla="*/ 375171 h 623678"/>
                  <a:gd name="connsiteX59" fmla="*/ 30489 w 588635"/>
                  <a:gd name="connsiteY59" fmla="*/ 378124 h 623678"/>
                  <a:gd name="connsiteX60" fmla="*/ 27422 w 588635"/>
                  <a:gd name="connsiteY60" fmla="*/ 387334 h 623678"/>
                  <a:gd name="connsiteX61" fmla="*/ 25946 w 588635"/>
                  <a:gd name="connsiteY61" fmla="*/ 391887 h 623678"/>
                  <a:gd name="connsiteX62" fmla="*/ 22870 w 588635"/>
                  <a:gd name="connsiteY62" fmla="*/ 393373 h 623678"/>
                  <a:gd name="connsiteX63" fmla="*/ 21393 w 588635"/>
                  <a:gd name="connsiteY63" fmla="*/ 396450 h 623678"/>
                  <a:gd name="connsiteX64" fmla="*/ 19802 w 588635"/>
                  <a:gd name="connsiteY64" fmla="*/ 402593 h 623678"/>
                  <a:gd name="connsiteX65" fmla="*/ 16831 w 588635"/>
                  <a:gd name="connsiteY65" fmla="*/ 407137 h 623678"/>
                  <a:gd name="connsiteX66" fmla="*/ 16831 w 588635"/>
                  <a:gd name="connsiteY66" fmla="*/ 411690 h 623678"/>
                  <a:gd name="connsiteX67" fmla="*/ 15249 w 588635"/>
                  <a:gd name="connsiteY67" fmla="*/ 413280 h 623678"/>
                  <a:gd name="connsiteX68" fmla="*/ 15249 w 588635"/>
                  <a:gd name="connsiteY68" fmla="*/ 416252 h 623678"/>
                  <a:gd name="connsiteX69" fmla="*/ 12173 w 588635"/>
                  <a:gd name="connsiteY69" fmla="*/ 417833 h 623678"/>
                  <a:gd name="connsiteX70" fmla="*/ 6144 w 588635"/>
                  <a:gd name="connsiteY70" fmla="*/ 417833 h 623678"/>
                  <a:gd name="connsiteX71" fmla="*/ 6144 w 588635"/>
                  <a:gd name="connsiteY71" fmla="*/ 420900 h 623678"/>
                  <a:gd name="connsiteX72" fmla="*/ 7629 w 588635"/>
                  <a:gd name="connsiteY72" fmla="*/ 422396 h 623678"/>
                  <a:gd name="connsiteX73" fmla="*/ 9210 w 588635"/>
                  <a:gd name="connsiteY73" fmla="*/ 430006 h 623678"/>
                  <a:gd name="connsiteX74" fmla="*/ 9210 w 588635"/>
                  <a:gd name="connsiteY74" fmla="*/ 437636 h 623678"/>
                  <a:gd name="connsiteX75" fmla="*/ 10687 w 588635"/>
                  <a:gd name="connsiteY75" fmla="*/ 440703 h 623678"/>
                  <a:gd name="connsiteX76" fmla="*/ 9210 w 588635"/>
                  <a:gd name="connsiteY76" fmla="*/ 445256 h 623678"/>
                  <a:gd name="connsiteX77" fmla="*/ 7629 w 588635"/>
                  <a:gd name="connsiteY77" fmla="*/ 451399 h 623678"/>
                  <a:gd name="connsiteX78" fmla="*/ 7629 w 588635"/>
                  <a:gd name="connsiteY78" fmla="*/ 455952 h 623678"/>
                  <a:gd name="connsiteX79" fmla="*/ 9210 w 588635"/>
                  <a:gd name="connsiteY79" fmla="*/ 465058 h 623678"/>
                  <a:gd name="connsiteX80" fmla="*/ 12173 w 588635"/>
                  <a:gd name="connsiteY80" fmla="*/ 472688 h 623678"/>
                  <a:gd name="connsiteX81" fmla="*/ 13754 w 588635"/>
                  <a:gd name="connsiteY81" fmla="*/ 475755 h 623678"/>
                  <a:gd name="connsiteX82" fmla="*/ 16831 w 588635"/>
                  <a:gd name="connsiteY82" fmla="*/ 483384 h 623678"/>
                  <a:gd name="connsiteX83" fmla="*/ 18326 w 588635"/>
                  <a:gd name="connsiteY83" fmla="*/ 491004 h 623678"/>
                  <a:gd name="connsiteX84" fmla="*/ 19802 w 588635"/>
                  <a:gd name="connsiteY84" fmla="*/ 497138 h 623678"/>
                  <a:gd name="connsiteX85" fmla="*/ 21393 w 588635"/>
                  <a:gd name="connsiteY85" fmla="*/ 501691 h 623678"/>
                  <a:gd name="connsiteX86" fmla="*/ 24460 w 588635"/>
                  <a:gd name="connsiteY86" fmla="*/ 507740 h 623678"/>
                  <a:gd name="connsiteX87" fmla="*/ 25946 w 588635"/>
                  <a:gd name="connsiteY87" fmla="*/ 509330 h 623678"/>
                  <a:gd name="connsiteX88" fmla="*/ 25946 w 588635"/>
                  <a:gd name="connsiteY88" fmla="*/ 516941 h 623678"/>
                  <a:gd name="connsiteX89" fmla="*/ 27422 w 588635"/>
                  <a:gd name="connsiteY89" fmla="*/ 520018 h 623678"/>
                  <a:gd name="connsiteX90" fmla="*/ 25946 w 588635"/>
                  <a:gd name="connsiteY90" fmla="*/ 524570 h 623678"/>
                  <a:gd name="connsiteX91" fmla="*/ 24460 w 588635"/>
                  <a:gd name="connsiteY91" fmla="*/ 526056 h 623678"/>
                  <a:gd name="connsiteX92" fmla="*/ 24460 w 588635"/>
                  <a:gd name="connsiteY92" fmla="*/ 530609 h 623678"/>
                  <a:gd name="connsiteX93" fmla="*/ 21393 w 588635"/>
                  <a:gd name="connsiteY93" fmla="*/ 532190 h 623678"/>
                  <a:gd name="connsiteX94" fmla="*/ 15249 w 588635"/>
                  <a:gd name="connsiteY94" fmla="*/ 533676 h 623678"/>
                  <a:gd name="connsiteX95" fmla="*/ 13754 w 588635"/>
                  <a:gd name="connsiteY95" fmla="*/ 535257 h 623678"/>
                  <a:gd name="connsiteX96" fmla="*/ 12173 w 588635"/>
                  <a:gd name="connsiteY96" fmla="*/ 538229 h 623678"/>
                  <a:gd name="connsiteX97" fmla="*/ 12173 w 588635"/>
                  <a:gd name="connsiteY97" fmla="*/ 541296 h 623678"/>
                  <a:gd name="connsiteX98" fmla="*/ 9210 w 588635"/>
                  <a:gd name="connsiteY98" fmla="*/ 544363 h 623678"/>
                  <a:gd name="connsiteX99" fmla="*/ 7629 w 588635"/>
                  <a:gd name="connsiteY99" fmla="*/ 550517 h 623678"/>
                  <a:gd name="connsiteX100" fmla="*/ 6144 w 588635"/>
                  <a:gd name="connsiteY100" fmla="*/ 553479 h 623678"/>
                  <a:gd name="connsiteX101" fmla="*/ 6144 w 588635"/>
                  <a:gd name="connsiteY101" fmla="*/ 556555 h 623678"/>
                  <a:gd name="connsiteX102" fmla="*/ 7629 w 588635"/>
                  <a:gd name="connsiteY102" fmla="*/ 559622 h 623678"/>
                  <a:gd name="connsiteX103" fmla="*/ 9210 w 588635"/>
                  <a:gd name="connsiteY103" fmla="*/ 562689 h 623678"/>
                  <a:gd name="connsiteX104" fmla="*/ 9210 w 588635"/>
                  <a:gd name="connsiteY104" fmla="*/ 571795 h 623678"/>
                  <a:gd name="connsiteX105" fmla="*/ 10687 w 588635"/>
                  <a:gd name="connsiteY105" fmla="*/ 574862 h 623678"/>
                  <a:gd name="connsiteX106" fmla="*/ 13754 w 588635"/>
                  <a:gd name="connsiteY106" fmla="*/ 579415 h 623678"/>
                  <a:gd name="connsiteX107" fmla="*/ 13754 w 588635"/>
                  <a:gd name="connsiteY107" fmla="*/ 582482 h 623678"/>
                  <a:gd name="connsiteX108" fmla="*/ 12173 w 588635"/>
                  <a:gd name="connsiteY108" fmla="*/ 583968 h 623678"/>
                  <a:gd name="connsiteX109" fmla="*/ 10687 w 588635"/>
                  <a:gd name="connsiteY109" fmla="*/ 587045 h 623678"/>
                  <a:gd name="connsiteX110" fmla="*/ 7629 w 588635"/>
                  <a:gd name="connsiteY110" fmla="*/ 590121 h 623678"/>
                  <a:gd name="connsiteX111" fmla="*/ 7629 w 588635"/>
                  <a:gd name="connsiteY111" fmla="*/ 591598 h 623678"/>
                  <a:gd name="connsiteX112" fmla="*/ 9210 w 588635"/>
                  <a:gd name="connsiteY112" fmla="*/ 593188 h 623678"/>
                  <a:gd name="connsiteX113" fmla="*/ 10687 w 588635"/>
                  <a:gd name="connsiteY113" fmla="*/ 594674 h 623678"/>
                  <a:gd name="connsiteX114" fmla="*/ 10687 w 588635"/>
                  <a:gd name="connsiteY114" fmla="*/ 600809 h 623678"/>
                  <a:gd name="connsiteX115" fmla="*/ 9210 w 588635"/>
                  <a:gd name="connsiteY115" fmla="*/ 603876 h 623678"/>
                  <a:gd name="connsiteX116" fmla="*/ 6144 w 588635"/>
                  <a:gd name="connsiteY116" fmla="*/ 606847 h 623678"/>
                  <a:gd name="connsiteX117" fmla="*/ 4563 w 588635"/>
                  <a:gd name="connsiteY117" fmla="*/ 611505 h 623678"/>
                  <a:gd name="connsiteX118" fmla="*/ 4563 w 588635"/>
                  <a:gd name="connsiteY118" fmla="*/ 619125 h 623678"/>
                  <a:gd name="connsiteX119" fmla="*/ 3067 w 588635"/>
                  <a:gd name="connsiteY119" fmla="*/ 622087 h 623678"/>
                  <a:gd name="connsiteX120" fmla="*/ 0 w 588635"/>
                  <a:gd name="connsiteY120" fmla="*/ 623678 h 623678"/>
                  <a:gd name="connsiteX121" fmla="*/ 12173 w 588635"/>
                  <a:gd name="connsiteY121" fmla="*/ 622087 h 623678"/>
                  <a:gd name="connsiteX122" fmla="*/ 18326 w 588635"/>
                  <a:gd name="connsiteY122" fmla="*/ 617544 h 623678"/>
                  <a:gd name="connsiteX123" fmla="*/ 22870 w 588635"/>
                  <a:gd name="connsiteY123" fmla="*/ 619125 h 623678"/>
                  <a:gd name="connsiteX124" fmla="*/ 36633 w 588635"/>
                  <a:gd name="connsiteY124" fmla="*/ 617544 h 623678"/>
                  <a:gd name="connsiteX125" fmla="*/ 42672 w 588635"/>
                  <a:gd name="connsiteY125" fmla="*/ 617544 h 623678"/>
                  <a:gd name="connsiteX126" fmla="*/ 51883 w 588635"/>
                  <a:gd name="connsiteY126" fmla="*/ 620611 h 623678"/>
                  <a:gd name="connsiteX127" fmla="*/ 56436 w 588635"/>
                  <a:gd name="connsiteY127" fmla="*/ 622087 h 623678"/>
                  <a:gd name="connsiteX128" fmla="*/ 68618 w 588635"/>
                  <a:gd name="connsiteY128" fmla="*/ 616068 h 623678"/>
                  <a:gd name="connsiteX129" fmla="*/ 82382 w 588635"/>
                  <a:gd name="connsiteY129" fmla="*/ 614477 h 623678"/>
                  <a:gd name="connsiteX130" fmla="*/ 83858 w 588635"/>
                  <a:gd name="connsiteY130" fmla="*/ 611505 h 623678"/>
                  <a:gd name="connsiteX131" fmla="*/ 90002 w 588635"/>
                  <a:gd name="connsiteY131" fmla="*/ 605361 h 623678"/>
                  <a:gd name="connsiteX132" fmla="*/ 91487 w 588635"/>
                  <a:gd name="connsiteY132" fmla="*/ 602285 h 623678"/>
                  <a:gd name="connsiteX133" fmla="*/ 91487 w 588635"/>
                  <a:gd name="connsiteY133" fmla="*/ 599218 h 623678"/>
                  <a:gd name="connsiteX134" fmla="*/ 97631 w 588635"/>
                  <a:gd name="connsiteY134" fmla="*/ 593188 h 623678"/>
                  <a:gd name="connsiteX135" fmla="*/ 106737 w 588635"/>
                  <a:gd name="connsiteY135" fmla="*/ 587045 h 623678"/>
                  <a:gd name="connsiteX136" fmla="*/ 108328 w 588635"/>
                  <a:gd name="connsiteY136" fmla="*/ 582482 h 623678"/>
                  <a:gd name="connsiteX137" fmla="*/ 108328 w 588635"/>
                  <a:gd name="connsiteY137" fmla="*/ 577939 h 623678"/>
                  <a:gd name="connsiteX138" fmla="*/ 114357 w 588635"/>
                  <a:gd name="connsiteY138" fmla="*/ 571795 h 623678"/>
                  <a:gd name="connsiteX139" fmla="*/ 118910 w 588635"/>
                  <a:gd name="connsiteY139" fmla="*/ 570319 h 623678"/>
                  <a:gd name="connsiteX140" fmla="*/ 134160 w 588635"/>
                  <a:gd name="connsiteY140" fmla="*/ 568728 h 623678"/>
                  <a:gd name="connsiteX141" fmla="*/ 137227 w 588635"/>
                  <a:gd name="connsiteY141" fmla="*/ 568728 h 623678"/>
                  <a:gd name="connsiteX142" fmla="*/ 144856 w 588635"/>
                  <a:gd name="connsiteY142" fmla="*/ 565766 h 623678"/>
                  <a:gd name="connsiteX143" fmla="*/ 151000 w 588635"/>
                  <a:gd name="connsiteY143" fmla="*/ 562689 h 623678"/>
                  <a:gd name="connsiteX144" fmla="*/ 154067 w 588635"/>
                  <a:gd name="connsiteY144" fmla="*/ 558136 h 623678"/>
                  <a:gd name="connsiteX145" fmla="*/ 157029 w 588635"/>
                  <a:gd name="connsiteY145" fmla="*/ 556555 h 623678"/>
                  <a:gd name="connsiteX146" fmla="*/ 163173 w 588635"/>
                  <a:gd name="connsiteY146" fmla="*/ 555060 h 623678"/>
                  <a:gd name="connsiteX147" fmla="*/ 167716 w 588635"/>
                  <a:gd name="connsiteY147" fmla="*/ 555060 h 623678"/>
                  <a:gd name="connsiteX148" fmla="*/ 166240 w 588635"/>
                  <a:gd name="connsiteY148" fmla="*/ 573386 h 623678"/>
                  <a:gd name="connsiteX149" fmla="*/ 173869 w 588635"/>
                  <a:gd name="connsiteY149" fmla="*/ 567252 h 623678"/>
                  <a:gd name="connsiteX150" fmla="*/ 202778 w 588635"/>
                  <a:gd name="connsiteY150" fmla="*/ 547449 h 623678"/>
                  <a:gd name="connsiteX151" fmla="*/ 205845 w 588635"/>
                  <a:gd name="connsiteY151" fmla="*/ 550517 h 623678"/>
                  <a:gd name="connsiteX152" fmla="*/ 216541 w 588635"/>
                  <a:gd name="connsiteY152" fmla="*/ 541296 h 623678"/>
                  <a:gd name="connsiteX153" fmla="*/ 215065 w 588635"/>
                  <a:gd name="connsiteY153" fmla="*/ 538229 h 623678"/>
                  <a:gd name="connsiteX154" fmla="*/ 221094 w 588635"/>
                  <a:gd name="connsiteY154" fmla="*/ 533676 h 623678"/>
                  <a:gd name="connsiteX155" fmla="*/ 218027 w 588635"/>
                  <a:gd name="connsiteY155" fmla="*/ 530609 h 623678"/>
                  <a:gd name="connsiteX156" fmla="*/ 233267 w 588635"/>
                  <a:gd name="connsiteY156" fmla="*/ 518427 h 623678"/>
                  <a:gd name="connsiteX157" fmla="*/ 240897 w 588635"/>
                  <a:gd name="connsiteY157" fmla="*/ 509330 h 623678"/>
                  <a:gd name="connsiteX158" fmla="*/ 247040 w 588635"/>
                  <a:gd name="connsiteY158" fmla="*/ 506254 h 623678"/>
                  <a:gd name="connsiteX159" fmla="*/ 256156 w 588635"/>
                  <a:gd name="connsiteY159" fmla="*/ 503187 h 623678"/>
                  <a:gd name="connsiteX160" fmla="*/ 268433 w 588635"/>
                  <a:gd name="connsiteY160" fmla="*/ 500110 h 623678"/>
                  <a:gd name="connsiteX161" fmla="*/ 272977 w 588635"/>
                  <a:gd name="connsiteY161" fmla="*/ 498624 h 623678"/>
                  <a:gd name="connsiteX162" fmla="*/ 295865 w 588635"/>
                  <a:gd name="connsiteY162" fmla="*/ 498624 h 623678"/>
                  <a:gd name="connsiteX163" fmla="*/ 298933 w 588635"/>
                  <a:gd name="connsiteY163" fmla="*/ 475755 h 623678"/>
                  <a:gd name="connsiteX164" fmla="*/ 312582 w 588635"/>
                  <a:gd name="connsiteY164" fmla="*/ 477231 h 623678"/>
                  <a:gd name="connsiteX165" fmla="*/ 312582 w 588635"/>
                  <a:gd name="connsiteY165" fmla="*/ 481898 h 623678"/>
                  <a:gd name="connsiteX166" fmla="*/ 314163 w 588635"/>
                  <a:gd name="connsiteY166" fmla="*/ 484861 h 623678"/>
                  <a:gd name="connsiteX167" fmla="*/ 315658 w 588635"/>
                  <a:gd name="connsiteY167" fmla="*/ 484861 h 623678"/>
                  <a:gd name="connsiteX168" fmla="*/ 320211 w 588635"/>
                  <a:gd name="connsiteY168" fmla="*/ 483384 h 623678"/>
                  <a:gd name="connsiteX169" fmla="*/ 323279 w 588635"/>
                  <a:gd name="connsiteY169" fmla="*/ 483384 h 623678"/>
                  <a:gd name="connsiteX170" fmla="*/ 326355 w 588635"/>
                  <a:gd name="connsiteY170" fmla="*/ 477231 h 623678"/>
                  <a:gd name="connsiteX171" fmla="*/ 340004 w 588635"/>
                  <a:gd name="connsiteY171" fmla="*/ 445256 h 623678"/>
                  <a:gd name="connsiteX172" fmla="*/ 358321 w 588635"/>
                  <a:gd name="connsiteY172" fmla="*/ 439112 h 623678"/>
                  <a:gd name="connsiteX173" fmla="*/ 361388 w 588635"/>
                  <a:gd name="connsiteY173" fmla="*/ 452885 h 623678"/>
                  <a:gd name="connsiteX174" fmla="*/ 430025 w 588635"/>
                  <a:gd name="connsiteY174" fmla="*/ 407137 h 623678"/>
                  <a:gd name="connsiteX175" fmla="*/ 478841 w 588635"/>
                  <a:gd name="connsiteY175" fmla="*/ 414757 h 623678"/>
                  <a:gd name="connsiteX176" fmla="*/ 486451 w 588635"/>
                  <a:gd name="connsiteY176" fmla="*/ 413280 h 623678"/>
                  <a:gd name="connsiteX177" fmla="*/ 487937 w 588635"/>
                  <a:gd name="connsiteY177" fmla="*/ 411690 h 623678"/>
                  <a:gd name="connsiteX178" fmla="*/ 491014 w 588635"/>
                  <a:gd name="connsiteY178" fmla="*/ 408613 h 623678"/>
                  <a:gd name="connsiteX179" fmla="*/ 495557 w 588635"/>
                  <a:gd name="connsiteY179" fmla="*/ 405660 h 623678"/>
                  <a:gd name="connsiteX180" fmla="*/ 500119 w 588635"/>
                  <a:gd name="connsiteY180" fmla="*/ 404070 h 623678"/>
                  <a:gd name="connsiteX181" fmla="*/ 504768 w 588635"/>
                  <a:gd name="connsiteY181" fmla="*/ 402593 h 623678"/>
                  <a:gd name="connsiteX182" fmla="*/ 515360 w 588635"/>
                  <a:gd name="connsiteY182" fmla="*/ 402593 h 623678"/>
                  <a:gd name="connsiteX183" fmla="*/ 520027 w 588635"/>
                  <a:gd name="connsiteY183" fmla="*/ 401002 h 623678"/>
                  <a:gd name="connsiteX184" fmla="*/ 527647 w 588635"/>
                  <a:gd name="connsiteY184" fmla="*/ 399517 h 623678"/>
                  <a:gd name="connsiteX185" fmla="*/ 527647 w 588635"/>
                  <a:gd name="connsiteY185" fmla="*/ 398031 h 623678"/>
                  <a:gd name="connsiteX186" fmla="*/ 559632 w 588635"/>
                  <a:gd name="connsiteY186" fmla="*/ 347625 h 623678"/>
                  <a:gd name="connsiteX187" fmla="*/ 573386 w 588635"/>
                  <a:gd name="connsiteY187" fmla="*/ 318725 h 623678"/>
                  <a:gd name="connsiteX188" fmla="*/ 588635 w 588635"/>
                  <a:gd name="connsiteY188" fmla="*/ 285150 h 623678"/>
                  <a:gd name="connsiteX189" fmla="*/ 582492 w 588635"/>
                  <a:gd name="connsiteY189" fmla="*/ 256146 h 623678"/>
                  <a:gd name="connsiteX190" fmla="*/ 571795 w 588635"/>
                  <a:gd name="connsiteY190" fmla="*/ 213465 h 623678"/>
                  <a:gd name="connsiteX191" fmla="*/ 561108 w 588635"/>
                  <a:gd name="connsiteY191" fmla="*/ 172279 h 623678"/>
                  <a:gd name="connsiteX192" fmla="*/ 556565 w 588635"/>
                  <a:gd name="connsiteY192" fmla="*/ 152476 h 623678"/>
                  <a:gd name="connsiteX193" fmla="*/ 556565 w 588635"/>
                  <a:gd name="connsiteY193" fmla="*/ 138817 h 623678"/>
                  <a:gd name="connsiteX194" fmla="*/ 558146 w 588635"/>
                  <a:gd name="connsiteY194" fmla="*/ 109795 h 623678"/>
                  <a:gd name="connsiteX195" fmla="*/ 567252 w 588635"/>
                  <a:gd name="connsiteY195" fmla="*/ 71685 h 623678"/>
                  <a:gd name="connsiteX196" fmla="*/ 480317 w 588635"/>
                  <a:gd name="connsiteY196" fmla="*/ 39700 h 623678"/>
                  <a:gd name="connsiteX197" fmla="*/ 480317 w 588635"/>
                  <a:gd name="connsiteY197" fmla="*/ 39710 h 623678"/>
                  <a:gd name="connsiteX198" fmla="*/ 391896 w 588635"/>
                  <a:gd name="connsiteY198" fmla="*/ 6144 h 623678"/>
                  <a:gd name="connsiteX199" fmla="*/ 382791 w 588635"/>
                  <a:gd name="connsiteY199" fmla="*/ 74771 h 623678"/>
                  <a:gd name="connsiteX200" fmla="*/ 372094 w 588635"/>
                  <a:gd name="connsiteY200" fmla="*/ 82372 h 623678"/>
                  <a:gd name="connsiteX201" fmla="*/ 257737 w 588635"/>
                  <a:gd name="connsiteY201" fmla="*/ 18326 h 623678"/>
                  <a:gd name="connsiteX202" fmla="*/ 224161 w 588635"/>
                  <a:gd name="connsiteY202" fmla="*/ 0 h 623678"/>
                  <a:gd name="connsiteX203" fmla="*/ 195158 w 588635"/>
                  <a:gd name="connsiteY203" fmla="*/ 50302 h 623678"/>
                  <a:gd name="connsiteX204" fmla="*/ 141789 w 588635"/>
                  <a:gd name="connsiteY204" fmla="*/ 54950 h 623678"/>
                  <a:gd name="connsiteX205" fmla="*/ 138817 w 588635"/>
                  <a:gd name="connsiteY205" fmla="*/ 29023 h 623678"/>
                  <a:gd name="connsiteX206" fmla="*/ 138817 w 588635"/>
                  <a:gd name="connsiteY206" fmla="*/ 29023 h 623678"/>
                  <a:gd name="connsiteX207" fmla="*/ 138817 w 588635"/>
                  <a:gd name="connsiteY207" fmla="*/ 29013 h 623678"/>
                  <a:gd name="connsiteX208" fmla="*/ 114357 w 588635"/>
                  <a:gd name="connsiteY208" fmla="*/ 32080 h 623678"/>
                  <a:gd name="connsiteX209" fmla="*/ 114357 w 588635"/>
                  <a:gd name="connsiteY209" fmla="*/ 38119 h 623678"/>
                  <a:gd name="connsiteX210" fmla="*/ 115948 w 588635"/>
                  <a:gd name="connsiteY210" fmla="*/ 48806 h 623678"/>
                  <a:gd name="connsiteX211" fmla="*/ 115948 w 588635"/>
                  <a:gd name="connsiteY211" fmla="*/ 74762 h 6236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Lst>
                <a:rect l="l" t="t" r="r" b="b"/>
                <a:pathLst>
                  <a:path w="588635" h="623678">
                    <a:moveTo>
                      <a:pt x="115948" y="74762"/>
                    </a:moveTo>
                    <a:lnTo>
                      <a:pt x="117424" y="76238"/>
                    </a:lnTo>
                    <a:lnTo>
                      <a:pt x="117424" y="83858"/>
                    </a:lnTo>
                    <a:lnTo>
                      <a:pt x="115948" y="85449"/>
                    </a:lnTo>
                    <a:lnTo>
                      <a:pt x="114357" y="86925"/>
                    </a:lnTo>
                    <a:lnTo>
                      <a:pt x="114357" y="96041"/>
                    </a:lnTo>
                    <a:lnTo>
                      <a:pt x="115948" y="99108"/>
                    </a:lnTo>
                    <a:lnTo>
                      <a:pt x="112881" y="108318"/>
                    </a:lnTo>
                    <a:lnTo>
                      <a:pt x="111290" y="126530"/>
                    </a:lnTo>
                    <a:lnTo>
                      <a:pt x="111290" y="131188"/>
                    </a:lnTo>
                    <a:lnTo>
                      <a:pt x="99108" y="143370"/>
                    </a:lnTo>
                    <a:lnTo>
                      <a:pt x="94564" y="154057"/>
                    </a:lnTo>
                    <a:lnTo>
                      <a:pt x="91487" y="163173"/>
                    </a:lnTo>
                    <a:lnTo>
                      <a:pt x="88420" y="164649"/>
                    </a:lnTo>
                    <a:lnTo>
                      <a:pt x="85458" y="167716"/>
                    </a:lnTo>
                    <a:lnTo>
                      <a:pt x="83858" y="170793"/>
                    </a:lnTo>
                    <a:lnTo>
                      <a:pt x="82382" y="173860"/>
                    </a:lnTo>
                    <a:lnTo>
                      <a:pt x="80781" y="181499"/>
                    </a:lnTo>
                    <a:lnTo>
                      <a:pt x="80781" y="186042"/>
                    </a:lnTo>
                    <a:lnTo>
                      <a:pt x="77829" y="187519"/>
                    </a:lnTo>
                    <a:lnTo>
                      <a:pt x="77829" y="189109"/>
                    </a:lnTo>
                    <a:lnTo>
                      <a:pt x="79305" y="192186"/>
                    </a:lnTo>
                    <a:lnTo>
                      <a:pt x="80781" y="195148"/>
                    </a:lnTo>
                    <a:lnTo>
                      <a:pt x="79305" y="201282"/>
                    </a:lnTo>
                    <a:lnTo>
                      <a:pt x="76238" y="208921"/>
                    </a:lnTo>
                    <a:lnTo>
                      <a:pt x="73171" y="219609"/>
                    </a:lnTo>
                    <a:lnTo>
                      <a:pt x="68618" y="224161"/>
                    </a:lnTo>
                    <a:lnTo>
                      <a:pt x="67132" y="228724"/>
                    </a:lnTo>
                    <a:lnTo>
                      <a:pt x="64065" y="233267"/>
                    </a:lnTo>
                    <a:lnTo>
                      <a:pt x="62579" y="237916"/>
                    </a:lnTo>
                    <a:lnTo>
                      <a:pt x="59502" y="242487"/>
                    </a:lnTo>
                    <a:lnTo>
                      <a:pt x="57921" y="248517"/>
                    </a:lnTo>
                    <a:lnTo>
                      <a:pt x="56436" y="253175"/>
                    </a:lnTo>
                    <a:lnTo>
                      <a:pt x="56436" y="256146"/>
                    </a:lnTo>
                    <a:lnTo>
                      <a:pt x="57921" y="260794"/>
                    </a:lnTo>
                    <a:lnTo>
                      <a:pt x="57921" y="266843"/>
                    </a:lnTo>
                    <a:lnTo>
                      <a:pt x="59502" y="271386"/>
                    </a:lnTo>
                    <a:lnTo>
                      <a:pt x="60979" y="274453"/>
                    </a:lnTo>
                    <a:lnTo>
                      <a:pt x="60979" y="282083"/>
                    </a:lnTo>
                    <a:lnTo>
                      <a:pt x="59502" y="286636"/>
                    </a:lnTo>
                    <a:lnTo>
                      <a:pt x="59502" y="304952"/>
                    </a:lnTo>
                    <a:lnTo>
                      <a:pt x="56436" y="308019"/>
                    </a:lnTo>
                    <a:lnTo>
                      <a:pt x="54959" y="312582"/>
                    </a:lnTo>
                    <a:lnTo>
                      <a:pt x="53369" y="318725"/>
                    </a:lnTo>
                    <a:lnTo>
                      <a:pt x="53369" y="324755"/>
                    </a:lnTo>
                    <a:lnTo>
                      <a:pt x="54959" y="329422"/>
                    </a:lnTo>
                    <a:lnTo>
                      <a:pt x="56436" y="332385"/>
                    </a:lnTo>
                    <a:lnTo>
                      <a:pt x="59502" y="333966"/>
                    </a:lnTo>
                    <a:lnTo>
                      <a:pt x="60979" y="333966"/>
                    </a:lnTo>
                    <a:lnTo>
                      <a:pt x="59502" y="341586"/>
                    </a:lnTo>
                    <a:lnTo>
                      <a:pt x="56436" y="355254"/>
                    </a:lnTo>
                    <a:lnTo>
                      <a:pt x="54959" y="359912"/>
                    </a:lnTo>
                    <a:lnTo>
                      <a:pt x="53369" y="362884"/>
                    </a:lnTo>
                    <a:lnTo>
                      <a:pt x="50292" y="364465"/>
                    </a:lnTo>
                    <a:lnTo>
                      <a:pt x="45748" y="365950"/>
                    </a:lnTo>
                    <a:lnTo>
                      <a:pt x="44263" y="367532"/>
                    </a:lnTo>
                    <a:lnTo>
                      <a:pt x="41195" y="370494"/>
                    </a:lnTo>
                    <a:lnTo>
                      <a:pt x="38119" y="372094"/>
                    </a:lnTo>
                    <a:lnTo>
                      <a:pt x="33556" y="375171"/>
                    </a:lnTo>
                    <a:lnTo>
                      <a:pt x="30489" y="378124"/>
                    </a:lnTo>
                    <a:lnTo>
                      <a:pt x="27422" y="387334"/>
                    </a:lnTo>
                    <a:lnTo>
                      <a:pt x="25946" y="391887"/>
                    </a:lnTo>
                    <a:lnTo>
                      <a:pt x="22870" y="393373"/>
                    </a:lnTo>
                    <a:lnTo>
                      <a:pt x="21393" y="396450"/>
                    </a:lnTo>
                    <a:lnTo>
                      <a:pt x="19802" y="402593"/>
                    </a:lnTo>
                    <a:lnTo>
                      <a:pt x="16831" y="407137"/>
                    </a:lnTo>
                    <a:lnTo>
                      <a:pt x="16831" y="411690"/>
                    </a:lnTo>
                    <a:lnTo>
                      <a:pt x="15249" y="413280"/>
                    </a:lnTo>
                    <a:lnTo>
                      <a:pt x="15249" y="416252"/>
                    </a:lnTo>
                    <a:lnTo>
                      <a:pt x="12173" y="417833"/>
                    </a:lnTo>
                    <a:lnTo>
                      <a:pt x="6144" y="417833"/>
                    </a:lnTo>
                    <a:lnTo>
                      <a:pt x="6144" y="420900"/>
                    </a:lnTo>
                    <a:lnTo>
                      <a:pt x="7629" y="422396"/>
                    </a:lnTo>
                    <a:lnTo>
                      <a:pt x="9210" y="430006"/>
                    </a:lnTo>
                    <a:lnTo>
                      <a:pt x="9210" y="437636"/>
                    </a:lnTo>
                    <a:lnTo>
                      <a:pt x="10687" y="440703"/>
                    </a:lnTo>
                    <a:lnTo>
                      <a:pt x="9210" y="445256"/>
                    </a:lnTo>
                    <a:lnTo>
                      <a:pt x="7629" y="451399"/>
                    </a:lnTo>
                    <a:lnTo>
                      <a:pt x="7629" y="455952"/>
                    </a:lnTo>
                    <a:lnTo>
                      <a:pt x="9210" y="465058"/>
                    </a:lnTo>
                    <a:lnTo>
                      <a:pt x="12173" y="472688"/>
                    </a:lnTo>
                    <a:lnTo>
                      <a:pt x="13754" y="475755"/>
                    </a:lnTo>
                    <a:lnTo>
                      <a:pt x="16831" y="483384"/>
                    </a:lnTo>
                    <a:lnTo>
                      <a:pt x="18326" y="491004"/>
                    </a:lnTo>
                    <a:lnTo>
                      <a:pt x="19802" y="497138"/>
                    </a:lnTo>
                    <a:lnTo>
                      <a:pt x="21393" y="501691"/>
                    </a:lnTo>
                    <a:lnTo>
                      <a:pt x="24460" y="507740"/>
                    </a:lnTo>
                    <a:lnTo>
                      <a:pt x="25946" y="509330"/>
                    </a:lnTo>
                    <a:lnTo>
                      <a:pt x="25946" y="516941"/>
                    </a:lnTo>
                    <a:lnTo>
                      <a:pt x="27422" y="520018"/>
                    </a:lnTo>
                    <a:lnTo>
                      <a:pt x="25946" y="524570"/>
                    </a:lnTo>
                    <a:lnTo>
                      <a:pt x="24460" y="526056"/>
                    </a:lnTo>
                    <a:lnTo>
                      <a:pt x="24460" y="530609"/>
                    </a:lnTo>
                    <a:lnTo>
                      <a:pt x="21393" y="532190"/>
                    </a:lnTo>
                    <a:lnTo>
                      <a:pt x="15249" y="533676"/>
                    </a:lnTo>
                    <a:lnTo>
                      <a:pt x="13754" y="535257"/>
                    </a:lnTo>
                    <a:lnTo>
                      <a:pt x="12173" y="538229"/>
                    </a:lnTo>
                    <a:lnTo>
                      <a:pt x="12173" y="541296"/>
                    </a:lnTo>
                    <a:lnTo>
                      <a:pt x="9210" y="544363"/>
                    </a:lnTo>
                    <a:lnTo>
                      <a:pt x="7629" y="550517"/>
                    </a:lnTo>
                    <a:lnTo>
                      <a:pt x="6144" y="553479"/>
                    </a:lnTo>
                    <a:lnTo>
                      <a:pt x="6144" y="556555"/>
                    </a:lnTo>
                    <a:lnTo>
                      <a:pt x="7629" y="559622"/>
                    </a:lnTo>
                    <a:lnTo>
                      <a:pt x="9210" y="562689"/>
                    </a:lnTo>
                    <a:lnTo>
                      <a:pt x="9210" y="571795"/>
                    </a:lnTo>
                    <a:lnTo>
                      <a:pt x="10687" y="574862"/>
                    </a:lnTo>
                    <a:lnTo>
                      <a:pt x="13754" y="579415"/>
                    </a:lnTo>
                    <a:lnTo>
                      <a:pt x="13754" y="582482"/>
                    </a:lnTo>
                    <a:lnTo>
                      <a:pt x="12173" y="583968"/>
                    </a:lnTo>
                    <a:lnTo>
                      <a:pt x="10687" y="587045"/>
                    </a:lnTo>
                    <a:lnTo>
                      <a:pt x="7629" y="590121"/>
                    </a:lnTo>
                    <a:lnTo>
                      <a:pt x="7629" y="591598"/>
                    </a:lnTo>
                    <a:lnTo>
                      <a:pt x="9210" y="593188"/>
                    </a:lnTo>
                    <a:lnTo>
                      <a:pt x="10687" y="594674"/>
                    </a:lnTo>
                    <a:lnTo>
                      <a:pt x="10687" y="600809"/>
                    </a:lnTo>
                    <a:lnTo>
                      <a:pt x="9210" y="603876"/>
                    </a:lnTo>
                    <a:lnTo>
                      <a:pt x="6144" y="606847"/>
                    </a:lnTo>
                    <a:lnTo>
                      <a:pt x="4563" y="611505"/>
                    </a:lnTo>
                    <a:lnTo>
                      <a:pt x="4563" y="619125"/>
                    </a:lnTo>
                    <a:lnTo>
                      <a:pt x="3067" y="622087"/>
                    </a:lnTo>
                    <a:lnTo>
                      <a:pt x="0" y="623678"/>
                    </a:lnTo>
                    <a:lnTo>
                      <a:pt x="12173" y="622087"/>
                    </a:lnTo>
                    <a:lnTo>
                      <a:pt x="18326" y="617544"/>
                    </a:lnTo>
                    <a:lnTo>
                      <a:pt x="22870" y="619125"/>
                    </a:lnTo>
                    <a:lnTo>
                      <a:pt x="36633" y="617544"/>
                    </a:lnTo>
                    <a:lnTo>
                      <a:pt x="42672" y="617544"/>
                    </a:lnTo>
                    <a:lnTo>
                      <a:pt x="51883" y="620611"/>
                    </a:lnTo>
                    <a:lnTo>
                      <a:pt x="56436" y="622087"/>
                    </a:lnTo>
                    <a:lnTo>
                      <a:pt x="68618" y="616068"/>
                    </a:lnTo>
                    <a:lnTo>
                      <a:pt x="82382" y="614477"/>
                    </a:lnTo>
                    <a:lnTo>
                      <a:pt x="83858" y="611505"/>
                    </a:lnTo>
                    <a:lnTo>
                      <a:pt x="90002" y="605361"/>
                    </a:lnTo>
                    <a:lnTo>
                      <a:pt x="91487" y="602285"/>
                    </a:lnTo>
                    <a:lnTo>
                      <a:pt x="91487" y="599218"/>
                    </a:lnTo>
                    <a:lnTo>
                      <a:pt x="97631" y="593188"/>
                    </a:lnTo>
                    <a:lnTo>
                      <a:pt x="106737" y="587045"/>
                    </a:lnTo>
                    <a:lnTo>
                      <a:pt x="108328" y="582482"/>
                    </a:lnTo>
                    <a:lnTo>
                      <a:pt x="108328" y="577939"/>
                    </a:lnTo>
                    <a:lnTo>
                      <a:pt x="114357" y="571795"/>
                    </a:lnTo>
                    <a:lnTo>
                      <a:pt x="118910" y="570319"/>
                    </a:lnTo>
                    <a:lnTo>
                      <a:pt x="134160" y="568728"/>
                    </a:lnTo>
                    <a:lnTo>
                      <a:pt x="137227" y="568728"/>
                    </a:lnTo>
                    <a:lnTo>
                      <a:pt x="144856" y="565766"/>
                    </a:lnTo>
                    <a:lnTo>
                      <a:pt x="151000" y="562689"/>
                    </a:lnTo>
                    <a:lnTo>
                      <a:pt x="154067" y="558136"/>
                    </a:lnTo>
                    <a:lnTo>
                      <a:pt x="157029" y="556555"/>
                    </a:lnTo>
                    <a:lnTo>
                      <a:pt x="163173" y="555060"/>
                    </a:lnTo>
                    <a:lnTo>
                      <a:pt x="167716" y="555060"/>
                    </a:lnTo>
                    <a:lnTo>
                      <a:pt x="166240" y="573386"/>
                    </a:lnTo>
                    <a:lnTo>
                      <a:pt x="173869" y="567252"/>
                    </a:lnTo>
                    <a:lnTo>
                      <a:pt x="202778" y="547449"/>
                    </a:lnTo>
                    <a:lnTo>
                      <a:pt x="205845" y="550517"/>
                    </a:lnTo>
                    <a:lnTo>
                      <a:pt x="216541" y="541296"/>
                    </a:lnTo>
                    <a:lnTo>
                      <a:pt x="215065" y="538229"/>
                    </a:lnTo>
                    <a:lnTo>
                      <a:pt x="221094" y="533676"/>
                    </a:lnTo>
                    <a:lnTo>
                      <a:pt x="218027" y="530609"/>
                    </a:lnTo>
                    <a:lnTo>
                      <a:pt x="233267" y="518427"/>
                    </a:lnTo>
                    <a:lnTo>
                      <a:pt x="240897" y="509330"/>
                    </a:lnTo>
                    <a:lnTo>
                      <a:pt x="247040" y="506254"/>
                    </a:lnTo>
                    <a:lnTo>
                      <a:pt x="256156" y="503187"/>
                    </a:lnTo>
                    <a:lnTo>
                      <a:pt x="268433" y="500110"/>
                    </a:lnTo>
                    <a:lnTo>
                      <a:pt x="272977" y="498624"/>
                    </a:lnTo>
                    <a:lnTo>
                      <a:pt x="295865" y="498624"/>
                    </a:lnTo>
                    <a:lnTo>
                      <a:pt x="298933" y="475755"/>
                    </a:lnTo>
                    <a:lnTo>
                      <a:pt x="312582" y="477231"/>
                    </a:lnTo>
                    <a:lnTo>
                      <a:pt x="312582" y="481898"/>
                    </a:lnTo>
                    <a:lnTo>
                      <a:pt x="314163" y="484861"/>
                    </a:lnTo>
                    <a:lnTo>
                      <a:pt x="315658" y="484861"/>
                    </a:lnTo>
                    <a:lnTo>
                      <a:pt x="320211" y="483384"/>
                    </a:lnTo>
                    <a:lnTo>
                      <a:pt x="323279" y="483384"/>
                    </a:lnTo>
                    <a:lnTo>
                      <a:pt x="326355" y="477231"/>
                    </a:lnTo>
                    <a:lnTo>
                      <a:pt x="340004" y="445256"/>
                    </a:lnTo>
                    <a:lnTo>
                      <a:pt x="358321" y="439112"/>
                    </a:lnTo>
                    <a:lnTo>
                      <a:pt x="361388" y="452885"/>
                    </a:lnTo>
                    <a:lnTo>
                      <a:pt x="430025" y="407137"/>
                    </a:lnTo>
                    <a:lnTo>
                      <a:pt x="478841" y="414757"/>
                    </a:lnTo>
                    <a:lnTo>
                      <a:pt x="486451" y="413280"/>
                    </a:lnTo>
                    <a:lnTo>
                      <a:pt x="487937" y="411690"/>
                    </a:lnTo>
                    <a:lnTo>
                      <a:pt x="491014" y="408613"/>
                    </a:lnTo>
                    <a:lnTo>
                      <a:pt x="495557" y="405660"/>
                    </a:lnTo>
                    <a:lnTo>
                      <a:pt x="500119" y="404070"/>
                    </a:lnTo>
                    <a:lnTo>
                      <a:pt x="504768" y="402593"/>
                    </a:lnTo>
                    <a:lnTo>
                      <a:pt x="515360" y="402593"/>
                    </a:lnTo>
                    <a:lnTo>
                      <a:pt x="520027" y="401002"/>
                    </a:lnTo>
                    <a:lnTo>
                      <a:pt x="527647" y="399517"/>
                    </a:lnTo>
                    <a:lnTo>
                      <a:pt x="527647" y="398031"/>
                    </a:lnTo>
                    <a:lnTo>
                      <a:pt x="559632" y="347625"/>
                    </a:lnTo>
                    <a:lnTo>
                      <a:pt x="573386" y="318725"/>
                    </a:lnTo>
                    <a:lnTo>
                      <a:pt x="588635" y="285150"/>
                    </a:lnTo>
                    <a:lnTo>
                      <a:pt x="582492" y="256146"/>
                    </a:lnTo>
                    <a:lnTo>
                      <a:pt x="571795" y="213465"/>
                    </a:lnTo>
                    <a:lnTo>
                      <a:pt x="561108" y="172279"/>
                    </a:lnTo>
                    <a:lnTo>
                      <a:pt x="556565" y="152476"/>
                    </a:lnTo>
                    <a:lnTo>
                      <a:pt x="556565" y="138817"/>
                    </a:lnTo>
                    <a:lnTo>
                      <a:pt x="558146" y="109795"/>
                    </a:lnTo>
                    <a:lnTo>
                      <a:pt x="567252" y="71685"/>
                    </a:lnTo>
                    <a:lnTo>
                      <a:pt x="480317" y="39700"/>
                    </a:lnTo>
                    <a:lnTo>
                      <a:pt x="480317" y="39710"/>
                    </a:lnTo>
                    <a:lnTo>
                      <a:pt x="391896" y="6144"/>
                    </a:lnTo>
                    <a:lnTo>
                      <a:pt x="382791" y="74771"/>
                    </a:lnTo>
                    <a:lnTo>
                      <a:pt x="372094" y="82372"/>
                    </a:lnTo>
                    <a:lnTo>
                      <a:pt x="257737" y="18326"/>
                    </a:lnTo>
                    <a:lnTo>
                      <a:pt x="224161" y="0"/>
                    </a:lnTo>
                    <a:lnTo>
                      <a:pt x="195158" y="50302"/>
                    </a:lnTo>
                    <a:lnTo>
                      <a:pt x="141789" y="54950"/>
                    </a:lnTo>
                    <a:lnTo>
                      <a:pt x="138817" y="29023"/>
                    </a:lnTo>
                    <a:lnTo>
                      <a:pt x="138817" y="29023"/>
                    </a:lnTo>
                    <a:lnTo>
                      <a:pt x="138817" y="29013"/>
                    </a:lnTo>
                    <a:lnTo>
                      <a:pt x="114357" y="32080"/>
                    </a:lnTo>
                    <a:lnTo>
                      <a:pt x="114357" y="38119"/>
                    </a:lnTo>
                    <a:lnTo>
                      <a:pt x="115948" y="48806"/>
                    </a:lnTo>
                    <a:lnTo>
                      <a:pt x="115948" y="74762"/>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03" name="Freeform: Shape 302">
                <a:extLst>
                  <a:ext uri="{FF2B5EF4-FFF2-40B4-BE49-F238E27FC236}">
                    <a16:creationId xmlns:a16="http://schemas.microsoft.com/office/drawing/2014/main" id="{425F2461-0F7A-48C2-AA94-465E4729DCAE}"/>
                  </a:ext>
                </a:extLst>
              </p:cNvPr>
              <p:cNvSpPr/>
              <p:nvPr/>
            </p:nvSpPr>
            <p:spPr>
              <a:xfrm>
                <a:off x="7134508" y="2556814"/>
                <a:ext cx="619134" cy="792908"/>
              </a:xfrm>
              <a:custGeom>
                <a:avLst/>
                <a:gdLst>
                  <a:gd name="connsiteX0" fmla="*/ 495557 w 619134"/>
                  <a:gd name="connsiteY0" fmla="*/ 773106 h 792908"/>
                  <a:gd name="connsiteX1" fmla="*/ 495557 w 619134"/>
                  <a:gd name="connsiteY1" fmla="*/ 779145 h 792908"/>
                  <a:gd name="connsiteX2" fmla="*/ 349225 w 619134"/>
                  <a:gd name="connsiteY2" fmla="*/ 792909 h 792908"/>
                  <a:gd name="connsiteX3" fmla="*/ 343081 w 619134"/>
                  <a:gd name="connsiteY3" fmla="*/ 719737 h 792908"/>
                  <a:gd name="connsiteX4" fmla="*/ 266833 w 619134"/>
                  <a:gd name="connsiteY4" fmla="*/ 721214 h 792908"/>
                  <a:gd name="connsiteX5" fmla="*/ 262290 w 619134"/>
                  <a:gd name="connsiteY5" fmla="*/ 649529 h 792908"/>
                  <a:gd name="connsiteX6" fmla="*/ 256146 w 619134"/>
                  <a:gd name="connsiteY6" fmla="*/ 609924 h 792908"/>
                  <a:gd name="connsiteX7" fmla="*/ 221085 w 619134"/>
                  <a:gd name="connsiteY7" fmla="*/ 613000 h 792908"/>
                  <a:gd name="connsiteX8" fmla="*/ 221085 w 619134"/>
                  <a:gd name="connsiteY8" fmla="*/ 606857 h 792908"/>
                  <a:gd name="connsiteX9" fmla="*/ 218027 w 619134"/>
                  <a:gd name="connsiteY9" fmla="*/ 600713 h 792908"/>
                  <a:gd name="connsiteX10" fmla="*/ 216541 w 619134"/>
                  <a:gd name="connsiteY10" fmla="*/ 597741 h 792908"/>
                  <a:gd name="connsiteX11" fmla="*/ 216541 w 619134"/>
                  <a:gd name="connsiteY11" fmla="*/ 596160 h 792908"/>
                  <a:gd name="connsiteX12" fmla="*/ 218027 w 619134"/>
                  <a:gd name="connsiteY12" fmla="*/ 591598 h 792908"/>
                  <a:gd name="connsiteX13" fmla="*/ 218027 w 619134"/>
                  <a:gd name="connsiteY13" fmla="*/ 587054 h 792908"/>
                  <a:gd name="connsiteX14" fmla="*/ 216541 w 619134"/>
                  <a:gd name="connsiteY14" fmla="*/ 582501 h 792908"/>
                  <a:gd name="connsiteX15" fmla="*/ 215055 w 619134"/>
                  <a:gd name="connsiteY15" fmla="*/ 582501 h 792908"/>
                  <a:gd name="connsiteX16" fmla="*/ 213474 w 619134"/>
                  <a:gd name="connsiteY16" fmla="*/ 580911 h 792908"/>
                  <a:gd name="connsiteX17" fmla="*/ 208921 w 619134"/>
                  <a:gd name="connsiteY17" fmla="*/ 580911 h 792908"/>
                  <a:gd name="connsiteX18" fmla="*/ 207445 w 619134"/>
                  <a:gd name="connsiteY18" fmla="*/ 577834 h 792908"/>
                  <a:gd name="connsiteX19" fmla="*/ 205854 w 619134"/>
                  <a:gd name="connsiteY19" fmla="*/ 576358 h 792908"/>
                  <a:gd name="connsiteX20" fmla="*/ 204359 w 619134"/>
                  <a:gd name="connsiteY20" fmla="*/ 574872 h 792908"/>
                  <a:gd name="connsiteX21" fmla="*/ 198215 w 619134"/>
                  <a:gd name="connsiteY21" fmla="*/ 571795 h 792908"/>
                  <a:gd name="connsiteX22" fmla="*/ 192186 w 619134"/>
                  <a:gd name="connsiteY22" fmla="*/ 568728 h 792908"/>
                  <a:gd name="connsiteX23" fmla="*/ 190595 w 619134"/>
                  <a:gd name="connsiteY23" fmla="*/ 565671 h 792908"/>
                  <a:gd name="connsiteX24" fmla="*/ 189119 w 619134"/>
                  <a:gd name="connsiteY24" fmla="*/ 562604 h 792908"/>
                  <a:gd name="connsiteX25" fmla="*/ 189119 w 619134"/>
                  <a:gd name="connsiteY25" fmla="*/ 552002 h 792908"/>
                  <a:gd name="connsiteX26" fmla="*/ 186052 w 619134"/>
                  <a:gd name="connsiteY26" fmla="*/ 542792 h 792908"/>
                  <a:gd name="connsiteX27" fmla="*/ 182966 w 619134"/>
                  <a:gd name="connsiteY27" fmla="*/ 538239 h 792908"/>
                  <a:gd name="connsiteX28" fmla="*/ 181480 w 619134"/>
                  <a:gd name="connsiteY28" fmla="*/ 538239 h 792908"/>
                  <a:gd name="connsiteX29" fmla="*/ 179899 w 619134"/>
                  <a:gd name="connsiteY29" fmla="*/ 535162 h 792908"/>
                  <a:gd name="connsiteX30" fmla="*/ 178422 w 619134"/>
                  <a:gd name="connsiteY30" fmla="*/ 533676 h 792908"/>
                  <a:gd name="connsiteX31" fmla="*/ 176936 w 619134"/>
                  <a:gd name="connsiteY31" fmla="*/ 530609 h 792908"/>
                  <a:gd name="connsiteX32" fmla="*/ 167735 w 619134"/>
                  <a:gd name="connsiteY32" fmla="*/ 529133 h 792908"/>
                  <a:gd name="connsiteX33" fmla="*/ 163173 w 619134"/>
                  <a:gd name="connsiteY33" fmla="*/ 526066 h 792908"/>
                  <a:gd name="connsiteX34" fmla="*/ 160096 w 619134"/>
                  <a:gd name="connsiteY34" fmla="*/ 522989 h 792908"/>
                  <a:gd name="connsiteX35" fmla="*/ 157029 w 619134"/>
                  <a:gd name="connsiteY35" fmla="*/ 518427 h 792908"/>
                  <a:gd name="connsiteX36" fmla="*/ 154057 w 619134"/>
                  <a:gd name="connsiteY36" fmla="*/ 513883 h 792908"/>
                  <a:gd name="connsiteX37" fmla="*/ 152476 w 619134"/>
                  <a:gd name="connsiteY37" fmla="*/ 510816 h 792908"/>
                  <a:gd name="connsiteX38" fmla="*/ 149409 w 619134"/>
                  <a:gd name="connsiteY38" fmla="*/ 509235 h 792908"/>
                  <a:gd name="connsiteX39" fmla="*/ 144866 w 619134"/>
                  <a:gd name="connsiteY39" fmla="*/ 507740 h 792908"/>
                  <a:gd name="connsiteX40" fmla="*/ 141894 w 619134"/>
                  <a:gd name="connsiteY40" fmla="*/ 506254 h 792908"/>
                  <a:gd name="connsiteX41" fmla="*/ 138817 w 619134"/>
                  <a:gd name="connsiteY41" fmla="*/ 501596 h 792908"/>
                  <a:gd name="connsiteX42" fmla="*/ 138817 w 619134"/>
                  <a:gd name="connsiteY42" fmla="*/ 497053 h 792908"/>
                  <a:gd name="connsiteX43" fmla="*/ 137227 w 619134"/>
                  <a:gd name="connsiteY43" fmla="*/ 493976 h 792908"/>
                  <a:gd name="connsiteX44" fmla="*/ 132674 w 619134"/>
                  <a:gd name="connsiteY44" fmla="*/ 493976 h 792908"/>
                  <a:gd name="connsiteX45" fmla="*/ 131188 w 619134"/>
                  <a:gd name="connsiteY45" fmla="*/ 491004 h 792908"/>
                  <a:gd name="connsiteX46" fmla="*/ 128130 w 619134"/>
                  <a:gd name="connsiteY46" fmla="*/ 486356 h 792908"/>
                  <a:gd name="connsiteX47" fmla="*/ 128130 w 619134"/>
                  <a:gd name="connsiteY47" fmla="*/ 483384 h 792908"/>
                  <a:gd name="connsiteX48" fmla="*/ 126635 w 619134"/>
                  <a:gd name="connsiteY48" fmla="*/ 481794 h 792908"/>
                  <a:gd name="connsiteX49" fmla="*/ 125044 w 619134"/>
                  <a:gd name="connsiteY49" fmla="*/ 483384 h 792908"/>
                  <a:gd name="connsiteX50" fmla="*/ 125044 w 619134"/>
                  <a:gd name="connsiteY50" fmla="*/ 484861 h 792908"/>
                  <a:gd name="connsiteX51" fmla="*/ 123577 w 619134"/>
                  <a:gd name="connsiteY51" fmla="*/ 486356 h 792908"/>
                  <a:gd name="connsiteX52" fmla="*/ 123577 w 619134"/>
                  <a:gd name="connsiteY52" fmla="*/ 484861 h 792908"/>
                  <a:gd name="connsiteX53" fmla="*/ 121986 w 619134"/>
                  <a:gd name="connsiteY53" fmla="*/ 483384 h 792908"/>
                  <a:gd name="connsiteX54" fmla="*/ 120501 w 619134"/>
                  <a:gd name="connsiteY54" fmla="*/ 481794 h 792908"/>
                  <a:gd name="connsiteX55" fmla="*/ 112871 w 619134"/>
                  <a:gd name="connsiteY55" fmla="*/ 478726 h 792908"/>
                  <a:gd name="connsiteX56" fmla="*/ 109804 w 619134"/>
                  <a:gd name="connsiteY56" fmla="*/ 481794 h 792908"/>
                  <a:gd name="connsiteX57" fmla="*/ 108328 w 619134"/>
                  <a:gd name="connsiteY57" fmla="*/ 484861 h 792908"/>
                  <a:gd name="connsiteX58" fmla="*/ 103765 w 619134"/>
                  <a:gd name="connsiteY58" fmla="*/ 484861 h 792908"/>
                  <a:gd name="connsiteX59" fmla="*/ 102184 w 619134"/>
                  <a:gd name="connsiteY59" fmla="*/ 483384 h 792908"/>
                  <a:gd name="connsiteX60" fmla="*/ 97622 w 619134"/>
                  <a:gd name="connsiteY60" fmla="*/ 477250 h 792908"/>
                  <a:gd name="connsiteX61" fmla="*/ 88516 w 619134"/>
                  <a:gd name="connsiteY61" fmla="*/ 472697 h 792908"/>
                  <a:gd name="connsiteX62" fmla="*/ 83868 w 619134"/>
                  <a:gd name="connsiteY62" fmla="*/ 471097 h 792908"/>
                  <a:gd name="connsiteX63" fmla="*/ 83868 w 619134"/>
                  <a:gd name="connsiteY63" fmla="*/ 472697 h 792908"/>
                  <a:gd name="connsiteX64" fmla="*/ 82382 w 619134"/>
                  <a:gd name="connsiteY64" fmla="*/ 474164 h 792908"/>
                  <a:gd name="connsiteX65" fmla="*/ 80896 w 619134"/>
                  <a:gd name="connsiteY65" fmla="*/ 475764 h 792908"/>
                  <a:gd name="connsiteX66" fmla="*/ 79315 w 619134"/>
                  <a:gd name="connsiteY66" fmla="*/ 477250 h 792908"/>
                  <a:gd name="connsiteX67" fmla="*/ 76228 w 619134"/>
                  <a:gd name="connsiteY67" fmla="*/ 477250 h 792908"/>
                  <a:gd name="connsiteX68" fmla="*/ 74743 w 619134"/>
                  <a:gd name="connsiteY68" fmla="*/ 478726 h 792908"/>
                  <a:gd name="connsiteX69" fmla="*/ 74743 w 619134"/>
                  <a:gd name="connsiteY69" fmla="*/ 481794 h 792908"/>
                  <a:gd name="connsiteX70" fmla="*/ 71685 w 619134"/>
                  <a:gd name="connsiteY70" fmla="*/ 484861 h 792908"/>
                  <a:gd name="connsiteX71" fmla="*/ 65646 w 619134"/>
                  <a:gd name="connsiteY71" fmla="*/ 486356 h 792908"/>
                  <a:gd name="connsiteX72" fmla="*/ 53359 w 619134"/>
                  <a:gd name="connsiteY72" fmla="*/ 484861 h 792908"/>
                  <a:gd name="connsiteX73" fmla="*/ 48816 w 619134"/>
                  <a:gd name="connsiteY73" fmla="*/ 486356 h 792908"/>
                  <a:gd name="connsiteX74" fmla="*/ 36633 w 619134"/>
                  <a:gd name="connsiteY74" fmla="*/ 486356 h 792908"/>
                  <a:gd name="connsiteX75" fmla="*/ 32080 w 619134"/>
                  <a:gd name="connsiteY75" fmla="*/ 487937 h 792908"/>
                  <a:gd name="connsiteX76" fmla="*/ 29003 w 619134"/>
                  <a:gd name="connsiteY76" fmla="*/ 487937 h 792908"/>
                  <a:gd name="connsiteX77" fmla="*/ 27527 w 619134"/>
                  <a:gd name="connsiteY77" fmla="*/ 489423 h 792908"/>
                  <a:gd name="connsiteX78" fmla="*/ 22870 w 619134"/>
                  <a:gd name="connsiteY78" fmla="*/ 495567 h 792908"/>
                  <a:gd name="connsiteX79" fmla="*/ 19898 w 619134"/>
                  <a:gd name="connsiteY79" fmla="*/ 498643 h 792908"/>
                  <a:gd name="connsiteX80" fmla="*/ 13763 w 619134"/>
                  <a:gd name="connsiteY80" fmla="*/ 498643 h 792908"/>
                  <a:gd name="connsiteX81" fmla="*/ 12287 w 619134"/>
                  <a:gd name="connsiteY81" fmla="*/ 495567 h 792908"/>
                  <a:gd name="connsiteX82" fmla="*/ 10696 w 619134"/>
                  <a:gd name="connsiteY82" fmla="*/ 493976 h 792908"/>
                  <a:gd name="connsiteX83" fmla="*/ 9201 w 619134"/>
                  <a:gd name="connsiteY83" fmla="*/ 491004 h 792908"/>
                  <a:gd name="connsiteX84" fmla="*/ 3067 w 619134"/>
                  <a:gd name="connsiteY84" fmla="*/ 491004 h 792908"/>
                  <a:gd name="connsiteX85" fmla="*/ 16840 w 619134"/>
                  <a:gd name="connsiteY85" fmla="*/ 318630 h 792908"/>
                  <a:gd name="connsiteX86" fmla="*/ 0 w 619134"/>
                  <a:gd name="connsiteY86" fmla="*/ 314068 h 792908"/>
                  <a:gd name="connsiteX87" fmla="*/ 48816 w 619134"/>
                  <a:gd name="connsiteY87" fmla="*/ 147933 h 792908"/>
                  <a:gd name="connsiteX88" fmla="*/ 94555 w 619134"/>
                  <a:gd name="connsiteY88" fmla="*/ 160106 h 792908"/>
                  <a:gd name="connsiteX89" fmla="*/ 263766 w 619134"/>
                  <a:gd name="connsiteY89" fmla="*/ 208921 h 792908"/>
                  <a:gd name="connsiteX90" fmla="*/ 318725 w 619134"/>
                  <a:gd name="connsiteY90" fmla="*/ 173765 h 792908"/>
                  <a:gd name="connsiteX91" fmla="*/ 465058 w 619134"/>
                  <a:gd name="connsiteY91" fmla="*/ 74657 h 792908"/>
                  <a:gd name="connsiteX92" fmla="*/ 577939 w 619134"/>
                  <a:gd name="connsiteY92" fmla="*/ 0 h 792908"/>
                  <a:gd name="connsiteX93" fmla="*/ 577939 w 619134"/>
                  <a:gd name="connsiteY93" fmla="*/ 0 h 792908"/>
                  <a:gd name="connsiteX94" fmla="*/ 591598 w 619134"/>
                  <a:gd name="connsiteY94" fmla="*/ 121996 h 792908"/>
                  <a:gd name="connsiteX95" fmla="*/ 609924 w 619134"/>
                  <a:gd name="connsiteY95" fmla="*/ 294265 h 792908"/>
                  <a:gd name="connsiteX96" fmla="*/ 600818 w 619134"/>
                  <a:gd name="connsiteY96" fmla="*/ 297342 h 792908"/>
                  <a:gd name="connsiteX97" fmla="*/ 599227 w 619134"/>
                  <a:gd name="connsiteY97" fmla="*/ 300409 h 792908"/>
                  <a:gd name="connsiteX98" fmla="*/ 597741 w 619134"/>
                  <a:gd name="connsiteY98" fmla="*/ 303390 h 792908"/>
                  <a:gd name="connsiteX99" fmla="*/ 593198 w 619134"/>
                  <a:gd name="connsiteY99" fmla="*/ 303390 h 792908"/>
                  <a:gd name="connsiteX100" fmla="*/ 590121 w 619134"/>
                  <a:gd name="connsiteY100" fmla="*/ 312582 h 792908"/>
                  <a:gd name="connsiteX101" fmla="*/ 588626 w 619134"/>
                  <a:gd name="connsiteY101" fmla="*/ 317135 h 792908"/>
                  <a:gd name="connsiteX102" fmla="*/ 585559 w 619134"/>
                  <a:gd name="connsiteY102" fmla="*/ 318630 h 792908"/>
                  <a:gd name="connsiteX103" fmla="*/ 581015 w 619134"/>
                  <a:gd name="connsiteY103" fmla="*/ 317135 h 792908"/>
                  <a:gd name="connsiteX104" fmla="*/ 579434 w 619134"/>
                  <a:gd name="connsiteY104" fmla="*/ 318630 h 792908"/>
                  <a:gd name="connsiteX105" fmla="*/ 577939 w 619134"/>
                  <a:gd name="connsiteY105" fmla="*/ 320221 h 792908"/>
                  <a:gd name="connsiteX106" fmla="*/ 577939 w 619134"/>
                  <a:gd name="connsiteY106" fmla="*/ 321707 h 792908"/>
                  <a:gd name="connsiteX107" fmla="*/ 574872 w 619134"/>
                  <a:gd name="connsiteY107" fmla="*/ 323278 h 792908"/>
                  <a:gd name="connsiteX108" fmla="*/ 573395 w 619134"/>
                  <a:gd name="connsiteY108" fmla="*/ 320221 h 792908"/>
                  <a:gd name="connsiteX109" fmla="*/ 568728 w 619134"/>
                  <a:gd name="connsiteY109" fmla="*/ 321707 h 792908"/>
                  <a:gd name="connsiteX110" fmla="*/ 562699 w 619134"/>
                  <a:gd name="connsiteY110" fmla="*/ 324774 h 792908"/>
                  <a:gd name="connsiteX111" fmla="*/ 558136 w 619134"/>
                  <a:gd name="connsiteY111" fmla="*/ 329317 h 792908"/>
                  <a:gd name="connsiteX112" fmla="*/ 555069 w 619134"/>
                  <a:gd name="connsiteY112" fmla="*/ 343090 h 792908"/>
                  <a:gd name="connsiteX113" fmla="*/ 548916 w 619134"/>
                  <a:gd name="connsiteY113" fmla="*/ 367436 h 792908"/>
                  <a:gd name="connsiteX114" fmla="*/ 548916 w 619134"/>
                  <a:gd name="connsiteY114" fmla="*/ 372008 h 792908"/>
                  <a:gd name="connsiteX115" fmla="*/ 550516 w 619134"/>
                  <a:gd name="connsiteY115" fmla="*/ 373580 h 792908"/>
                  <a:gd name="connsiteX116" fmla="*/ 553488 w 619134"/>
                  <a:gd name="connsiteY116" fmla="*/ 373580 h 792908"/>
                  <a:gd name="connsiteX117" fmla="*/ 555069 w 619134"/>
                  <a:gd name="connsiteY117" fmla="*/ 375066 h 792908"/>
                  <a:gd name="connsiteX118" fmla="*/ 555069 w 619134"/>
                  <a:gd name="connsiteY118" fmla="*/ 379619 h 792908"/>
                  <a:gd name="connsiteX119" fmla="*/ 556555 w 619134"/>
                  <a:gd name="connsiteY119" fmla="*/ 381209 h 792908"/>
                  <a:gd name="connsiteX120" fmla="*/ 558136 w 619134"/>
                  <a:gd name="connsiteY120" fmla="*/ 382695 h 792908"/>
                  <a:gd name="connsiteX121" fmla="*/ 559622 w 619134"/>
                  <a:gd name="connsiteY121" fmla="*/ 381209 h 792908"/>
                  <a:gd name="connsiteX122" fmla="*/ 561108 w 619134"/>
                  <a:gd name="connsiteY122" fmla="*/ 378123 h 792908"/>
                  <a:gd name="connsiteX123" fmla="*/ 562699 w 619134"/>
                  <a:gd name="connsiteY123" fmla="*/ 376666 h 792908"/>
                  <a:gd name="connsiteX124" fmla="*/ 567242 w 619134"/>
                  <a:gd name="connsiteY124" fmla="*/ 379619 h 792908"/>
                  <a:gd name="connsiteX125" fmla="*/ 573395 w 619134"/>
                  <a:gd name="connsiteY125" fmla="*/ 384267 h 792908"/>
                  <a:gd name="connsiteX126" fmla="*/ 581015 w 619134"/>
                  <a:gd name="connsiteY126" fmla="*/ 391906 h 792908"/>
                  <a:gd name="connsiteX127" fmla="*/ 588626 w 619134"/>
                  <a:gd name="connsiteY127" fmla="*/ 394859 h 792908"/>
                  <a:gd name="connsiteX128" fmla="*/ 596265 w 619134"/>
                  <a:gd name="connsiteY128" fmla="*/ 397935 h 792908"/>
                  <a:gd name="connsiteX129" fmla="*/ 603885 w 619134"/>
                  <a:gd name="connsiteY129" fmla="*/ 399536 h 792908"/>
                  <a:gd name="connsiteX130" fmla="*/ 608428 w 619134"/>
                  <a:gd name="connsiteY130" fmla="*/ 399536 h 792908"/>
                  <a:gd name="connsiteX131" fmla="*/ 611505 w 619134"/>
                  <a:gd name="connsiteY131" fmla="*/ 397935 h 792908"/>
                  <a:gd name="connsiteX132" fmla="*/ 614467 w 619134"/>
                  <a:gd name="connsiteY132" fmla="*/ 396450 h 792908"/>
                  <a:gd name="connsiteX133" fmla="*/ 616067 w 619134"/>
                  <a:gd name="connsiteY133" fmla="*/ 396450 h 792908"/>
                  <a:gd name="connsiteX134" fmla="*/ 617544 w 619134"/>
                  <a:gd name="connsiteY134" fmla="*/ 399536 h 792908"/>
                  <a:gd name="connsiteX135" fmla="*/ 619134 w 619134"/>
                  <a:gd name="connsiteY135" fmla="*/ 404079 h 792908"/>
                  <a:gd name="connsiteX136" fmla="*/ 559622 w 619134"/>
                  <a:gd name="connsiteY136" fmla="*/ 513883 h 792908"/>
                  <a:gd name="connsiteX137" fmla="*/ 538229 w 619134"/>
                  <a:gd name="connsiteY137" fmla="*/ 542792 h 792908"/>
                  <a:gd name="connsiteX138" fmla="*/ 509330 w 619134"/>
                  <a:gd name="connsiteY138" fmla="*/ 588540 h 792908"/>
                  <a:gd name="connsiteX139" fmla="*/ 516950 w 619134"/>
                  <a:gd name="connsiteY139" fmla="*/ 644985 h 792908"/>
                  <a:gd name="connsiteX140" fmla="*/ 522989 w 619134"/>
                  <a:gd name="connsiteY140" fmla="*/ 709051 h 792908"/>
                  <a:gd name="connsiteX141" fmla="*/ 527637 w 619134"/>
                  <a:gd name="connsiteY141" fmla="*/ 765496 h 792908"/>
                  <a:gd name="connsiteX142" fmla="*/ 527637 w 619134"/>
                  <a:gd name="connsiteY142" fmla="*/ 770049 h 792908"/>
                  <a:gd name="connsiteX143" fmla="*/ 520017 w 619134"/>
                  <a:gd name="connsiteY143" fmla="*/ 770049 h 792908"/>
                  <a:gd name="connsiteX144" fmla="*/ 520017 w 619134"/>
                  <a:gd name="connsiteY144" fmla="*/ 770039 h 792908"/>
                  <a:gd name="connsiteX145" fmla="*/ 495557 w 619134"/>
                  <a:gd name="connsiteY145" fmla="*/ 773106 h 7929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Lst>
                <a:rect l="l" t="t" r="r" b="b"/>
                <a:pathLst>
                  <a:path w="619134" h="792908">
                    <a:moveTo>
                      <a:pt x="495557" y="773106"/>
                    </a:moveTo>
                    <a:lnTo>
                      <a:pt x="495557" y="779145"/>
                    </a:lnTo>
                    <a:lnTo>
                      <a:pt x="349225" y="792909"/>
                    </a:lnTo>
                    <a:lnTo>
                      <a:pt x="343081" y="719737"/>
                    </a:lnTo>
                    <a:lnTo>
                      <a:pt x="266833" y="721214"/>
                    </a:lnTo>
                    <a:lnTo>
                      <a:pt x="262290" y="649529"/>
                    </a:lnTo>
                    <a:lnTo>
                      <a:pt x="256146" y="609924"/>
                    </a:lnTo>
                    <a:lnTo>
                      <a:pt x="221085" y="613000"/>
                    </a:lnTo>
                    <a:lnTo>
                      <a:pt x="221085" y="606857"/>
                    </a:lnTo>
                    <a:lnTo>
                      <a:pt x="218027" y="600713"/>
                    </a:lnTo>
                    <a:lnTo>
                      <a:pt x="216541" y="597741"/>
                    </a:lnTo>
                    <a:lnTo>
                      <a:pt x="216541" y="596160"/>
                    </a:lnTo>
                    <a:lnTo>
                      <a:pt x="218027" y="591598"/>
                    </a:lnTo>
                    <a:lnTo>
                      <a:pt x="218027" y="587054"/>
                    </a:lnTo>
                    <a:lnTo>
                      <a:pt x="216541" y="582501"/>
                    </a:lnTo>
                    <a:lnTo>
                      <a:pt x="215055" y="582501"/>
                    </a:lnTo>
                    <a:lnTo>
                      <a:pt x="213474" y="580911"/>
                    </a:lnTo>
                    <a:lnTo>
                      <a:pt x="208921" y="580911"/>
                    </a:lnTo>
                    <a:lnTo>
                      <a:pt x="207445" y="577834"/>
                    </a:lnTo>
                    <a:lnTo>
                      <a:pt x="205854" y="576358"/>
                    </a:lnTo>
                    <a:lnTo>
                      <a:pt x="204359" y="574872"/>
                    </a:lnTo>
                    <a:lnTo>
                      <a:pt x="198215" y="571795"/>
                    </a:lnTo>
                    <a:lnTo>
                      <a:pt x="192186" y="568728"/>
                    </a:lnTo>
                    <a:lnTo>
                      <a:pt x="190595" y="565671"/>
                    </a:lnTo>
                    <a:lnTo>
                      <a:pt x="189119" y="562604"/>
                    </a:lnTo>
                    <a:lnTo>
                      <a:pt x="189119" y="552002"/>
                    </a:lnTo>
                    <a:lnTo>
                      <a:pt x="186052" y="542792"/>
                    </a:lnTo>
                    <a:lnTo>
                      <a:pt x="182966" y="538239"/>
                    </a:lnTo>
                    <a:lnTo>
                      <a:pt x="181480" y="538239"/>
                    </a:lnTo>
                    <a:lnTo>
                      <a:pt x="179899" y="535162"/>
                    </a:lnTo>
                    <a:lnTo>
                      <a:pt x="178422" y="533676"/>
                    </a:lnTo>
                    <a:lnTo>
                      <a:pt x="176936" y="530609"/>
                    </a:lnTo>
                    <a:lnTo>
                      <a:pt x="167735" y="529133"/>
                    </a:lnTo>
                    <a:lnTo>
                      <a:pt x="163173" y="526066"/>
                    </a:lnTo>
                    <a:lnTo>
                      <a:pt x="160096" y="522989"/>
                    </a:lnTo>
                    <a:lnTo>
                      <a:pt x="157029" y="518427"/>
                    </a:lnTo>
                    <a:lnTo>
                      <a:pt x="154057" y="513883"/>
                    </a:lnTo>
                    <a:lnTo>
                      <a:pt x="152476" y="510816"/>
                    </a:lnTo>
                    <a:lnTo>
                      <a:pt x="149409" y="509235"/>
                    </a:lnTo>
                    <a:lnTo>
                      <a:pt x="144866" y="507740"/>
                    </a:lnTo>
                    <a:lnTo>
                      <a:pt x="141894" y="506254"/>
                    </a:lnTo>
                    <a:lnTo>
                      <a:pt x="138817" y="501596"/>
                    </a:lnTo>
                    <a:lnTo>
                      <a:pt x="138817" y="497053"/>
                    </a:lnTo>
                    <a:lnTo>
                      <a:pt x="137227" y="493976"/>
                    </a:lnTo>
                    <a:lnTo>
                      <a:pt x="132674" y="493976"/>
                    </a:lnTo>
                    <a:lnTo>
                      <a:pt x="131188" y="491004"/>
                    </a:lnTo>
                    <a:lnTo>
                      <a:pt x="128130" y="486356"/>
                    </a:lnTo>
                    <a:lnTo>
                      <a:pt x="128130" y="483384"/>
                    </a:lnTo>
                    <a:lnTo>
                      <a:pt x="126635" y="481794"/>
                    </a:lnTo>
                    <a:lnTo>
                      <a:pt x="125044" y="483384"/>
                    </a:lnTo>
                    <a:lnTo>
                      <a:pt x="125044" y="484861"/>
                    </a:lnTo>
                    <a:lnTo>
                      <a:pt x="123577" y="486356"/>
                    </a:lnTo>
                    <a:lnTo>
                      <a:pt x="123577" y="484861"/>
                    </a:lnTo>
                    <a:lnTo>
                      <a:pt x="121986" y="483384"/>
                    </a:lnTo>
                    <a:lnTo>
                      <a:pt x="120501" y="481794"/>
                    </a:lnTo>
                    <a:lnTo>
                      <a:pt x="112871" y="478726"/>
                    </a:lnTo>
                    <a:lnTo>
                      <a:pt x="109804" y="481794"/>
                    </a:lnTo>
                    <a:lnTo>
                      <a:pt x="108328" y="484861"/>
                    </a:lnTo>
                    <a:lnTo>
                      <a:pt x="103765" y="484861"/>
                    </a:lnTo>
                    <a:lnTo>
                      <a:pt x="102184" y="483384"/>
                    </a:lnTo>
                    <a:lnTo>
                      <a:pt x="97622" y="477250"/>
                    </a:lnTo>
                    <a:lnTo>
                      <a:pt x="88516" y="472697"/>
                    </a:lnTo>
                    <a:lnTo>
                      <a:pt x="83868" y="471097"/>
                    </a:lnTo>
                    <a:lnTo>
                      <a:pt x="83868" y="472697"/>
                    </a:lnTo>
                    <a:lnTo>
                      <a:pt x="82382" y="474164"/>
                    </a:lnTo>
                    <a:lnTo>
                      <a:pt x="80896" y="475764"/>
                    </a:lnTo>
                    <a:lnTo>
                      <a:pt x="79315" y="477250"/>
                    </a:lnTo>
                    <a:lnTo>
                      <a:pt x="76228" y="477250"/>
                    </a:lnTo>
                    <a:lnTo>
                      <a:pt x="74743" y="478726"/>
                    </a:lnTo>
                    <a:lnTo>
                      <a:pt x="74743" y="481794"/>
                    </a:lnTo>
                    <a:lnTo>
                      <a:pt x="71685" y="484861"/>
                    </a:lnTo>
                    <a:lnTo>
                      <a:pt x="65646" y="486356"/>
                    </a:lnTo>
                    <a:lnTo>
                      <a:pt x="53359" y="484861"/>
                    </a:lnTo>
                    <a:lnTo>
                      <a:pt x="48816" y="486356"/>
                    </a:lnTo>
                    <a:lnTo>
                      <a:pt x="36633" y="486356"/>
                    </a:lnTo>
                    <a:lnTo>
                      <a:pt x="32080" y="487937"/>
                    </a:lnTo>
                    <a:lnTo>
                      <a:pt x="29003" y="487937"/>
                    </a:lnTo>
                    <a:lnTo>
                      <a:pt x="27527" y="489423"/>
                    </a:lnTo>
                    <a:lnTo>
                      <a:pt x="22870" y="495567"/>
                    </a:lnTo>
                    <a:lnTo>
                      <a:pt x="19898" y="498643"/>
                    </a:lnTo>
                    <a:lnTo>
                      <a:pt x="13763" y="498643"/>
                    </a:lnTo>
                    <a:lnTo>
                      <a:pt x="12287" y="495567"/>
                    </a:lnTo>
                    <a:lnTo>
                      <a:pt x="10696" y="493976"/>
                    </a:lnTo>
                    <a:lnTo>
                      <a:pt x="9201" y="491004"/>
                    </a:lnTo>
                    <a:lnTo>
                      <a:pt x="3067" y="491004"/>
                    </a:lnTo>
                    <a:lnTo>
                      <a:pt x="16840" y="318630"/>
                    </a:lnTo>
                    <a:lnTo>
                      <a:pt x="0" y="314068"/>
                    </a:lnTo>
                    <a:lnTo>
                      <a:pt x="48816" y="147933"/>
                    </a:lnTo>
                    <a:lnTo>
                      <a:pt x="94555" y="160106"/>
                    </a:lnTo>
                    <a:lnTo>
                      <a:pt x="263766" y="208921"/>
                    </a:lnTo>
                    <a:lnTo>
                      <a:pt x="318725" y="173765"/>
                    </a:lnTo>
                    <a:lnTo>
                      <a:pt x="465058" y="74657"/>
                    </a:lnTo>
                    <a:lnTo>
                      <a:pt x="577939" y="0"/>
                    </a:lnTo>
                    <a:lnTo>
                      <a:pt x="577939" y="0"/>
                    </a:lnTo>
                    <a:lnTo>
                      <a:pt x="591598" y="121996"/>
                    </a:lnTo>
                    <a:lnTo>
                      <a:pt x="609924" y="294265"/>
                    </a:lnTo>
                    <a:lnTo>
                      <a:pt x="600818" y="297342"/>
                    </a:lnTo>
                    <a:lnTo>
                      <a:pt x="599227" y="300409"/>
                    </a:lnTo>
                    <a:lnTo>
                      <a:pt x="597741" y="303390"/>
                    </a:lnTo>
                    <a:lnTo>
                      <a:pt x="593198" y="303390"/>
                    </a:lnTo>
                    <a:lnTo>
                      <a:pt x="590121" y="312582"/>
                    </a:lnTo>
                    <a:lnTo>
                      <a:pt x="588626" y="317135"/>
                    </a:lnTo>
                    <a:lnTo>
                      <a:pt x="585559" y="318630"/>
                    </a:lnTo>
                    <a:lnTo>
                      <a:pt x="581015" y="317135"/>
                    </a:lnTo>
                    <a:lnTo>
                      <a:pt x="579434" y="318630"/>
                    </a:lnTo>
                    <a:lnTo>
                      <a:pt x="577939" y="320221"/>
                    </a:lnTo>
                    <a:lnTo>
                      <a:pt x="577939" y="321707"/>
                    </a:lnTo>
                    <a:lnTo>
                      <a:pt x="574872" y="323278"/>
                    </a:lnTo>
                    <a:lnTo>
                      <a:pt x="573395" y="320221"/>
                    </a:lnTo>
                    <a:lnTo>
                      <a:pt x="568728" y="321707"/>
                    </a:lnTo>
                    <a:lnTo>
                      <a:pt x="562699" y="324774"/>
                    </a:lnTo>
                    <a:lnTo>
                      <a:pt x="558136" y="329317"/>
                    </a:lnTo>
                    <a:lnTo>
                      <a:pt x="555069" y="343090"/>
                    </a:lnTo>
                    <a:lnTo>
                      <a:pt x="548916" y="367436"/>
                    </a:lnTo>
                    <a:lnTo>
                      <a:pt x="548916" y="372008"/>
                    </a:lnTo>
                    <a:lnTo>
                      <a:pt x="550516" y="373580"/>
                    </a:lnTo>
                    <a:lnTo>
                      <a:pt x="553488" y="373580"/>
                    </a:lnTo>
                    <a:lnTo>
                      <a:pt x="555069" y="375066"/>
                    </a:lnTo>
                    <a:lnTo>
                      <a:pt x="555069" y="379619"/>
                    </a:lnTo>
                    <a:lnTo>
                      <a:pt x="556555" y="381209"/>
                    </a:lnTo>
                    <a:lnTo>
                      <a:pt x="558136" y="382695"/>
                    </a:lnTo>
                    <a:lnTo>
                      <a:pt x="559622" y="381209"/>
                    </a:lnTo>
                    <a:lnTo>
                      <a:pt x="561108" y="378123"/>
                    </a:lnTo>
                    <a:lnTo>
                      <a:pt x="562699" y="376666"/>
                    </a:lnTo>
                    <a:lnTo>
                      <a:pt x="567242" y="379619"/>
                    </a:lnTo>
                    <a:lnTo>
                      <a:pt x="573395" y="384267"/>
                    </a:lnTo>
                    <a:lnTo>
                      <a:pt x="581015" y="391906"/>
                    </a:lnTo>
                    <a:lnTo>
                      <a:pt x="588626" y="394859"/>
                    </a:lnTo>
                    <a:lnTo>
                      <a:pt x="596265" y="397935"/>
                    </a:lnTo>
                    <a:lnTo>
                      <a:pt x="603885" y="399536"/>
                    </a:lnTo>
                    <a:lnTo>
                      <a:pt x="608428" y="399536"/>
                    </a:lnTo>
                    <a:lnTo>
                      <a:pt x="611505" y="397935"/>
                    </a:lnTo>
                    <a:lnTo>
                      <a:pt x="614467" y="396450"/>
                    </a:lnTo>
                    <a:lnTo>
                      <a:pt x="616067" y="396450"/>
                    </a:lnTo>
                    <a:lnTo>
                      <a:pt x="617544" y="399536"/>
                    </a:lnTo>
                    <a:lnTo>
                      <a:pt x="619134" y="404079"/>
                    </a:lnTo>
                    <a:lnTo>
                      <a:pt x="559622" y="513883"/>
                    </a:lnTo>
                    <a:lnTo>
                      <a:pt x="538229" y="542792"/>
                    </a:lnTo>
                    <a:lnTo>
                      <a:pt x="509330" y="588540"/>
                    </a:lnTo>
                    <a:lnTo>
                      <a:pt x="516950" y="644985"/>
                    </a:lnTo>
                    <a:lnTo>
                      <a:pt x="522989" y="709051"/>
                    </a:lnTo>
                    <a:lnTo>
                      <a:pt x="527637" y="765496"/>
                    </a:lnTo>
                    <a:lnTo>
                      <a:pt x="527637" y="770049"/>
                    </a:lnTo>
                    <a:lnTo>
                      <a:pt x="520017" y="770049"/>
                    </a:lnTo>
                    <a:lnTo>
                      <a:pt x="520017" y="770039"/>
                    </a:lnTo>
                    <a:lnTo>
                      <a:pt x="495557" y="773106"/>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04" name="Freeform: Shape 303">
                <a:extLst>
                  <a:ext uri="{FF2B5EF4-FFF2-40B4-BE49-F238E27FC236}">
                    <a16:creationId xmlns:a16="http://schemas.microsoft.com/office/drawing/2014/main" id="{F3DD8EB7-3E5B-47D3-86E2-A6465FF12E65}"/>
                  </a:ext>
                </a:extLst>
              </p:cNvPr>
              <p:cNvSpPr/>
              <p:nvPr/>
            </p:nvSpPr>
            <p:spPr>
              <a:xfrm>
                <a:off x="8348307" y="3221593"/>
                <a:ext cx="376551" cy="260813"/>
              </a:xfrm>
              <a:custGeom>
                <a:avLst/>
                <a:gdLst>
                  <a:gd name="connsiteX0" fmla="*/ 134169 w 376551"/>
                  <a:gd name="connsiteY0" fmla="*/ 83858 h 260813"/>
                  <a:gd name="connsiteX1" fmla="*/ 91507 w 376551"/>
                  <a:gd name="connsiteY1" fmla="*/ 115948 h 260813"/>
                  <a:gd name="connsiteX2" fmla="*/ 35062 w 376551"/>
                  <a:gd name="connsiteY2" fmla="*/ 157029 h 260813"/>
                  <a:gd name="connsiteX3" fmla="*/ 36538 w 376551"/>
                  <a:gd name="connsiteY3" fmla="*/ 160106 h 260813"/>
                  <a:gd name="connsiteX4" fmla="*/ 36538 w 376551"/>
                  <a:gd name="connsiteY4" fmla="*/ 163173 h 260813"/>
                  <a:gd name="connsiteX5" fmla="*/ 35062 w 376551"/>
                  <a:gd name="connsiteY5" fmla="*/ 164659 h 260813"/>
                  <a:gd name="connsiteX6" fmla="*/ 33471 w 376551"/>
                  <a:gd name="connsiteY6" fmla="*/ 166240 h 260813"/>
                  <a:gd name="connsiteX7" fmla="*/ 31995 w 376551"/>
                  <a:gd name="connsiteY7" fmla="*/ 167726 h 260813"/>
                  <a:gd name="connsiteX8" fmla="*/ 28918 w 376551"/>
                  <a:gd name="connsiteY8" fmla="*/ 167726 h 260813"/>
                  <a:gd name="connsiteX9" fmla="*/ 30499 w 376551"/>
                  <a:gd name="connsiteY9" fmla="*/ 170812 h 260813"/>
                  <a:gd name="connsiteX10" fmla="*/ 31995 w 376551"/>
                  <a:gd name="connsiteY10" fmla="*/ 172288 h 260813"/>
                  <a:gd name="connsiteX11" fmla="*/ 35062 w 376551"/>
                  <a:gd name="connsiteY11" fmla="*/ 173869 h 260813"/>
                  <a:gd name="connsiteX12" fmla="*/ 38128 w 376551"/>
                  <a:gd name="connsiteY12" fmla="*/ 175355 h 260813"/>
                  <a:gd name="connsiteX13" fmla="*/ 39605 w 376551"/>
                  <a:gd name="connsiteY13" fmla="*/ 178422 h 260813"/>
                  <a:gd name="connsiteX14" fmla="*/ 41091 w 376551"/>
                  <a:gd name="connsiteY14" fmla="*/ 182975 h 260813"/>
                  <a:gd name="connsiteX15" fmla="*/ 41091 w 376551"/>
                  <a:gd name="connsiteY15" fmla="*/ 186042 h 260813"/>
                  <a:gd name="connsiteX16" fmla="*/ 39605 w 376551"/>
                  <a:gd name="connsiteY16" fmla="*/ 189119 h 260813"/>
                  <a:gd name="connsiteX17" fmla="*/ 38128 w 376551"/>
                  <a:gd name="connsiteY17" fmla="*/ 198234 h 260813"/>
                  <a:gd name="connsiteX18" fmla="*/ 36538 w 376551"/>
                  <a:gd name="connsiteY18" fmla="*/ 207435 h 260813"/>
                  <a:gd name="connsiteX19" fmla="*/ 33471 w 376551"/>
                  <a:gd name="connsiteY19" fmla="*/ 211988 h 260813"/>
                  <a:gd name="connsiteX20" fmla="*/ 30499 w 376551"/>
                  <a:gd name="connsiteY20" fmla="*/ 213465 h 260813"/>
                  <a:gd name="connsiteX21" fmla="*/ 15259 w 376551"/>
                  <a:gd name="connsiteY21" fmla="*/ 213465 h 260813"/>
                  <a:gd name="connsiteX22" fmla="*/ 9115 w 376551"/>
                  <a:gd name="connsiteY22" fmla="*/ 215065 h 260813"/>
                  <a:gd name="connsiteX23" fmla="*/ 4572 w 376551"/>
                  <a:gd name="connsiteY23" fmla="*/ 216541 h 260813"/>
                  <a:gd name="connsiteX24" fmla="*/ 1496 w 376551"/>
                  <a:gd name="connsiteY24" fmla="*/ 218037 h 260813"/>
                  <a:gd name="connsiteX25" fmla="*/ 1496 w 376551"/>
                  <a:gd name="connsiteY25" fmla="*/ 219618 h 260813"/>
                  <a:gd name="connsiteX26" fmla="*/ 0 w 376551"/>
                  <a:gd name="connsiteY26" fmla="*/ 222685 h 260813"/>
                  <a:gd name="connsiteX27" fmla="*/ 22870 w 376551"/>
                  <a:gd name="connsiteY27" fmla="*/ 253174 h 260813"/>
                  <a:gd name="connsiteX28" fmla="*/ 27442 w 376551"/>
                  <a:gd name="connsiteY28" fmla="*/ 253174 h 260813"/>
                  <a:gd name="connsiteX29" fmla="*/ 28918 w 376551"/>
                  <a:gd name="connsiteY29" fmla="*/ 257746 h 260813"/>
                  <a:gd name="connsiteX30" fmla="*/ 48720 w 376551"/>
                  <a:gd name="connsiteY30" fmla="*/ 254660 h 260813"/>
                  <a:gd name="connsiteX31" fmla="*/ 51797 w 376551"/>
                  <a:gd name="connsiteY31" fmla="*/ 253174 h 260813"/>
                  <a:gd name="connsiteX32" fmla="*/ 80801 w 376551"/>
                  <a:gd name="connsiteY32" fmla="*/ 260813 h 260813"/>
                  <a:gd name="connsiteX33" fmla="*/ 94459 w 376551"/>
                  <a:gd name="connsiteY33" fmla="*/ 257746 h 260813"/>
                  <a:gd name="connsiteX34" fmla="*/ 99117 w 376551"/>
                  <a:gd name="connsiteY34" fmla="*/ 239420 h 260813"/>
                  <a:gd name="connsiteX35" fmla="*/ 195167 w 376551"/>
                  <a:gd name="connsiteY35" fmla="*/ 219618 h 260813"/>
                  <a:gd name="connsiteX36" fmla="*/ 263776 w 376551"/>
                  <a:gd name="connsiteY36" fmla="*/ 204368 h 260813"/>
                  <a:gd name="connsiteX37" fmla="*/ 368941 w 376551"/>
                  <a:gd name="connsiteY37" fmla="*/ 182975 h 260813"/>
                  <a:gd name="connsiteX38" fmla="*/ 376552 w 376551"/>
                  <a:gd name="connsiteY38" fmla="*/ 179908 h 260813"/>
                  <a:gd name="connsiteX39" fmla="*/ 376552 w 376551"/>
                  <a:gd name="connsiteY39" fmla="*/ 178422 h 260813"/>
                  <a:gd name="connsiteX40" fmla="*/ 367446 w 376551"/>
                  <a:gd name="connsiteY40" fmla="*/ 176936 h 260813"/>
                  <a:gd name="connsiteX41" fmla="*/ 364369 w 376551"/>
                  <a:gd name="connsiteY41" fmla="*/ 172288 h 260813"/>
                  <a:gd name="connsiteX42" fmla="*/ 362893 w 376551"/>
                  <a:gd name="connsiteY42" fmla="*/ 166240 h 260813"/>
                  <a:gd name="connsiteX43" fmla="*/ 359816 w 376551"/>
                  <a:gd name="connsiteY43" fmla="*/ 161696 h 260813"/>
                  <a:gd name="connsiteX44" fmla="*/ 353682 w 376551"/>
                  <a:gd name="connsiteY44" fmla="*/ 157029 h 260813"/>
                  <a:gd name="connsiteX45" fmla="*/ 341500 w 376551"/>
                  <a:gd name="connsiteY45" fmla="*/ 141789 h 260813"/>
                  <a:gd name="connsiteX46" fmla="*/ 326260 w 376551"/>
                  <a:gd name="connsiteY46" fmla="*/ 121987 h 260813"/>
                  <a:gd name="connsiteX47" fmla="*/ 320212 w 376551"/>
                  <a:gd name="connsiteY47" fmla="*/ 105261 h 260813"/>
                  <a:gd name="connsiteX48" fmla="*/ 307934 w 376551"/>
                  <a:gd name="connsiteY48" fmla="*/ 105261 h 260813"/>
                  <a:gd name="connsiteX49" fmla="*/ 303381 w 376551"/>
                  <a:gd name="connsiteY49" fmla="*/ 65551 h 260813"/>
                  <a:gd name="connsiteX50" fmla="*/ 301905 w 376551"/>
                  <a:gd name="connsiteY50" fmla="*/ 41196 h 260813"/>
                  <a:gd name="connsiteX51" fmla="*/ 288131 w 376551"/>
                  <a:gd name="connsiteY51" fmla="*/ 45749 h 260813"/>
                  <a:gd name="connsiteX52" fmla="*/ 280502 w 376551"/>
                  <a:gd name="connsiteY52" fmla="*/ 47339 h 260813"/>
                  <a:gd name="connsiteX53" fmla="*/ 259232 w 376551"/>
                  <a:gd name="connsiteY53" fmla="*/ 56436 h 260813"/>
                  <a:gd name="connsiteX54" fmla="*/ 254565 w 376551"/>
                  <a:gd name="connsiteY54" fmla="*/ 51883 h 260813"/>
                  <a:gd name="connsiteX55" fmla="*/ 250012 w 376551"/>
                  <a:gd name="connsiteY55" fmla="*/ 44272 h 260813"/>
                  <a:gd name="connsiteX56" fmla="*/ 221104 w 376551"/>
                  <a:gd name="connsiteY56" fmla="*/ 21393 h 260813"/>
                  <a:gd name="connsiteX57" fmla="*/ 198244 w 376551"/>
                  <a:gd name="connsiteY57" fmla="*/ 9211 h 260813"/>
                  <a:gd name="connsiteX58" fmla="*/ 193567 w 376551"/>
                  <a:gd name="connsiteY58" fmla="*/ 7629 h 260813"/>
                  <a:gd name="connsiteX59" fmla="*/ 184461 w 376551"/>
                  <a:gd name="connsiteY59" fmla="*/ 1591 h 260813"/>
                  <a:gd name="connsiteX60" fmla="*/ 153972 w 376551"/>
                  <a:gd name="connsiteY60" fmla="*/ 0 h 260813"/>
                  <a:gd name="connsiteX61" fmla="*/ 163078 w 376551"/>
                  <a:gd name="connsiteY61" fmla="*/ 64075 h 260813"/>
                  <a:gd name="connsiteX62" fmla="*/ 134169 w 376551"/>
                  <a:gd name="connsiteY62" fmla="*/ 83858 h 2608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376551" h="260813">
                    <a:moveTo>
                      <a:pt x="134169" y="83858"/>
                    </a:moveTo>
                    <a:lnTo>
                      <a:pt x="91507" y="115948"/>
                    </a:lnTo>
                    <a:lnTo>
                      <a:pt x="35062" y="157029"/>
                    </a:lnTo>
                    <a:lnTo>
                      <a:pt x="36538" y="160106"/>
                    </a:lnTo>
                    <a:lnTo>
                      <a:pt x="36538" y="163173"/>
                    </a:lnTo>
                    <a:lnTo>
                      <a:pt x="35062" y="164659"/>
                    </a:lnTo>
                    <a:lnTo>
                      <a:pt x="33471" y="166240"/>
                    </a:lnTo>
                    <a:lnTo>
                      <a:pt x="31995" y="167726"/>
                    </a:lnTo>
                    <a:lnTo>
                      <a:pt x="28918" y="167726"/>
                    </a:lnTo>
                    <a:lnTo>
                      <a:pt x="30499" y="170812"/>
                    </a:lnTo>
                    <a:lnTo>
                      <a:pt x="31995" y="172288"/>
                    </a:lnTo>
                    <a:lnTo>
                      <a:pt x="35062" y="173869"/>
                    </a:lnTo>
                    <a:lnTo>
                      <a:pt x="38128" y="175355"/>
                    </a:lnTo>
                    <a:lnTo>
                      <a:pt x="39605" y="178422"/>
                    </a:lnTo>
                    <a:lnTo>
                      <a:pt x="41091" y="182975"/>
                    </a:lnTo>
                    <a:lnTo>
                      <a:pt x="41091" y="186042"/>
                    </a:lnTo>
                    <a:lnTo>
                      <a:pt x="39605" y="189119"/>
                    </a:lnTo>
                    <a:lnTo>
                      <a:pt x="38128" y="198234"/>
                    </a:lnTo>
                    <a:lnTo>
                      <a:pt x="36538" y="207435"/>
                    </a:lnTo>
                    <a:lnTo>
                      <a:pt x="33471" y="211988"/>
                    </a:lnTo>
                    <a:lnTo>
                      <a:pt x="30499" y="213465"/>
                    </a:lnTo>
                    <a:lnTo>
                      <a:pt x="15259" y="213465"/>
                    </a:lnTo>
                    <a:lnTo>
                      <a:pt x="9115" y="215065"/>
                    </a:lnTo>
                    <a:lnTo>
                      <a:pt x="4572" y="216541"/>
                    </a:lnTo>
                    <a:lnTo>
                      <a:pt x="1496" y="218037"/>
                    </a:lnTo>
                    <a:lnTo>
                      <a:pt x="1496" y="219618"/>
                    </a:lnTo>
                    <a:lnTo>
                      <a:pt x="0" y="222685"/>
                    </a:lnTo>
                    <a:lnTo>
                      <a:pt x="22870" y="253174"/>
                    </a:lnTo>
                    <a:lnTo>
                      <a:pt x="27442" y="253174"/>
                    </a:lnTo>
                    <a:lnTo>
                      <a:pt x="28918" y="257746"/>
                    </a:lnTo>
                    <a:lnTo>
                      <a:pt x="48720" y="254660"/>
                    </a:lnTo>
                    <a:lnTo>
                      <a:pt x="51797" y="253174"/>
                    </a:lnTo>
                    <a:lnTo>
                      <a:pt x="80801" y="260813"/>
                    </a:lnTo>
                    <a:lnTo>
                      <a:pt x="94459" y="257746"/>
                    </a:lnTo>
                    <a:lnTo>
                      <a:pt x="99117" y="239420"/>
                    </a:lnTo>
                    <a:lnTo>
                      <a:pt x="195167" y="219618"/>
                    </a:lnTo>
                    <a:lnTo>
                      <a:pt x="263776" y="204368"/>
                    </a:lnTo>
                    <a:lnTo>
                      <a:pt x="368941" y="182975"/>
                    </a:lnTo>
                    <a:lnTo>
                      <a:pt x="376552" y="179908"/>
                    </a:lnTo>
                    <a:lnTo>
                      <a:pt x="376552" y="178422"/>
                    </a:lnTo>
                    <a:lnTo>
                      <a:pt x="367446" y="176936"/>
                    </a:lnTo>
                    <a:lnTo>
                      <a:pt x="364369" y="172288"/>
                    </a:lnTo>
                    <a:lnTo>
                      <a:pt x="362893" y="166240"/>
                    </a:lnTo>
                    <a:lnTo>
                      <a:pt x="359816" y="161696"/>
                    </a:lnTo>
                    <a:lnTo>
                      <a:pt x="353682" y="157029"/>
                    </a:lnTo>
                    <a:lnTo>
                      <a:pt x="341500" y="141789"/>
                    </a:lnTo>
                    <a:lnTo>
                      <a:pt x="326260" y="121987"/>
                    </a:lnTo>
                    <a:lnTo>
                      <a:pt x="320212" y="105261"/>
                    </a:lnTo>
                    <a:lnTo>
                      <a:pt x="307934" y="105261"/>
                    </a:lnTo>
                    <a:lnTo>
                      <a:pt x="303381" y="65551"/>
                    </a:lnTo>
                    <a:lnTo>
                      <a:pt x="301905" y="41196"/>
                    </a:lnTo>
                    <a:lnTo>
                      <a:pt x="288131" y="45749"/>
                    </a:lnTo>
                    <a:lnTo>
                      <a:pt x="280502" y="47339"/>
                    </a:lnTo>
                    <a:lnTo>
                      <a:pt x="259232" y="56436"/>
                    </a:lnTo>
                    <a:lnTo>
                      <a:pt x="254565" y="51883"/>
                    </a:lnTo>
                    <a:lnTo>
                      <a:pt x="250012" y="44272"/>
                    </a:lnTo>
                    <a:lnTo>
                      <a:pt x="221104" y="21393"/>
                    </a:lnTo>
                    <a:lnTo>
                      <a:pt x="198244" y="9211"/>
                    </a:lnTo>
                    <a:lnTo>
                      <a:pt x="193567" y="7629"/>
                    </a:lnTo>
                    <a:lnTo>
                      <a:pt x="184461" y="1591"/>
                    </a:lnTo>
                    <a:lnTo>
                      <a:pt x="153972" y="0"/>
                    </a:lnTo>
                    <a:lnTo>
                      <a:pt x="163078" y="64075"/>
                    </a:lnTo>
                    <a:lnTo>
                      <a:pt x="134169" y="83858"/>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05" name="Freeform: Shape 304">
                <a:extLst>
                  <a:ext uri="{FF2B5EF4-FFF2-40B4-BE49-F238E27FC236}">
                    <a16:creationId xmlns:a16="http://schemas.microsoft.com/office/drawing/2014/main" id="{B7C9406E-4B83-488A-B793-05C7366A770F}"/>
                  </a:ext>
                </a:extLst>
              </p:cNvPr>
              <p:cNvSpPr/>
              <p:nvPr/>
            </p:nvSpPr>
            <p:spPr>
              <a:xfrm>
                <a:off x="8435137" y="2753458"/>
                <a:ext cx="449827" cy="651119"/>
              </a:xfrm>
              <a:custGeom>
                <a:avLst/>
                <a:gdLst>
                  <a:gd name="connsiteX0" fmla="*/ 64256 w 449827"/>
                  <a:gd name="connsiteY0" fmla="*/ 442465 h 651119"/>
                  <a:gd name="connsiteX1" fmla="*/ 64503 w 449827"/>
                  <a:gd name="connsiteY1" fmla="*/ 443741 h 651119"/>
                  <a:gd name="connsiteX2" fmla="*/ 64418 w 449827"/>
                  <a:gd name="connsiteY2" fmla="*/ 443808 h 651119"/>
                  <a:gd name="connsiteX3" fmla="*/ 67142 w 449827"/>
                  <a:gd name="connsiteY3" fmla="*/ 468135 h 651119"/>
                  <a:gd name="connsiteX4" fmla="*/ 97631 w 449827"/>
                  <a:gd name="connsiteY4" fmla="*/ 469725 h 651119"/>
                  <a:gd name="connsiteX5" fmla="*/ 106737 w 449827"/>
                  <a:gd name="connsiteY5" fmla="*/ 475764 h 651119"/>
                  <a:gd name="connsiteX6" fmla="*/ 111414 w 449827"/>
                  <a:gd name="connsiteY6" fmla="*/ 477355 h 651119"/>
                  <a:gd name="connsiteX7" fmla="*/ 134274 w 449827"/>
                  <a:gd name="connsiteY7" fmla="*/ 489537 h 651119"/>
                  <a:gd name="connsiteX8" fmla="*/ 163182 w 449827"/>
                  <a:gd name="connsiteY8" fmla="*/ 512407 h 651119"/>
                  <a:gd name="connsiteX9" fmla="*/ 167735 w 449827"/>
                  <a:gd name="connsiteY9" fmla="*/ 520017 h 651119"/>
                  <a:gd name="connsiteX10" fmla="*/ 172403 w 449827"/>
                  <a:gd name="connsiteY10" fmla="*/ 524570 h 651119"/>
                  <a:gd name="connsiteX11" fmla="*/ 193672 w 449827"/>
                  <a:gd name="connsiteY11" fmla="*/ 515474 h 651119"/>
                  <a:gd name="connsiteX12" fmla="*/ 201301 w 449827"/>
                  <a:gd name="connsiteY12" fmla="*/ 513883 h 651119"/>
                  <a:gd name="connsiteX13" fmla="*/ 215075 w 449827"/>
                  <a:gd name="connsiteY13" fmla="*/ 509330 h 651119"/>
                  <a:gd name="connsiteX14" fmla="*/ 216551 w 449827"/>
                  <a:gd name="connsiteY14" fmla="*/ 533695 h 651119"/>
                  <a:gd name="connsiteX15" fmla="*/ 221104 w 449827"/>
                  <a:gd name="connsiteY15" fmla="*/ 573405 h 651119"/>
                  <a:gd name="connsiteX16" fmla="*/ 233382 w 449827"/>
                  <a:gd name="connsiteY16" fmla="*/ 573405 h 651119"/>
                  <a:gd name="connsiteX17" fmla="*/ 239430 w 449827"/>
                  <a:gd name="connsiteY17" fmla="*/ 590131 h 651119"/>
                  <a:gd name="connsiteX18" fmla="*/ 254670 w 449827"/>
                  <a:gd name="connsiteY18" fmla="*/ 609924 h 651119"/>
                  <a:gd name="connsiteX19" fmla="*/ 266852 w 449827"/>
                  <a:gd name="connsiteY19" fmla="*/ 625164 h 651119"/>
                  <a:gd name="connsiteX20" fmla="*/ 272987 w 449827"/>
                  <a:gd name="connsiteY20" fmla="*/ 629841 h 651119"/>
                  <a:gd name="connsiteX21" fmla="*/ 276063 w 449827"/>
                  <a:gd name="connsiteY21" fmla="*/ 634384 h 651119"/>
                  <a:gd name="connsiteX22" fmla="*/ 277539 w 449827"/>
                  <a:gd name="connsiteY22" fmla="*/ 640432 h 651119"/>
                  <a:gd name="connsiteX23" fmla="*/ 280616 w 449827"/>
                  <a:gd name="connsiteY23" fmla="*/ 645081 h 651119"/>
                  <a:gd name="connsiteX24" fmla="*/ 289722 w 449827"/>
                  <a:gd name="connsiteY24" fmla="*/ 646567 h 651119"/>
                  <a:gd name="connsiteX25" fmla="*/ 295866 w 449827"/>
                  <a:gd name="connsiteY25" fmla="*/ 646567 h 651119"/>
                  <a:gd name="connsiteX26" fmla="*/ 300409 w 449827"/>
                  <a:gd name="connsiteY26" fmla="*/ 643490 h 651119"/>
                  <a:gd name="connsiteX27" fmla="*/ 306562 w 449827"/>
                  <a:gd name="connsiteY27" fmla="*/ 637451 h 651119"/>
                  <a:gd name="connsiteX28" fmla="*/ 308038 w 449827"/>
                  <a:gd name="connsiteY28" fmla="*/ 632793 h 651119"/>
                  <a:gd name="connsiteX29" fmla="*/ 312601 w 449827"/>
                  <a:gd name="connsiteY29" fmla="*/ 631308 h 651119"/>
                  <a:gd name="connsiteX30" fmla="*/ 315668 w 449827"/>
                  <a:gd name="connsiteY30" fmla="*/ 632793 h 651119"/>
                  <a:gd name="connsiteX31" fmla="*/ 320221 w 449827"/>
                  <a:gd name="connsiteY31" fmla="*/ 635880 h 651119"/>
                  <a:gd name="connsiteX32" fmla="*/ 329432 w 449827"/>
                  <a:gd name="connsiteY32" fmla="*/ 623697 h 651119"/>
                  <a:gd name="connsiteX33" fmla="*/ 341605 w 449827"/>
                  <a:gd name="connsiteY33" fmla="*/ 605371 h 651119"/>
                  <a:gd name="connsiteX34" fmla="*/ 343091 w 449827"/>
                  <a:gd name="connsiteY34" fmla="*/ 602294 h 651119"/>
                  <a:gd name="connsiteX35" fmla="*/ 347748 w 449827"/>
                  <a:gd name="connsiteY35" fmla="*/ 599332 h 651119"/>
                  <a:gd name="connsiteX36" fmla="*/ 353787 w 449827"/>
                  <a:gd name="connsiteY36" fmla="*/ 597741 h 651119"/>
                  <a:gd name="connsiteX37" fmla="*/ 355378 w 449827"/>
                  <a:gd name="connsiteY37" fmla="*/ 602294 h 651119"/>
                  <a:gd name="connsiteX38" fmla="*/ 362998 w 449827"/>
                  <a:gd name="connsiteY38" fmla="*/ 622211 h 651119"/>
                  <a:gd name="connsiteX39" fmla="*/ 378238 w 449827"/>
                  <a:gd name="connsiteY39" fmla="*/ 643490 h 651119"/>
                  <a:gd name="connsiteX40" fmla="*/ 382800 w 449827"/>
                  <a:gd name="connsiteY40" fmla="*/ 648043 h 651119"/>
                  <a:gd name="connsiteX41" fmla="*/ 387344 w 449827"/>
                  <a:gd name="connsiteY41" fmla="*/ 651120 h 651119"/>
                  <a:gd name="connsiteX42" fmla="*/ 387344 w 449827"/>
                  <a:gd name="connsiteY42" fmla="*/ 646547 h 651119"/>
                  <a:gd name="connsiteX43" fmla="*/ 394973 w 449827"/>
                  <a:gd name="connsiteY43" fmla="*/ 620620 h 651119"/>
                  <a:gd name="connsiteX44" fmla="*/ 399536 w 449827"/>
                  <a:gd name="connsiteY44" fmla="*/ 617534 h 651119"/>
                  <a:gd name="connsiteX45" fmla="*/ 401117 w 449827"/>
                  <a:gd name="connsiteY45" fmla="*/ 614572 h 651119"/>
                  <a:gd name="connsiteX46" fmla="*/ 404079 w 449827"/>
                  <a:gd name="connsiteY46" fmla="*/ 608438 h 651119"/>
                  <a:gd name="connsiteX47" fmla="*/ 388829 w 449827"/>
                  <a:gd name="connsiteY47" fmla="*/ 555050 h 651119"/>
                  <a:gd name="connsiteX48" fmla="*/ 388829 w 449827"/>
                  <a:gd name="connsiteY48" fmla="*/ 541306 h 651119"/>
                  <a:gd name="connsiteX49" fmla="*/ 379733 w 449827"/>
                  <a:gd name="connsiteY49" fmla="*/ 516941 h 651119"/>
                  <a:gd name="connsiteX50" fmla="*/ 381210 w 449827"/>
                  <a:gd name="connsiteY50" fmla="*/ 506244 h 651119"/>
                  <a:gd name="connsiteX51" fmla="*/ 385877 w 449827"/>
                  <a:gd name="connsiteY51" fmla="*/ 495557 h 651119"/>
                  <a:gd name="connsiteX52" fmla="*/ 393497 w 449827"/>
                  <a:gd name="connsiteY52" fmla="*/ 483375 h 651119"/>
                  <a:gd name="connsiteX53" fmla="*/ 401117 w 449827"/>
                  <a:gd name="connsiteY53" fmla="*/ 475764 h 651119"/>
                  <a:gd name="connsiteX54" fmla="*/ 410232 w 449827"/>
                  <a:gd name="connsiteY54" fmla="*/ 472688 h 651119"/>
                  <a:gd name="connsiteX55" fmla="*/ 416366 w 449827"/>
                  <a:gd name="connsiteY55" fmla="*/ 471192 h 651119"/>
                  <a:gd name="connsiteX56" fmla="*/ 419338 w 449827"/>
                  <a:gd name="connsiteY56" fmla="*/ 460496 h 651119"/>
                  <a:gd name="connsiteX57" fmla="*/ 419338 w 449827"/>
                  <a:gd name="connsiteY57" fmla="*/ 437626 h 651119"/>
                  <a:gd name="connsiteX58" fmla="*/ 422405 w 449827"/>
                  <a:gd name="connsiteY58" fmla="*/ 433073 h 651119"/>
                  <a:gd name="connsiteX59" fmla="*/ 425463 w 449827"/>
                  <a:gd name="connsiteY59" fmla="*/ 431587 h 651119"/>
                  <a:gd name="connsiteX60" fmla="*/ 428539 w 449827"/>
                  <a:gd name="connsiteY60" fmla="*/ 428530 h 651119"/>
                  <a:gd name="connsiteX61" fmla="*/ 431616 w 449827"/>
                  <a:gd name="connsiteY61" fmla="*/ 423977 h 651119"/>
                  <a:gd name="connsiteX62" fmla="*/ 431616 w 449827"/>
                  <a:gd name="connsiteY62" fmla="*/ 416347 h 651119"/>
                  <a:gd name="connsiteX63" fmla="*/ 430025 w 449827"/>
                  <a:gd name="connsiteY63" fmla="*/ 413280 h 651119"/>
                  <a:gd name="connsiteX64" fmla="*/ 430025 w 449827"/>
                  <a:gd name="connsiteY64" fmla="*/ 407146 h 651119"/>
                  <a:gd name="connsiteX65" fmla="*/ 436169 w 449827"/>
                  <a:gd name="connsiteY65" fmla="*/ 399507 h 651119"/>
                  <a:gd name="connsiteX66" fmla="*/ 442198 w 449827"/>
                  <a:gd name="connsiteY66" fmla="*/ 384267 h 651119"/>
                  <a:gd name="connsiteX67" fmla="*/ 442198 w 449827"/>
                  <a:gd name="connsiteY67" fmla="*/ 362988 h 651119"/>
                  <a:gd name="connsiteX68" fmla="*/ 445265 w 449827"/>
                  <a:gd name="connsiteY68" fmla="*/ 356835 h 651119"/>
                  <a:gd name="connsiteX69" fmla="*/ 448342 w 449827"/>
                  <a:gd name="connsiteY69" fmla="*/ 352292 h 651119"/>
                  <a:gd name="connsiteX70" fmla="*/ 449828 w 449827"/>
                  <a:gd name="connsiteY70" fmla="*/ 346148 h 651119"/>
                  <a:gd name="connsiteX71" fmla="*/ 448342 w 449827"/>
                  <a:gd name="connsiteY71" fmla="*/ 340119 h 651119"/>
                  <a:gd name="connsiteX72" fmla="*/ 448342 w 449827"/>
                  <a:gd name="connsiteY72" fmla="*/ 329422 h 651119"/>
                  <a:gd name="connsiteX73" fmla="*/ 449828 w 449827"/>
                  <a:gd name="connsiteY73" fmla="*/ 321783 h 651119"/>
                  <a:gd name="connsiteX74" fmla="*/ 449828 w 449827"/>
                  <a:gd name="connsiteY74" fmla="*/ 297313 h 651119"/>
                  <a:gd name="connsiteX75" fmla="*/ 448342 w 449827"/>
                  <a:gd name="connsiteY75" fmla="*/ 289712 h 651119"/>
                  <a:gd name="connsiteX76" fmla="*/ 440722 w 449827"/>
                  <a:gd name="connsiteY76" fmla="*/ 276035 h 651119"/>
                  <a:gd name="connsiteX77" fmla="*/ 437655 w 449827"/>
                  <a:gd name="connsiteY77" fmla="*/ 268424 h 651119"/>
                  <a:gd name="connsiteX78" fmla="*/ 437655 w 449827"/>
                  <a:gd name="connsiteY78" fmla="*/ 259194 h 651119"/>
                  <a:gd name="connsiteX79" fmla="*/ 442198 w 449827"/>
                  <a:gd name="connsiteY79" fmla="*/ 248622 h 651119"/>
                  <a:gd name="connsiteX80" fmla="*/ 442198 w 449827"/>
                  <a:gd name="connsiteY80" fmla="*/ 240983 h 651119"/>
                  <a:gd name="connsiteX81" fmla="*/ 437655 w 449827"/>
                  <a:gd name="connsiteY81" fmla="*/ 233372 h 651119"/>
                  <a:gd name="connsiteX82" fmla="*/ 437655 w 449827"/>
                  <a:gd name="connsiteY82" fmla="*/ 228724 h 651119"/>
                  <a:gd name="connsiteX83" fmla="*/ 439246 w 449827"/>
                  <a:gd name="connsiteY83" fmla="*/ 219599 h 651119"/>
                  <a:gd name="connsiteX84" fmla="*/ 439246 w 449827"/>
                  <a:gd name="connsiteY84" fmla="*/ 181480 h 651119"/>
                  <a:gd name="connsiteX85" fmla="*/ 436169 w 449827"/>
                  <a:gd name="connsiteY85" fmla="*/ 169307 h 651119"/>
                  <a:gd name="connsiteX86" fmla="*/ 431616 w 449827"/>
                  <a:gd name="connsiteY86" fmla="*/ 163154 h 651119"/>
                  <a:gd name="connsiteX87" fmla="*/ 425463 w 449827"/>
                  <a:gd name="connsiteY87" fmla="*/ 157124 h 651119"/>
                  <a:gd name="connsiteX88" fmla="*/ 428539 w 449827"/>
                  <a:gd name="connsiteY88" fmla="*/ 150981 h 651119"/>
                  <a:gd name="connsiteX89" fmla="*/ 433102 w 449827"/>
                  <a:gd name="connsiteY89" fmla="*/ 143370 h 651119"/>
                  <a:gd name="connsiteX90" fmla="*/ 434578 w 449827"/>
                  <a:gd name="connsiteY90" fmla="*/ 134245 h 651119"/>
                  <a:gd name="connsiteX91" fmla="*/ 431616 w 449827"/>
                  <a:gd name="connsiteY91" fmla="*/ 129597 h 651119"/>
                  <a:gd name="connsiteX92" fmla="*/ 428539 w 449827"/>
                  <a:gd name="connsiteY92" fmla="*/ 128130 h 651119"/>
                  <a:gd name="connsiteX93" fmla="*/ 423986 w 449827"/>
                  <a:gd name="connsiteY93" fmla="*/ 129597 h 651119"/>
                  <a:gd name="connsiteX94" fmla="*/ 422405 w 449827"/>
                  <a:gd name="connsiteY94" fmla="*/ 125044 h 651119"/>
                  <a:gd name="connsiteX95" fmla="*/ 423986 w 449827"/>
                  <a:gd name="connsiteY95" fmla="*/ 120491 h 651119"/>
                  <a:gd name="connsiteX96" fmla="*/ 426958 w 449827"/>
                  <a:gd name="connsiteY96" fmla="*/ 103765 h 651119"/>
                  <a:gd name="connsiteX97" fmla="*/ 426958 w 449827"/>
                  <a:gd name="connsiteY97" fmla="*/ 93069 h 651119"/>
                  <a:gd name="connsiteX98" fmla="*/ 425463 w 449827"/>
                  <a:gd name="connsiteY98" fmla="*/ 85439 h 651119"/>
                  <a:gd name="connsiteX99" fmla="*/ 425463 w 449827"/>
                  <a:gd name="connsiteY99" fmla="*/ 85458 h 651119"/>
                  <a:gd name="connsiteX100" fmla="*/ 422405 w 449827"/>
                  <a:gd name="connsiteY100" fmla="*/ 85458 h 651119"/>
                  <a:gd name="connsiteX101" fmla="*/ 416366 w 449827"/>
                  <a:gd name="connsiteY101" fmla="*/ 86935 h 651119"/>
                  <a:gd name="connsiteX102" fmla="*/ 408746 w 449827"/>
                  <a:gd name="connsiteY102" fmla="*/ 88525 h 651119"/>
                  <a:gd name="connsiteX103" fmla="*/ 404079 w 449827"/>
                  <a:gd name="connsiteY103" fmla="*/ 90011 h 651119"/>
                  <a:gd name="connsiteX104" fmla="*/ 394973 w 449827"/>
                  <a:gd name="connsiteY104" fmla="*/ 88525 h 651119"/>
                  <a:gd name="connsiteX105" fmla="*/ 391906 w 449827"/>
                  <a:gd name="connsiteY105" fmla="*/ 88525 h 651119"/>
                  <a:gd name="connsiteX106" fmla="*/ 390430 w 449827"/>
                  <a:gd name="connsiteY106" fmla="*/ 91478 h 651119"/>
                  <a:gd name="connsiteX107" fmla="*/ 390430 w 449827"/>
                  <a:gd name="connsiteY107" fmla="*/ 102194 h 651119"/>
                  <a:gd name="connsiteX108" fmla="*/ 387344 w 449827"/>
                  <a:gd name="connsiteY108" fmla="*/ 105251 h 651119"/>
                  <a:gd name="connsiteX109" fmla="*/ 382800 w 449827"/>
                  <a:gd name="connsiteY109" fmla="*/ 105251 h 651119"/>
                  <a:gd name="connsiteX110" fmla="*/ 375171 w 449827"/>
                  <a:gd name="connsiteY110" fmla="*/ 103765 h 651119"/>
                  <a:gd name="connsiteX111" fmla="*/ 370618 w 449827"/>
                  <a:gd name="connsiteY111" fmla="*/ 103765 h 651119"/>
                  <a:gd name="connsiteX112" fmla="*/ 369037 w 449827"/>
                  <a:gd name="connsiteY112" fmla="*/ 105251 h 651119"/>
                  <a:gd name="connsiteX113" fmla="*/ 367551 w 449827"/>
                  <a:gd name="connsiteY113" fmla="*/ 108337 h 651119"/>
                  <a:gd name="connsiteX114" fmla="*/ 365970 w 449827"/>
                  <a:gd name="connsiteY114" fmla="*/ 112881 h 651119"/>
                  <a:gd name="connsiteX115" fmla="*/ 370618 w 449827"/>
                  <a:gd name="connsiteY115" fmla="*/ 115938 h 651119"/>
                  <a:gd name="connsiteX116" fmla="*/ 375171 w 449827"/>
                  <a:gd name="connsiteY116" fmla="*/ 121987 h 651119"/>
                  <a:gd name="connsiteX117" fmla="*/ 375171 w 449827"/>
                  <a:gd name="connsiteY117" fmla="*/ 128130 h 651119"/>
                  <a:gd name="connsiteX118" fmla="*/ 373590 w 449827"/>
                  <a:gd name="connsiteY118" fmla="*/ 132674 h 651119"/>
                  <a:gd name="connsiteX119" fmla="*/ 364474 w 449827"/>
                  <a:gd name="connsiteY119" fmla="*/ 132674 h 651119"/>
                  <a:gd name="connsiteX120" fmla="*/ 361407 w 449827"/>
                  <a:gd name="connsiteY120" fmla="*/ 128130 h 651119"/>
                  <a:gd name="connsiteX121" fmla="*/ 359921 w 449827"/>
                  <a:gd name="connsiteY121" fmla="*/ 121987 h 651119"/>
                  <a:gd name="connsiteX122" fmla="*/ 359921 w 449827"/>
                  <a:gd name="connsiteY122" fmla="*/ 115938 h 651119"/>
                  <a:gd name="connsiteX123" fmla="*/ 358330 w 449827"/>
                  <a:gd name="connsiteY123" fmla="*/ 112881 h 651119"/>
                  <a:gd name="connsiteX124" fmla="*/ 356854 w 449827"/>
                  <a:gd name="connsiteY124" fmla="*/ 112881 h 651119"/>
                  <a:gd name="connsiteX125" fmla="*/ 355378 w 449827"/>
                  <a:gd name="connsiteY125" fmla="*/ 115938 h 651119"/>
                  <a:gd name="connsiteX126" fmla="*/ 353787 w 449827"/>
                  <a:gd name="connsiteY126" fmla="*/ 117434 h 651119"/>
                  <a:gd name="connsiteX127" fmla="*/ 350720 w 449827"/>
                  <a:gd name="connsiteY127" fmla="*/ 119024 h 651119"/>
                  <a:gd name="connsiteX128" fmla="*/ 347748 w 449827"/>
                  <a:gd name="connsiteY128" fmla="*/ 119024 h 651119"/>
                  <a:gd name="connsiteX129" fmla="*/ 344672 w 449827"/>
                  <a:gd name="connsiteY129" fmla="*/ 120491 h 651119"/>
                  <a:gd name="connsiteX130" fmla="*/ 343091 w 449827"/>
                  <a:gd name="connsiteY130" fmla="*/ 121987 h 651119"/>
                  <a:gd name="connsiteX131" fmla="*/ 340119 w 449827"/>
                  <a:gd name="connsiteY131" fmla="*/ 123577 h 651119"/>
                  <a:gd name="connsiteX132" fmla="*/ 335461 w 449827"/>
                  <a:gd name="connsiteY132" fmla="*/ 123577 h 651119"/>
                  <a:gd name="connsiteX133" fmla="*/ 329432 w 449827"/>
                  <a:gd name="connsiteY133" fmla="*/ 125063 h 651119"/>
                  <a:gd name="connsiteX134" fmla="*/ 323298 w 449827"/>
                  <a:gd name="connsiteY134" fmla="*/ 128130 h 651119"/>
                  <a:gd name="connsiteX135" fmla="*/ 320221 w 449827"/>
                  <a:gd name="connsiteY135" fmla="*/ 131188 h 651119"/>
                  <a:gd name="connsiteX136" fmla="*/ 318735 w 449827"/>
                  <a:gd name="connsiteY136" fmla="*/ 135760 h 651119"/>
                  <a:gd name="connsiteX137" fmla="*/ 318735 w 449827"/>
                  <a:gd name="connsiteY137" fmla="*/ 140313 h 651119"/>
                  <a:gd name="connsiteX138" fmla="*/ 320221 w 449827"/>
                  <a:gd name="connsiteY138" fmla="*/ 144856 h 651119"/>
                  <a:gd name="connsiteX139" fmla="*/ 320221 w 449827"/>
                  <a:gd name="connsiteY139" fmla="*/ 147914 h 651119"/>
                  <a:gd name="connsiteX140" fmla="*/ 317249 w 449827"/>
                  <a:gd name="connsiteY140" fmla="*/ 154057 h 651119"/>
                  <a:gd name="connsiteX141" fmla="*/ 312601 w 449827"/>
                  <a:gd name="connsiteY141" fmla="*/ 161696 h 651119"/>
                  <a:gd name="connsiteX142" fmla="*/ 306562 w 449827"/>
                  <a:gd name="connsiteY142" fmla="*/ 167726 h 651119"/>
                  <a:gd name="connsiteX143" fmla="*/ 304972 w 449827"/>
                  <a:gd name="connsiteY143" fmla="*/ 172384 h 651119"/>
                  <a:gd name="connsiteX144" fmla="*/ 303495 w 449827"/>
                  <a:gd name="connsiteY144" fmla="*/ 175365 h 651119"/>
                  <a:gd name="connsiteX145" fmla="*/ 302009 w 449827"/>
                  <a:gd name="connsiteY145" fmla="*/ 178422 h 651119"/>
                  <a:gd name="connsiteX146" fmla="*/ 298933 w 449827"/>
                  <a:gd name="connsiteY146" fmla="*/ 178422 h 651119"/>
                  <a:gd name="connsiteX147" fmla="*/ 294380 w 449827"/>
                  <a:gd name="connsiteY147" fmla="*/ 175365 h 651119"/>
                  <a:gd name="connsiteX148" fmla="*/ 291303 w 449827"/>
                  <a:gd name="connsiteY148" fmla="*/ 169326 h 651119"/>
                  <a:gd name="connsiteX149" fmla="*/ 285169 w 449827"/>
                  <a:gd name="connsiteY149" fmla="*/ 161696 h 651119"/>
                  <a:gd name="connsiteX150" fmla="*/ 283693 w 449827"/>
                  <a:gd name="connsiteY150" fmla="*/ 158629 h 651119"/>
                  <a:gd name="connsiteX151" fmla="*/ 279140 w 449827"/>
                  <a:gd name="connsiteY151" fmla="*/ 154057 h 651119"/>
                  <a:gd name="connsiteX152" fmla="*/ 271510 w 449827"/>
                  <a:gd name="connsiteY152" fmla="*/ 151000 h 651119"/>
                  <a:gd name="connsiteX153" fmla="*/ 266852 w 449827"/>
                  <a:gd name="connsiteY153" fmla="*/ 149514 h 651119"/>
                  <a:gd name="connsiteX154" fmla="*/ 263881 w 449827"/>
                  <a:gd name="connsiteY154" fmla="*/ 149514 h 651119"/>
                  <a:gd name="connsiteX155" fmla="*/ 260814 w 449827"/>
                  <a:gd name="connsiteY155" fmla="*/ 151000 h 651119"/>
                  <a:gd name="connsiteX156" fmla="*/ 259223 w 449827"/>
                  <a:gd name="connsiteY156" fmla="*/ 152486 h 651119"/>
                  <a:gd name="connsiteX157" fmla="*/ 256261 w 449827"/>
                  <a:gd name="connsiteY157" fmla="*/ 154057 h 651119"/>
                  <a:gd name="connsiteX158" fmla="*/ 250117 w 449827"/>
                  <a:gd name="connsiteY158" fmla="*/ 154057 h 651119"/>
                  <a:gd name="connsiteX159" fmla="*/ 248641 w 449827"/>
                  <a:gd name="connsiteY159" fmla="*/ 151000 h 651119"/>
                  <a:gd name="connsiteX160" fmla="*/ 247050 w 449827"/>
                  <a:gd name="connsiteY160" fmla="*/ 146447 h 651119"/>
                  <a:gd name="connsiteX161" fmla="*/ 247050 w 449827"/>
                  <a:gd name="connsiteY161" fmla="*/ 141904 h 651119"/>
                  <a:gd name="connsiteX162" fmla="*/ 248641 w 449827"/>
                  <a:gd name="connsiteY162" fmla="*/ 134264 h 651119"/>
                  <a:gd name="connsiteX163" fmla="*/ 250117 w 449827"/>
                  <a:gd name="connsiteY163" fmla="*/ 131188 h 651119"/>
                  <a:gd name="connsiteX164" fmla="*/ 250117 w 449827"/>
                  <a:gd name="connsiteY164" fmla="*/ 128130 h 651119"/>
                  <a:gd name="connsiteX165" fmla="*/ 253184 w 449827"/>
                  <a:gd name="connsiteY165" fmla="*/ 125063 h 651119"/>
                  <a:gd name="connsiteX166" fmla="*/ 253184 w 449827"/>
                  <a:gd name="connsiteY166" fmla="*/ 114348 h 651119"/>
                  <a:gd name="connsiteX167" fmla="*/ 254670 w 449827"/>
                  <a:gd name="connsiteY167" fmla="*/ 102194 h 651119"/>
                  <a:gd name="connsiteX168" fmla="*/ 253184 w 449827"/>
                  <a:gd name="connsiteY168" fmla="*/ 97622 h 651119"/>
                  <a:gd name="connsiteX169" fmla="*/ 250117 w 449827"/>
                  <a:gd name="connsiteY169" fmla="*/ 96155 h 651119"/>
                  <a:gd name="connsiteX170" fmla="*/ 247050 w 449827"/>
                  <a:gd name="connsiteY170" fmla="*/ 94555 h 651119"/>
                  <a:gd name="connsiteX171" fmla="*/ 245574 w 449827"/>
                  <a:gd name="connsiteY171" fmla="*/ 93069 h 651119"/>
                  <a:gd name="connsiteX172" fmla="*/ 239430 w 449827"/>
                  <a:gd name="connsiteY172" fmla="*/ 82382 h 651119"/>
                  <a:gd name="connsiteX173" fmla="*/ 236353 w 449827"/>
                  <a:gd name="connsiteY173" fmla="*/ 79315 h 651119"/>
                  <a:gd name="connsiteX174" fmla="*/ 234868 w 449827"/>
                  <a:gd name="connsiteY174" fmla="*/ 76238 h 651119"/>
                  <a:gd name="connsiteX175" fmla="*/ 230314 w 449827"/>
                  <a:gd name="connsiteY175" fmla="*/ 74771 h 651119"/>
                  <a:gd name="connsiteX176" fmla="*/ 228733 w 449827"/>
                  <a:gd name="connsiteY176" fmla="*/ 71685 h 651119"/>
                  <a:gd name="connsiteX177" fmla="*/ 228733 w 449827"/>
                  <a:gd name="connsiteY177" fmla="*/ 70199 h 651119"/>
                  <a:gd name="connsiteX178" fmla="*/ 230314 w 449827"/>
                  <a:gd name="connsiteY178" fmla="*/ 65646 h 651119"/>
                  <a:gd name="connsiteX179" fmla="*/ 230314 w 449827"/>
                  <a:gd name="connsiteY179" fmla="*/ 60989 h 651119"/>
                  <a:gd name="connsiteX180" fmla="*/ 215075 w 449827"/>
                  <a:gd name="connsiteY180" fmla="*/ 39719 h 651119"/>
                  <a:gd name="connsiteX181" fmla="*/ 215075 w 449827"/>
                  <a:gd name="connsiteY181" fmla="*/ 35157 h 651119"/>
                  <a:gd name="connsiteX182" fmla="*/ 216551 w 449827"/>
                  <a:gd name="connsiteY182" fmla="*/ 30490 h 651119"/>
                  <a:gd name="connsiteX183" fmla="*/ 216551 w 449827"/>
                  <a:gd name="connsiteY183" fmla="*/ 24470 h 651119"/>
                  <a:gd name="connsiteX184" fmla="*/ 215075 w 449827"/>
                  <a:gd name="connsiteY184" fmla="*/ 19898 h 651119"/>
                  <a:gd name="connsiteX185" fmla="*/ 208931 w 449827"/>
                  <a:gd name="connsiteY185" fmla="*/ 7620 h 651119"/>
                  <a:gd name="connsiteX186" fmla="*/ 204368 w 449827"/>
                  <a:gd name="connsiteY186" fmla="*/ 0 h 651119"/>
                  <a:gd name="connsiteX187" fmla="*/ 111414 w 449827"/>
                  <a:gd name="connsiteY187" fmla="*/ 18326 h 651119"/>
                  <a:gd name="connsiteX188" fmla="*/ 0 w 449827"/>
                  <a:gd name="connsiteY188" fmla="*/ 42777 h 651119"/>
                  <a:gd name="connsiteX189" fmla="*/ 19907 w 449827"/>
                  <a:gd name="connsiteY189" fmla="*/ 161696 h 651119"/>
                  <a:gd name="connsiteX190" fmla="*/ 20346 w 449827"/>
                  <a:gd name="connsiteY190" fmla="*/ 164735 h 651119"/>
                  <a:gd name="connsiteX191" fmla="*/ 46187 w 449827"/>
                  <a:gd name="connsiteY191" fmla="*/ 344643 h 651119"/>
                  <a:gd name="connsiteX192" fmla="*/ 63941 w 449827"/>
                  <a:gd name="connsiteY192" fmla="*/ 440703 h 651119"/>
                  <a:gd name="connsiteX193" fmla="*/ 64065 w 449827"/>
                  <a:gd name="connsiteY193" fmla="*/ 440703 h 651119"/>
                  <a:gd name="connsiteX194" fmla="*/ 64256 w 449827"/>
                  <a:gd name="connsiteY194" fmla="*/ 442465 h 651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Lst>
                <a:rect l="l" t="t" r="r" b="b"/>
                <a:pathLst>
                  <a:path w="449827" h="651119">
                    <a:moveTo>
                      <a:pt x="64256" y="442465"/>
                    </a:moveTo>
                    <a:lnTo>
                      <a:pt x="64503" y="443741"/>
                    </a:lnTo>
                    <a:lnTo>
                      <a:pt x="64418" y="443808"/>
                    </a:lnTo>
                    <a:lnTo>
                      <a:pt x="67142" y="468135"/>
                    </a:lnTo>
                    <a:lnTo>
                      <a:pt x="97631" y="469725"/>
                    </a:lnTo>
                    <a:lnTo>
                      <a:pt x="106737" y="475764"/>
                    </a:lnTo>
                    <a:lnTo>
                      <a:pt x="111414" y="477355"/>
                    </a:lnTo>
                    <a:lnTo>
                      <a:pt x="134274" y="489537"/>
                    </a:lnTo>
                    <a:lnTo>
                      <a:pt x="163182" y="512407"/>
                    </a:lnTo>
                    <a:lnTo>
                      <a:pt x="167735" y="520017"/>
                    </a:lnTo>
                    <a:lnTo>
                      <a:pt x="172403" y="524570"/>
                    </a:lnTo>
                    <a:lnTo>
                      <a:pt x="193672" y="515474"/>
                    </a:lnTo>
                    <a:lnTo>
                      <a:pt x="201301" y="513883"/>
                    </a:lnTo>
                    <a:lnTo>
                      <a:pt x="215075" y="509330"/>
                    </a:lnTo>
                    <a:lnTo>
                      <a:pt x="216551" y="533695"/>
                    </a:lnTo>
                    <a:lnTo>
                      <a:pt x="221104" y="573405"/>
                    </a:lnTo>
                    <a:lnTo>
                      <a:pt x="233382" y="573405"/>
                    </a:lnTo>
                    <a:lnTo>
                      <a:pt x="239430" y="590131"/>
                    </a:lnTo>
                    <a:lnTo>
                      <a:pt x="254670" y="609924"/>
                    </a:lnTo>
                    <a:lnTo>
                      <a:pt x="266852" y="625164"/>
                    </a:lnTo>
                    <a:lnTo>
                      <a:pt x="272987" y="629841"/>
                    </a:lnTo>
                    <a:lnTo>
                      <a:pt x="276063" y="634384"/>
                    </a:lnTo>
                    <a:lnTo>
                      <a:pt x="277539" y="640432"/>
                    </a:lnTo>
                    <a:lnTo>
                      <a:pt x="280616" y="645081"/>
                    </a:lnTo>
                    <a:lnTo>
                      <a:pt x="289722" y="646567"/>
                    </a:lnTo>
                    <a:lnTo>
                      <a:pt x="295866" y="646567"/>
                    </a:lnTo>
                    <a:lnTo>
                      <a:pt x="300409" y="643490"/>
                    </a:lnTo>
                    <a:lnTo>
                      <a:pt x="306562" y="637451"/>
                    </a:lnTo>
                    <a:lnTo>
                      <a:pt x="308038" y="632793"/>
                    </a:lnTo>
                    <a:lnTo>
                      <a:pt x="312601" y="631308"/>
                    </a:lnTo>
                    <a:lnTo>
                      <a:pt x="315668" y="632793"/>
                    </a:lnTo>
                    <a:lnTo>
                      <a:pt x="320221" y="635880"/>
                    </a:lnTo>
                    <a:lnTo>
                      <a:pt x="329432" y="623697"/>
                    </a:lnTo>
                    <a:lnTo>
                      <a:pt x="341605" y="605371"/>
                    </a:lnTo>
                    <a:lnTo>
                      <a:pt x="343091" y="602294"/>
                    </a:lnTo>
                    <a:lnTo>
                      <a:pt x="347748" y="599332"/>
                    </a:lnTo>
                    <a:lnTo>
                      <a:pt x="353787" y="597741"/>
                    </a:lnTo>
                    <a:lnTo>
                      <a:pt x="355378" y="602294"/>
                    </a:lnTo>
                    <a:lnTo>
                      <a:pt x="362998" y="622211"/>
                    </a:lnTo>
                    <a:lnTo>
                      <a:pt x="378238" y="643490"/>
                    </a:lnTo>
                    <a:lnTo>
                      <a:pt x="382800" y="648043"/>
                    </a:lnTo>
                    <a:lnTo>
                      <a:pt x="387344" y="651120"/>
                    </a:lnTo>
                    <a:lnTo>
                      <a:pt x="387344" y="646547"/>
                    </a:lnTo>
                    <a:lnTo>
                      <a:pt x="394973" y="620620"/>
                    </a:lnTo>
                    <a:lnTo>
                      <a:pt x="399536" y="617534"/>
                    </a:lnTo>
                    <a:lnTo>
                      <a:pt x="401117" y="614572"/>
                    </a:lnTo>
                    <a:lnTo>
                      <a:pt x="404079" y="608438"/>
                    </a:lnTo>
                    <a:lnTo>
                      <a:pt x="388829" y="555050"/>
                    </a:lnTo>
                    <a:lnTo>
                      <a:pt x="388829" y="541306"/>
                    </a:lnTo>
                    <a:lnTo>
                      <a:pt x="379733" y="516941"/>
                    </a:lnTo>
                    <a:lnTo>
                      <a:pt x="381210" y="506244"/>
                    </a:lnTo>
                    <a:lnTo>
                      <a:pt x="385877" y="495557"/>
                    </a:lnTo>
                    <a:lnTo>
                      <a:pt x="393497" y="483375"/>
                    </a:lnTo>
                    <a:lnTo>
                      <a:pt x="401117" y="475764"/>
                    </a:lnTo>
                    <a:lnTo>
                      <a:pt x="410232" y="472688"/>
                    </a:lnTo>
                    <a:lnTo>
                      <a:pt x="416366" y="471192"/>
                    </a:lnTo>
                    <a:lnTo>
                      <a:pt x="419338" y="460496"/>
                    </a:lnTo>
                    <a:lnTo>
                      <a:pt x="419338" y="437626"/>
                    </a:lnTo>
                    <a:lnTo>
                      <a:pt x="422405" y="433073"/>
                    </a:lnTo>
                    <a:lnTo>
                      <a:pt x="425463" y="431587"/>
                    </a:lnTo>
                    <a:lnTo>
                      <a:pt x="428539" y="428530"/>
                    </a:lnTo>
                    <a:lnTo>
                      <a:pt x="431616" y="423977"/>
                    </a:lnTo>
                    <a:lnTo>
                      <a:pt x="431616" y="416347"/>
                    </a:lnTo>
                    <a:lnTo>
                      <a:pt x="430025" y="413280"/>
                    </a:lnTo>
                    <a:lnTo>
                      <a:pt x="430025" y="407146"/>
                    </a:lnTo>
                    <a:lnTo>
                      <a:pt x="436169" y="399507"/>
                    </a:lnTo>
                    <a:lnTo>
                      <a:pt x="442198" y="384267"/>
                    </a:lnTo>
                    <a:lnTo>
                      <a:pt x="442198" y="362988"/>
                    </a:lnTo>
                    <a:lnTo>
                      <a:pt x="445265" y="356835"/>
                    </a:lnTo>
                    <a:lnTo>
                      <a:pt x="448342" y="352292"/>
                    </a:lnTo>
                    <a:lnTo>
                      <a:pt x="449828" y="346148"/>
                    </a:lnTo>
                    <a:lnTo>
                      <a:pt x="448342" y="340119"/>
                    </a:lnTo>
                    <a:lnTo>
                      <a:pt x="448342" y="329422"/>
                    </a:lnTo>
                    <a:lnTo>
                      <a:pt x="449828" y="321783"/>
                    </a:lnTo>
                    <a:lnTo>
                      <a:pt x="449828" y="297313"/>
                    </a:lnTo>
                    <a:lnTo>
                      <a:pt x="448342" y="289712"/>
                    </a:lnTo>
                    <a:lnTo>
                      <a:pt x="440722" y="276035"/>
                    </a:lnTo>
                    <a:lnTo>
                      <a:pt x="437655" y="268424"/>
                    </a:lnTo>
                    <a:lnTo>
                      <a:pt x="437655" y="259194"/>
                    </a:lnTo>
                    <a:lnTo>
                      <a:pt x="442198" y="248622"/>
                    </a:lnTo>
                    <a:lnTo>
                      <a:pt x="442198" y="240983"/>
                    </a:lnTo>
                    <a:lnTo>
                      <a:pt x="437655" y="233372"/>
                    </a:lnTo>
                    <a:lnTo>
                      <a:pt x="437655" y="228724"/>
                    </a:lnTo>
                    <a:lnTo>
                      <a:pt x="439246" y="219599"/>
                    </a:lnTo>
                    <a:lnTo>
                      <a:pt x="439246" y="181480"/>
                    </a:lnTo>
                    <a:lnTo>
                      <a:pt x="436169" y="169307"/>
                    </a:lnTo>
                    <a:lnTo>
                      <a:pt x="431616" y="163154"/>
                    </a:lnTo>
                    <a:lnTo>
                      <a:pt x="425463" y="157124"/>
                    </a:lnTo>
                    <a:lnTo>
                      <a:pt x="428539" y="150981"/>
                    </a:lnTo>
                    <a:lnTo>
                      <a:pt x="433102" y="143370"/>
                    </a:lnTo>
                    <a:lnTo>
                      <a:pt x="434578" y="134245"/>
                    </a:lnTo>
                    <a:lnTo>
                      <a:pt x="431616" y="129597"/>
                    </a:lnTo>
                    <a:lnTo>
                      <a:pt x="428539" y="128130"/>
                    </a:lnTo>
                    <a:lnTo>
                      <a:pt x="423986" y="129597"/>
                    </a:lnTo>
                    <a:lnTo>
                      <a:pt x="422405" y="125044"/>
                    </a:lnTo>
                    <a:lnTo>
                      <a:pt x="423986" y="120491"/>
                    </a:lnTo>
                    <a:lnTo>
                      <a:pt x="426958" y="103765"/>
                    </a:lnTo>
                    <a:lnTo>
                      <a:pt x="426958" y="93069"/>
                    </a:lnTo>
                    <a:lnTo>
                      <a:pt x="425463" y="85439"/>
                    </a:lnTo>
                    <a:lnTo>
                      <a:pt x="425463" y="85458"/>
                    </a:lnTo>
                    <a:lnTo>
                      <a:pt x="422405" y="85458"/>
                    </a:lnTo>
                    <a:lnTo>
                      <a:pt x="416366" y="86935"/>
                    </a:lnTo>
                    <a:lnTo>
                      <a:pt x="408746" y="88525"/>
                    </a:lnTo>
                    <a:lnTo>
                      <a:pt x="404079" y="90011"/>
                    </a:lnTo>
                    <a:lnTo>
                      <a:pt x="394973" y="88525"/>
                    </a:lnTo>
                    <a:lnTo>
                      <a:pt x="391906" y="88525"/>
                    </a:lnTo>
                    <a:lnTo>
                      <a:pt x="390430" y="91478"/>
                    </a:lnTo>
                    <a:lnTo>
                      <a:pt x="390430" y="102194"/>
                    </a:lnTo>
                    <a:lnTo>
                      <a:pt x="387344" y="105251"/>
                    </a:lnTo>
                    <a:lnTo>
                      <a:pt x="382800" y="105251"/>
                    </a:lnTo>
                    <a:lnTo>
                      <a:pt x="375171" y="103765"/>
                    </a:lnTo>
                    <a:lnTo>
                      <a:pt x="370618" y="103765"/>
                    </a:lnTo>
                    <a:lnTo>
                      <a:pt x="369037" y="105251"/>
                    </a:lnTo>
                    <a:lnTo>
                      <a:pt x="367551" y="108337"/>
                    </a:lnTo>
                    <a:lnTo>
                      <a:pt x="365970" y="112881"/>
                    </a:lnTo>
                    <a:lnTo>
                      <a:pt x="370618" y="115938"/>
                    </a:lnTo>
                    <a:lnTo>
                      <a:pt x="375171" y="121987"/>
                    </a:lnTo>
                    <a:lnTo>
                      <a:pt x="375171" y="128130"/>
                    </a:lnTo>
                    <a:lnTo>
                      <a:pt x="373590" y="132674"/>
                    </a:lnTo>
                    <a:lnTo>
                      <a:pt x="364474" y="132674"/>
                    </a:lnTo>
                    <a:lnTo>
                      <a:pt x="361407" y="128130"/>
                    </a:lnTo>
                    <a:lnTo>
                      <a:pt x="359921" y="121987"/>
                    </a:lnTo>
                    <a:lnTo>
                      <a:pt x="359921" y="115938"/>
                    </a:lnTo>
                    <a:lnTo>
                      <a:pt x="358330" y="112881"/>
                    </a:lnTo>
                    <a:lnTo>
                      <a:pt x="356854" y="112881"/>
                    </a:lnTo>
                    <a:lnTo>
                      <a:pt x="355378" y="115938"/>
                    </a:lnTo>
                    <a:lnTo>
                      <a:pt x="353787" y="117434"/>
                    </a:lnTo>
                    <a:lnTo>
                      <a:pt x="350720" y="119024"/>
                    </a:lnTo>
                    <a:lnTo>
                      <a:pt x="347748" y="119024"/>
                    </a:lnTo>
                    <a:lnTo>
                      <a:pt x="344672" y="120491"/>
                    </a:lnTo>
                    <a:lnTo>
                      <a:pt x="343091" y="121987"/>
                    </a:lnTo>
                    <a:lnTo>
                      <a:pt x="340119" y="123577"/>
                    </a:lnTo>
                    <a:lnTo>
                      <a:pt x="335461" y="123577"/>
                    </a:lnTo>
                    <a:lnTo>
                      <a:pt x="329432" y="125063"/>
                    </a:lnTo>
                    <a:lnTo>
                      <a:pt x="323298" y="128130"/>
                    </a:lnTo>
                    <a:lnTo>
                      <a:pt x="320221" y="131188"/>
                    </a:lnTo>
                    <a:lnTo>
                      <a:pt x="318735" y="135760"/>
                    </a:lnTo>
                    <a:lnTo>
                      <a:pt x="318735" y="140313"/>
                    </a:lnTo>
                    <a:lnTo>
                      <a:pt x="320221" y="144856"/>
                    </a:lnTo>
                    <a:lnTo>
                      <a:pt x="320221" y="147914"/>
                    </a:lnTo>
                    <a:lnTo>
                      <a:pt x="317249" y="154057"/>
                    </a:lnTo>
                    <a:lnTo>
                      <a:pt x="312601" y="161696"/>
                    </a:lnTo>
                    <a:lnTo>
                      <a:pt x="306562" y="167726"/>
                    </a:lnTo>
                    <a:lnTo>
                      <a:pt x="304972" y="172384"/>
                    </a:lnTo>
                    <a:lnTo>
                      <a:pt x="303495" y="175365"/>
                    </a:lnTo>
                    <a:lnTo>
                      <a:pt x="302009" y="178422"/>
                    </a:lnTo>
                    <a:lnTo>
                      <a:pt x="298933" y="178422"/>
                    </a:lnTo>
                    <a:lnTo>
                      <a:pt x="294380" y="175365"/>
                    </a:lnTo>
                    <a:lnTo>
                      <a:pt x="291303" y="169326"/>
                    </a:lnTo>
                    <a:lnTo>
                      <a:pt x="285169" y="161696"/>
                    </a:lnTo>
                    <a:lnTo>
                      <a:pt x="283693" y="158629"/>
                    </a:lnTo>
                    <a:lnTo>
                      <a:pt x="279140" y="154057"/>
                    </a:lnTo>
                    <a:lnTo>
                      <a:pt x="271510" y="151000"/>
                    </a:lnTo>
                    <a:lnTo>
                      <a:pt x="266852" y="149514"/>
                    </a:lnTo>
                    <a:lnTo>
                      <a:pt x="263881" y="149514"/>
                    </a:lnTo>
                    <a:lnTo>
                      <a:pt x="260814" y="151000"/>
                    </a:lnTo>
                    <a:lnTo>
                      <a:pt x="259223" y="152486"/>
                    </a:lnTo>
                    <a:lnTo>
                      <a:pt x="256261" y="154057"/>
                    </a:lnTo>
                    <a:lnTo>
                      <a:pt x="250117" y="154057"/>
                    </a:lnTo>
                    <a:lnTo>
                      <a:pt x="248641" y="151000"/>
                    </a:lnTo>
                    <a:lnTo>
                      <a:pt x="247050" y="146447"/>
                    </a:lnTo>
                    <a:lnTo>
                      <a:pt x="247050" y="141904"/>
                    </a:lnTo>
                    <a:lnTo>
                      <a:pt x="248641" y="134264"/>
                    </a:lnTo>
                    <a:lnTo>
                      <a:pt x="250117" y="131188"/>
                    </a:lnTo>
                    <a:lnTo>
                      <a:pt x="250117" y="128130"/>
                    </a:lnTo>
                    <a:lnTo>
                      <a:pt x="253184" y="125063"/>
                    </a:lnTo>
                    <a:lnTo>
                      <a:pt x="253184" y="114348"/>
                    </a:lnTo>
                    <a:lnTo>
                      <a:pt x="254670" y="102194"/>
                    </a:lnTo>
                    <a:lnTo>
                      <a:pt x="253184" y="97622"/>
                    </a:lnTo>
                    <a:lnTo>
                      <a:pt x="250117" y="96155"/>
                    </a:lnTo>
                    <a:lnTo>
                      <a:pt x="247050" y="94555"/>
                    </a:lnTo>
                    <a:lnTo>
                      <a:pt x="245574" y="93069"/>
                    </a:lnTo>
                    <a:lnTo>
                      <a:pt x="239430" y="82382"/>
                    </a:lnTo>
                    <a:lnTo>
                      <a:pt x="236353" y="79315"/>
                    </a:lnTo>
                    <a:lnTo>
                      <a:pt x="234868" y="76238"/>
                    </a:lnTo>
                    <a:lnTo>
                      <a:pt x="230314" y="74771"/>
                    </a:lnTo>
                    <a:lnTo>
                      <a:pt x="228733" y="71685"/>
                    </a:lnTo>
                    <a:lnTo>
                      <a:pt x="228733" y="70199"/>
                    </a:lnTo>
                    <a:lnTo>
                      <a:pt x="230314" y="65646"/>
                    </a:lnTo>
                    <a:lnTo>
                      <a:pt x="230314" y="60989"/>
                    </a:lnTo>
                    <a:lnTo>
                      <a:pt x="215075" y="39719"/>
                    </a:lnTo>
                    <a:lnTo>
                      <a:pt x="215075" y="35157"/>
                    </a:lnTo>
                    <a:lnTo>
                      <a:pt x="216551" y="30490"/>
                    </a:lnTo>
                    <a:lnTo>
                      <a:pt x="216551" y="24470"/>
                    </a:lnTo>
                    <a:lnTo>
                      <a:pt x="215075" y="19898"/>
                    </a:lnTo>
                    <a:lnTo>
                      <a:pt x="208931" y="7620"/>
                    </a:lnTo>
                    <a:lnTo>
                      <a:pt x="204368" y="0"/>
                    </a:lnTo>
                    <a:lnTo>
                      <a:pt x="111414" y="18326"/>
                    </a:lnTo>
                    <a:lnTo>
                      <a:pt x="0" y="42777"/>
                    </a:lnTo>
                    <a:lnTo>
                      <a:pt x="19907" y="161696"/>
                    </a:lnTo>
                    <a:lnTo>
                      <a:pt x="20346" y="164735"/>
                    </a:lnTo>
                    <a:lnTo>
                      <a:pt x="46187" y="344643"/>
                    </a:lnTo>
                    <a:lnTo>
                      <a:pt x="63941" y="440703"/>
                    </a:lnTo>
                    <a:lnTo>
                      <a:pt x="64065" y="440703"/>
                    </a:lnTo>
                    <a:lnTo>
                      <a:pt x="64256" y="442465"/>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06" name="Freeform: Shape 305">
                <a:extLst>
                  <a:ext uri="{FF2B5EF4-FFF2-40B4-BE49-F238E27FC236}">
                    <a16:creationId xmlns:a16="http://schemas.microsoft.com/office/drawing/2014/main" id="{71119379-8721-4ED0-8544-9734429A5DAB}"/>
                  </a:ext>
                </a:extLst>
              </p:cNvPr>
              <p:cNvSpPr/>
              <p:nvPr/>
            </p:nvSpPr>
            <p:spPr>
              <a:xfrm>
                <a:off x="7892355" y="2009365"/>
                <a:ext cx="609923" cy="948451"/>
              </a:xfrm>
              <a:custGeom>
                <a:avLst/>
                <a:gdLst>
                  <a:gd name="connsiteX0" fmla="*/ 562689 w 609923"/>
                  <a:gd name="connsiteY0" fmla="*/ 905789 h 948451"/>
                  <a:gd name="connsiteX1" fmla="*/ 542782 w 609923"/>
                  <a:gd name="connsiteY1" fmla="*/ 786870 h 948451"/>
                  <a:gd name="connsiteX2" fmla="*/ 542782 w 609923"/>
                  <a:gd name="connsiteY2" fmla="*/ 786870 h 948451"/>
                  <a:gd name="connsiteX3" fmla="*/ 532200 w 609923"/>
                  <a:gd name="connsiteY3" fmla="*/ 718252 h 948451"/>
                  <a:gd name="connsiteX4" fmla="*/ 522989 w 609923"/>
                  <a:gd name="connsiteY4" fmla="*/ 657254 h 948451"/>
                  <a:gd name="connsiteX5" fmla="*/ 487947 w 609923"/>
                  <a:gd name="connsiteY5" fmla="*/ 413290 h 948451"/>
                  <a:gd name="connsiteX6" fmla="*/ 591607 w 609923"/>
                  <a:gd name="connsiteY6" fmla="*/ 391906 h 948451"/>
                  <a:gd name="connsiteX7" fmla="*/ 605371 w 609923"/>
                  <a:gd name="connsiteY7" fmla="*/ 388830 h 948451"/>
                  <a:gd name="connsiteX8" fmla="*/ 606847 w 609923"/>
                  <a:gd name="connsiteY8" fmla="*/ 372094 h 948451"/>
                  <a:gd name="connsiteX9" fmla="*/ 608447 w 609923"/>
                  <a:gd name="connsiteY9" fmla="*/ 359921 h 948451"/>
                  <a:gd name="connsiteX10" fmla="*/ 609924 w 609923"/>
                  <a:gd name="connsiteY10" fmla="*/ 347748 h 948451"/>
                  <a:gd name="connsiteX11" fmla="*/ 609924 w 609923"/>
                  <a:gd name="connsiteY11" fmla="*/ 332489 h 948451"/>
                  <a:gd name="connsiteX12" fmla="*/ 606847 w 609923"/>
                  <a:gd name="connsiteY12" fmla="*/ 332489 h 948451"/>
                  <a:gd name="connsiteX13" fmla="*/ 602294 w 609923"/>
                  <a:gd name="connsiteY13" fmla="*/ 330908 h 948451"/>
                  <a:gd name="connsiteX14" fmla="*/ 594684 w 609923"/>
                  <a:gd name="connsiteY14" fmla="*/ 329422 h 948451"/>
                  <a:gd name="connsiteX15" fmla="*/ 588540 w 609923"/>
                  <a:gd name="connsiteY15" fmla="*/ 326355 h 948451"/>
                  <a:gd name="connsiteX16" fmla="*/ 583987 w 609923"/>
                  <a:gd name="connsiteY16" fmla="*/ 323279 h 948451"/>
                  <a:gd name="connsiteX17" fmla="*/ 579425 w 609923"/>
                  <a:gd name="connsiteY17" fmla="*/ 324869 h 948451"/>
                  <a:gd name="connsiteX18" fmla="*/ 576358 w 609923"/>
                  <a:gd name="connsiteY18" fmla="*/ 324869 h 948451"/>
                  <a:gd name="connsiteX19" fmla="*/ 571805 w 609923"/>
                  <a:gd name="connsiteY19" fmla="*/ 326355 h 948451"/>
                  <a:gd name="connsiteX20" fmla="*/ 564175 w 609923"/>
                  <a:gd name="connsiteY20" fmla="*/ 323279 h 948451"/>
                  <a:gd name="connsiteX21" fmla="*/ 556555 w 609923"/>
                  <a:gd name="connsiteY21" fmla="*/ 320211 h 948451"/>
                  <a:gd name="connsiteX22" fmla="*/ 555069 w 609923"/>
                  <a:gd name="connsiteY22" fmla="*/ 318726 h 948451"/>
                  <a:gd name="connsiteX23" fmla="*/ 550411 w 609923"/>
                  <a:gd name="connsiteY23" fmla="*/ 315659 h 948451"/>
                  <a:gd name="connsiteX24" fmla="*/ 545868 w 609923"/>
                  <a:gd name="connsiteY24" fmla="*/ 314182 h 948451"/>
                  <a:gd name="connsiteX25" fmla="*/ 542782 w 609923"/>
                  <a:gd name="connsiteY25" fmla="*/ 314182 h 948451"/>
                  <a:gd name="connsiteX26" fmla="*/ 541306 w 609923"/>
                  <a:gd name="connsiteY26" fmla="*/ 311106 h 948451"/>
                  <a:gd name="connsiteX27" fmla="*/ 539820 w 609923"/>
                  <a:gd name="connsiteY27" fmla="*/ 304972 h 948451"/>
                  <a:gd name="connsiteX28" fmla="*/ 539820 w 609923"/>
                  <a:gd name="connsiteY28" fmla="*/ 302000 h 948451"/>
                  <a:gd name="connsiteX29" fmla="*/ 535172 w 609923"/>
                  <a:gd name="connsiteY29" fmla="*/ 300418 h 948451"/>
                  <a:gd name="connsiteX30" fmla="*/ 530619 w 609923"/>
                  <a:gd name="connsiteY30" fmla="*/ 302000 h 948451"/>
                  <a:gd name="connsiteX31" fmla="*/ 526056 w 609923"/>
                  <a:gd name="connsiteY31" fmla="*/ 302000 h 948451"/>
                  <a:gd name="connsiteX32" fmla="*/ 522989 w 609923"/>
                  <a:gd name="connsiteY32" fmla="*/ 303476 h 948451"/>
                  <a:gd name="connsiteX33" fmla="*/ 518436 w 609923"/>
                  <a:gd name="connsiteY33" fmla="*/ 303476 h 948451"/>
                  <a:gd name="connsiteX34" fmla="*/ 515360 w 609923"/>
                  <a:gd name="connsiteY34" fmla="*/ 308038 h 948451"/>
                  <a:gd name="connsiteX35" fmla="*/ 512293 w 609923"/>
                  <a:gd name="connsiteY35" fmla="*/ 309620 h 948451"/>
                  <a:gd name="connsiteX36" fmla="*/ 504672 w 609923"/>
                  <a:gd name="connsiteY36" fmla="*/ 308038 h 948451"/>
                  <a:gd name="connsiteX37" fmla="*/ 500110 w 609923"/>
                  <a:gd name="connsiteY37" fmla="*/ 309620 h 948451"/>
                  <a:gd name="connsiteX38" fmla="*/ 495557 w 609923"/>
                  <a:gd name="connsiteY38" fmla="*/ 311106 h 948451"/>
                  <a:gd name="connsiteX39" fmla="*/ 489423 w 609923"/>
                  <a:gd name="connsiteY39" fmla="*/ 317249 h 948451"/>
                  <a:gd name="connsiteX40" fmla="*/ 484870 w 609923"/>
                  <a:gd name="connsiteY40" fmla="*/ 323279 h 948451"/>
                  <a:gd name="connsiteX41" fmla="*/ 391896 w 609923"/>
                  <a:gd name="connsiteY41" fmla="*/ 208921 h 948451"/>
                  <a:gd name="connsiteX42" fmla="*/ 448332 w 609923"/>
                  <a:gd name="connsiteY42" fmla="*/ 157143 h 948451"/>
                  <a:gd name="connsiteX43" fmla="*/ 436045 w 609923"/>
                  <a:gd name="connsiteY43" fmla="*/ 74762 h 948451"/>
                  <a:gd name="connsiteX44" fmla="*/ 425463 w 609923"/>
                  <a:gd name="connsiteY44" fmla="*/ 0 h 948451"/>
                  <a:gd name="connsiteX45" fmla="*/ 288236 w 609923"/>
                  <a:gd name="connsiteY45" fmla="*/ 22870 h 948451"/>
                  <a:gd name="connsiteX46" fmla="*/ 239420 w 609923"/>
                  <a:gd name="connsiteY46" fmla="*/ 30499 h 948451"/>
                  <a:gd name="connsiteX47" fmla="*/ 86935 w 609923"/>
                  <a:gd name="connsiteY47" fmla="*/ 54959 h 948451"/>
                  <a:gd name="connsiteX48" fmla="*/ 0 w 609923"/>
                  <a:gd name="connsiteY48" fmla="*/ 68618 h 948451"/>
                  <a:gd name="connsiteX49" fmla="*/ 0 w 609923"/>
                  <a:gd name="connsiteY49" fmla="*/ 68628 h 948451"/>
                  <a:gd name="connsiteX50" fmla="*/ 25946 w 609923"/>
                  <a:gd name="connsiteY50" fmla="*/ 272987 h 948451"/>
                  <a:gd name="connsiteX51" fmla="*/ 33566 w 609923"/>
                  <a:gd name="connsiteY51" fmla="*/ 338537 h 948451"/>
                  <a:gd name="connsiteX52" fmla="*/ 41186 w 609923"/>
                  <a:gd name="connsiteY52" fmla="*/ 408746 h 948451"/>
                  <a:gd name="connsiteX53" fmla="*/ 59512 w 609923"/>
                  <a:gd name="connsiteY53" fmla="*/ 553488 h 948451"/>
                  <a:gd name="connsiteX54" fmla="*/ 74762 w 609923"/>
                  <a:gd name="connsiteY54" fmla="*/ 677056 h 948451"/>
                  <a:gd name="connsiteX55" fmla="*/ 7620 w 609923"/>
                  <a:gd name="connsiteY55" fmla="*/ 831028 h 948451"/>
                  <a:gd name="connsiteX56" fmla="*/ 126540 w 609923"/>
                  <a:gd name="connsiteY56" fmla="*/ 882910 h 948451"/>
                  <a:gd name="connsiteX57" fmla="*/ 126540 w 609923"/>
                  <a:gd name="connsiteY57" fmla="*/ 882910 h 948451"/>
                  <a:gd name="connsiteX58" fmla="*/ 128121 w 609923"/>
                  <a:gd name="connsiteY58" fmla="*/ 878348 h 948451"/>
                  <a:gd name="connsiteX59" fmla="*/ 176832 w 609923"/>
                  <a:gd name="connsiteY59" fmla="*/ 898150 h 948451"/>
                  <a:gd name="connsiteX60" fmla="*/ 266852 w 609923"/>
                  <a:gd name="connsiteY60" fmla="*/ 937765 h 948451"/>
                  <a:gd name="connsiteX61" fmla="*/ 387344 w 609923"/>
                  <a:gd name="connsiteY61" fmla="*/ 925573 h 948451"/>
                  <a:gd name="connsiteX62" fmla="*/ 422395 w 609923"/>
                  <a:gd name="connsiteY62" fmla="*/ 922515 h 948451"/>
                  <a:gd name="connsiteX63" fmla="*/ 426949 w 609923"/>
                  <a:gd name="connsiteY63" fmla="*/ 948452 h 948451"/>
                  <a:gd name="connsiteX64" fmla="*/ 436045 w 609923"/>
                  <a:gd name="connsiteY64" fmla="*/ 946976 h 948451"/>
                  <a:gd name="connsiteX65" fmla="*/ 501710 w 609923"/>
                  <a:gd name="connsiteY65" fmla="*/ 939355 h 948451"/>
                  <a:gd name="connsiteX66" fmla="*/ 498634 w 609923"/>
                  <a:gd name="connsiteY66" fmla="*/ 913400 h 948451"/>
                  <a:gd name="connsiteX67" fmla="*/ 562689 w 609923"/>
                  <a:gd name="connsiteY67" fmla="*/ 905789 h 948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609923" h="948451">
                    <a:moveTo>
                      <a:pt x="562689" y="905789"/>
                    </a:moveTo>
                    <a:lnTo>
                      <a:pt x="542782" y="786870"/>
                    </a:lnTo>
                    <a:lnTo>
                      <a:pt x="542782" y="786870"/>
                    </a:lnTo>
                    <a:lnTo>
                      <a:pt x="532200" y="718252"/>
                    </a:lnTo>
                    <a:lnTo>
                      <a:pt x="522989" y="657254"/>
                    </a:lnTo>
                    <a:lnTo>
                      <a:pt x="487947" y="413290"/>
                    </a:lnTo>
                    <a:lnTo>
                      <a:pt x="591607" y="391906"/>
                    </a:lnTo>
                    <a:lnTo>
                      <a:pt x="605371" y="388830"/>
                    </a:lnTo>
                    <a:lnTo>
                      <a:pt x="606847" y="372094"/>
                    </a:lnTo>
                    <a:lnTo>
                      <a:pt x="608447" y="359921"/>
                    </a:lnTo>
                    <a:lnTo>
                      <a:pt x="609924" y="347748"/>
                    </a:lnTo>
                    <a:lnTo>
                      <a:pt x="609924" y="332489"/>
                    </a:lnTo>
                    <a:lnTo>
                      <a:pt x="606847" y="332489"/>
                    </a:lnTo>
                    <a:lnTo>
                      <a:pt x="602294" y="330908"/>
                    </a:lnTo>
                    <a:lnTo>
                      <a:pt x="594684" y="329422"/>
                    </a:lnTo>
                    <a:lnTo>
                      <a:pt x="588540" y="326355"/>
                    </a:lnTo>
                    <a:lnTo>
                      <a:pt x="583987" y="323279"/>
                    </a:lnTo>
                    <a:lnTo>
                      <a:pt x="579425" y="324869"/>
                    </a:lnTo>
                    <a:lnTo>
                      <a:pt x="576358" y="324869"/>
                    </a:lnTo>
                    <a:lnTo>
                      <a:pt x="571805" y="326355"/>
                    </a:lnTo>
                    <a:lnTo>
                      <a:pt x="564175" y="323279"/>
                    </a:lnTo>
                    <a:lnTo>
                      <a:pt x="556555" y="320211"/>
                    </a:lnTo>
                    <a:lnTo>
                      <a:pt x="555069" y="318726"/>
                    </a:lnTo>
                    <a:lnTo>
                      <a:pt x="550411" y="315659"/>
                    </a:lnTo>
                    <a:lnTo>
                      <a:pt x="545868" y="314182"/>
                    </a:lnTo>
                    <a:lnTo>
                      <a:pt x="542782" y="314182"/>
                    </a:lnTo>
                    <a:lnTo>
                      <a:pt x="541306" y="311106"/>
                    </a:lnTo>
                    <a:lnTo>
                      <a:pt x="539820" y="304972"/>
                    </a:lnTo>
                    <a:lnTo>
                      <a:pt x="539820" y="302000"/>
                    </a:lnTo>
                    <a:lnTo>
                      <a:pt x="535172" y="300418"/>
                    </a:lnTo>
                    <a:lnTo>
                      <a:pt x="530619" y="302000"/>
                    </a:lnTo>
                    <a:lnTo>
                      <a:pt x="526056" y="302000"/>
                    </a:lnTo>
                    <a:lnTo>
                      <a:pt x="522989" y="303476"/>
                    </a:lnTo>
                    <a:lnTo>
                      <a:pt x="518436" y="303476"/>
                    </a:lnTo>
                    <a:lnTo>
                      <a:pt x="515360" y="308038"/>
                    </a:lnTo>
                    <a:lnTo>
                      <a:pt x="512293" y="309620"/>
                    </a:lnTo>
                    <a:lnTo>
                      <a:pt x="504672" y="308038"/>
                    </a:lnTo>
                    <a:lnTo>
                      <a:pt x="500110" y="309620"/>
                    </a:lnTo>
                    <a:lnTo>
                      <a:pt x="495557" y="311106"/>
                    </a:lnTo>
                    <a:lnTo>
                      <a:pt x="489423" y="317249"/>
                    </a:lnTo>
                    <a:lnTo>
                      <a:pt x="484870" y="323279"/>
                    </a:lnTo>
                    <a:lnTo>
                      <a:pt x="391896" y="208921"/>
                    </a:lnTo>
                    <a:lnTo>
                      <a:pt x="448332" y="157143"/>
                    </a:lnTo>
                    <a:lnTo>
                      <a:pt x="436045" y="74762"/>
                    </a:lnTo>
                    <a:lnTo>
                      <a:pt x="425463" y="0"/>
                    </a:lnTo>
                    <a:lnTo>
                      <a:pt x="288236" y="22870"/>
                    </a:lnTo>
                    <a:lnTo>
                      <a:pt x="239420" y="30499"/>
                    </a:lnTo>
                    <a:lnTo>
                      <a:pt x="86935" y="54959"/>
                    </a:lnTo>
                    <a:lnTo>
                      <a:pt x="0" y="68618"/>
                    </a:lnTo>
                    <a:lnTo>
                      <a:pt x="0" y="68628"/>
                    </a:lnTo>
                    <a:lnTo>
                      <a:pt x="25946" y="272987"/>
                    </a:lnTo>
                    <a:lnTo>
                      <a:pt x="33566" y="338537"/>
                    </a:lnTo>
                    <a:lnTo>
                      <a:pt x="41186" y="408746"/>
                    </a:lnTo>
                    <a:lnTo>
                      <a:pt x="59512" y="553488"/>
                    </a:lnTo>
                    <a:lnTo>
                      <a:pt x="74762" y="677056"/>
                    </a:lnTo>
                    <a:lnTo>
                      <a:pt x="7620" y="831028"/>
                    </a:lnTo>
                    <a:lnTo>
                      <a:pt x="126540" y="882910"/>
                    </a:lnTo>
                    <a:lnTo>
                      <a:pt x="126540" y="882910"/>
                    </a:lnTo>
                    <a:lnTo>
                      <a:pt x="128121" y="878348"/>
                    </a:lnTo>
                    <a:lnTo>
                      <a:pt x="176832" y="898150"/>
                    </a:lnTo>
                    <a:lnTo>
                      <a:pt x="266852" y="937765"/>
                    </a:lnTo>
                    <a:lnTo>
                      <a:pt x="387344" y="925573"/>
                    </a:lnTo>
                    <a:lnTo>
                      <a:pt x="422395" y="922515"/>
                    </a:lnTo>
                    <a:lnTo>
                      <a:pt x="426949" y="948452"/>
                    </a:lnTo>
                    <a:lnTo>
                      <a:pt x="436045" y="946976"/>
                    </a:lnTo>
                    <a:lnTo>
                      <a:pt x="501710" y="939355"/>
                    </a:lnTo>
                    <a:lnTo>
                      <a:pt x="498634" y="913400"/>
                    </a:lnTo>
                    <a:lnTo>
                      <a:pt x="562689" y="905789"/>
                    </a:lnTo>
                    <a:close/>
                  </a:path>
                </a:pathLst>
              </a:custGeom>
              <a:solidFill>
                <a:srgbClr val="CCCCCC"/>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
            <p:nvSpPr>
              <p:cNvPr id="307" name="Freeform: Shape 306">
                <a:extLst>
                  <a:ext uri="{FF2B5EF4-FFF2-40B4-BE49-F238E27FC236}">
                    <a16:creationId xmlns:a16="http://schemas.microsoft.com/office/drawing/2014/main" id="{60FC0AB2-7AE7-4084-A76B-599B93FEF1DC}"/>
                  </a:ext>
                </a:extLst>
              </p:cNvPr>
              <p:cNvSpPr/>
              <p:nvPr/>
            </p:nvSpPr>
            <p:spPr>
              <a:xfrm>
                <a:off x="7982357" y="2887713"/>
                <a:ext cx="516721" cy="317144"/>
              </a:xfrm>
              <a:custGeom>
                <a:avLst/>
                <a:gdLst>
                  <a:gd name="connsiteX0" fmla="*/ 353682 w 516721"/>
                  <a:gd name="connsiteY0" fmla="*/ 312601 h 317144"/>
                  <a:gd name="connsiteX1" fmla="*/ 195158 w 516721"/>
                  <a:gd name="connsiteY1" fmla="*/ 317144 h 317144"/>
                  <a:gd name="connsiteX2" fmla="*/ 175355 w 516721"/>
                  <a:gd name="connsiteY2" fmla="*/ 317144 h 317144"/>
                  <a:gd name="connsiteX3" fmla="*/ 67037 w 516721"/>
                  <a:gd name="connsiteY3" fmla="*/ 277435 h 317144"/>
                  <a:gd name="connsiteX4" fmla="*/ 10601 w 516721"/>
                  <a:gd name="connsiteY4" fmla="*/ 254565 h 317144"/>
                  <a:gd name="connsiteX5" fmla="*/ 10601 w 516721"/>
                  <a:gd name="connsiteY5" fmla="*/ 254565 h 317144"/>
                  <a:gd name="connsiteX6" fmla="*/ 9115 w 516721"/>
                  <a:gd name="connsiteY6" fmla="*/ 251603 h 317144"/>
                  <a:gd name="connsiteX7" fmla="*/ 9115 w 516721"/>
                  <a:gd name="connsiteY7" fmla="*/ 243973 h 317144"/>
                  <a:gd name="connsiteX8" fmla="*/ 6048 w 516721"/>
                  <a:gd name="connsiteY8" fmla="*/ 236363 h 317144"/>
                  <a:gd name="connsiteX9" fmla="*/ 1476 w 516721"/>
                  <a:gd name="connsiteY9" fmla="*/ 225676 h 317144"/>
                  <a:gd name="connsiteX10" fmla="*/ 0 w 516721"/>
                  <a:gd name="connsiteY10" fmla="*/ 219523 h 317144"/>
                  <a:gd name="connsiteX11" fmla="*/ 0 w 516721"/>
                  <a:gd name="connsiteY11" fmla="*/ 214979 h 317144"/>
                  <a:gd name="connsiteX12" fmla="*/ 2972 w 516721"/>
                  <a:gd name="connsiteY12" fmla="*/ 210407 h 317144"/>
                  <a:gd name="connsiteX13" fmla="*/ 2972 w 516721"/>
                  <a:gd name="connsiteY13" fmla="*/ 207350 h 317144"/>
                  <a:gd name="connsiteX14" fmla="*/ 1476 w 516721"/>
                  <a:gd name="connsiteY14" fmla="*/ 190614 h 317144"/>
                  <a:gd name="connsiteX15" fmla="*/ 1476 w 516721"/>
                  <a:gd name="connsiteY15" fmla="*/ 185966 h 317144"/>
                  <a:gd name="connsiteX16" fmla="*/ 4562 w 516721"/>
                  <a:gd name="connsiteY16" fmla="*/ 184471 h 317144"/>
                  <a:gd name="connsiteX17" fmla="*/ 7629 w 516721"/>
                  <a:gd name="connsiteY17" fmla="*/ 184471 h 317144"/>
                  <a:gd name="connsiteX18" fmla="*/ 12192 w 516721"/>
                  <a:gd name="connsiteY18" fmla="*/ 179918 h 317144"/>
                  <a:gd name="connsiteX19" fmla="*/ 15249 w 516721"/>
                  <a:gd name="connsiteY19" fmla="*/ 178337 h 317144"/>
                  <a:gd name="connsiteX20" fmla="*/ 21288 w 516721"/>
                  <a:gd name="connsiteY20" fmla="*/ 176841 h 317144"/>
                  <a:gd name="connsiteX21" fmla="*/ 24365 w 516721"/>
                  <a:gd name="connsiteY21" fmla="*/ 175374 h 317144"/>
                  <a:gd name="connsiteX22" fmla="*/ 24365 w 516721"/>
                  <a:gd name="connsiteY22" fmla="*/ 173774 h 317144"/>
                  <a:gd name="connsiteX23" fmla="*/ 27432 w 516721"/>
                  <a:gd name="connsiteY23" fmla="*/ 173774 h 317144"/>
                  <a:gd name="connsiteX24" fmla="*/ 30499 w 516721"/>
                  <a:gd name="connsiteY24" fmla="*/ 170698 h 317144"/>
                  <a:gd name="connsiteX25" fmla="*/ 30499 w 516721"/>
                  <a:gd name="connsiteY25" fmla="*/ 166154 h 317144"/>
                  <a:gd name="connsiteX26" fmla="*/ 27432 w 516721"/>
                  <a:gd name="connsiteY26" fmla="*/ 158544 h 317144"/>
                  <a:gd name="connsiteX27" fmla="*/ 27432 w 516721"/>
                  <a:gd name="connsiteY27" fmla="*/ 155458 h 317144"/>
                  <a:gd name="connsiteX28" fmla="*/ 28908 w 516721"/>
                  <a:gd name="connsiteY28" fmla="*/ 153962 h 317144"/>
                  <a:gd name="connsiteX29" fmla="*/ 44158 w 516721"/>
                  <a:gd name="connsiteY29" fmla="*/ 146361 h 317144"/>
                  <a:gd name="connsiteX30" fmla="*/ 44158 w 516721"/>
                  <a:gd name="connsiteY30" fmla="*/ 141808 h 317144"/>
                  <a:gd name="connsiteX31" fmla="*/ 41091 w 516721"/>
                  <a:gd name="connsiteY31" fmla="*/ 138732 h 317144"/>
                  <a:gd name="connsiteX32" fmla="*/ 38119 w 516721"/>
                  <a:gd name="connsiteY32" fmla="*/ 135655 h 317144"/>
                  <a:gd name="connsiteX33" fmla="*/ 39605 w 516721"/>
                  <a:gd name="connsiteY33" fmla="*/ 129626 h 317144"/>
                  <a:gd name="connsiteX34" fmla="*/ 47234 w 516721"/>
                  <a:gd name="connsiteY34" fmla="*/ 121996 h 317144"/>
                  <a:gd name="connsiteX35" fmla="*/ 51787 w 516721"/>
                  <a:gd name="connsiteY35" fmla="*/ 123482 h 317144"/>
                  <a:gd name="connsiteX36" fmla="*/ 54854 w 516721"/>
                  <a:gd name="connsiteY36" fmla="*/ 121996 h 317144"/>
                  <a:gd name="connsiteX37" fmla="*/ 54854 w 516721"/>
                  <a:gd name="connsiteY37" fmla="*/ 112795 h 317144"/>
                  <a:gd name="connsiteX38" fmla="*/ 51787 w 516721"/>
                  <a:gd name="connsiteY38" fmla="*/ 108242 h 317144"/>
                  <a:gd name="connsiteX39" fmla="*/ 36538 w 516721"/>
                  <a:gd name="connsiteY39" fmla="*/ 4563 h 317144"/>
                  <a:gd name="connsiteX40" fmla="*/ 36538 w 516721"/>
                  <a:gd name="connsiteY40" fmla="*/ 4563 h 317144"/>
                  <a:gd name="connsiteX41" fmla="*/ 38119 w 516721"/>
                  <a:gd name="connsiteY41" fmla="*/ 0 h 317144"/>
                  <a:gd name="connsiteX42" fmla="*/ 86830 w 516721"/>
                  <a:gd name="connsiteY42" fmla="*/ 19803 h 317144"/>
                  <a:gd name="connsiteX43" fmla="*/ 176851 w 516721"/>
                  <a:gd name="connsiteY43" fmla="*/ 59417 h 317144"/>
                  <a:gd name="connsiteX44" fmla="*/ 297342 w 516721"/>
                  <a:gd name="connsiteY44" fmla="*/ 47225 h 317144"/>
                  <a:gd name="connsiteX45" fmla="*/ 332394 w 516721"/>
                  <a:gd name="connsiteY45" fmla="*/ 44168 h 317144"/>
                  <a:gd name="connsiteX46" fmla="*/ 336947 w 516721"/>
                  <a:gd name="connsiteY46" fmla="*/ 70104 h 317144"/>
                  <a:gd name="connsiteX47" fmla="*/ 346043 w 516721"/>
                  <a:gd name="connsiteY47" fmla="*/ 68628 h 317144"/>
                  <a:gd name="connsiteX48" fmla="*/ 411709 w 516721"/>
                  <a:gd name="connsiteY48" fmla="*/ 61008 h 317144"/>
                  <a:gd name="connsiteX49" fmla="*/ 408632 w 516721"/>
                  <a:gd name="connsiteY49" fmla="*/ 35052 h 317144"/>
                  <a:gd name="connsiteX50" fmla="*/ 472687 w 516721"/>
                  <a:gd name="connsiteY50" fmla="*/ 27441 h 317144"/>
                  <a:gd name="connsiteX51" fmla="*/ 472687 w 516721"/>
                  <a:gd name="connsiteY51" fmla="*/ 27441 h 317144"/>
                  <a:gd name="connsiteX52" fmla="*/ 473126 w 516721"/>
                  <a:gd name="connsiteY52" fmla="*/ 30480 h 317144"/>
                  <a:gd name="connsiteX53" fmla="*/ 498967 w 516721"/>
                  <a:gd name="connsiteY53" fmla="*/ 210388 h 317144"/>
                  <a:gd name="connsiteX54" fmla="*/ 516722 w 516721"/>
                  <a:gd name="connsiteY54" fmla="*/ 306448 h 317144"/>
                  <a:gd name="connsiteX55" fmla="*/ 353682 w 516721"/>
                  <a:gd name="connsiteY55" fmla="*/ 312601 h 3171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516721" h="317144">
                    <a:moveTo>
                      <a:pt x="353682" y="312601"/>
                    </a:moveTo>
                    <a:lnTo>
                      <a:pt x="195158" y="317144"/>
                    </a:lnTo>
                    <a:lnTo>
                      <a:pt x="175355" y="317144"/>
                    </a:lnTo>
                    <a:lnTo>
                      <a:pt x="67037" y="277435"/>
                    </a:lnTo>
                    <a:lnTo>
                      <a:pt x="10601" y="254565"/>
                    </a:lnTo>
                    <a:lnTo>
                      <a:pt x="10601" y="254565"/>
                    </a:lnTo>
                    <a:lnTo>
                      <a:pt x="9115" y="251603"/>
                    </a:lnTo>
                    <a:lnTo>
                      <a:pt x="9115" y="243973"/>
                    </a:lnTo>
                    <a:lnTo>
                      <a:pt x="6048" y="236363"/>
                    </a:lnTo>
                    <a:lnTo>
                      <a:pt x="1476" y="225676"/>
                    </a:lnTo>
                    <a:lnTo>
                      <a:pt x="0" y="219523"/>
                    </a:lnTo>
                    <a:lnTo>
                      <a:pt x="0" y="214979"/>
                    </a:lnTo>
                    <a:lnTo>
                      <a:pt x="2972" y="210407"/>
                    </a:lnTo>
                    <a:lnTo>
                      <a:pt x="2972" y="207350"/>
                    </a:lnTo>
                    <a:lnTo>
                      <a:pt x="1476" y="190614"/>
                    </a:lnTo>
                    <a:lnTo>
                      <a:pt x="1476" y="185966"/>
                    </a:lnTo>
                    <a:lnTo>
                      <a:pt x="4562" y="184471"/>
                    </a:lnTo>
                    <a:lnTo>
                      <a:pt x="7629" y="184471"/>
                    </a:lnTo>
                    <a:lnTo>
                      <a:pt x="12192" y="179918"/>
                    </a:lnTo>
                    <a:lnTo>
                      <a:pt x="15249" y="178337"/>
                    </a:lnTo>
                    <a:lnTo>
                      <a:pt x="21288" y="176841"/>
                    </a:lnTo>
                    <a:lnTo>
                      <a:pt x="24365" y="175374"/>
                    </a:lnTo>
                    <a:lnTo>
                      <a:pt x="24365" y="173774"/>
                    </a:lnTo>
                    <a:lnTo>
                      <a:pt x="27432" y="173774"/>
                    </a:lnTo>
                    <a:lnTo>
                      <a:pt x="30499" y="170698"/>
                    </a:lnTo>
                    <a:lnTo>
                      <a:pt x="30499" y="166154"/>
                    </a:lnTo>
                    <a:lnTo>
                      <a:pt x="27432" y="158544"/>
                    </a:lnTo>
                    <a:lnTo>
                      <a:pt x="27432" y="155458"/>
                    </a:lnTo>
                    <a:lnTo>
                      <a:pt x="28908" y="153962"/>
                    </a:lnTo>
                    <a:lnTo>
                      <a:pt x="44158" y="146361"/>
                    </a:lnTo>
                    <a:lnTo>
                      <a:pt x="44158" y="141808"/>
                    </a:lnTo>
                    <a:lnTo>
                      <a:pt x="41091" y="138732"/>
                    </a:lnTo>
                    <a:lnTo>
                      <a:pt x="38119" y="135655"/>
                    </a:lnTo>
                    <a:lnTo>
                      <a:pt x="39605" y="129626"/>
                    </a:lnTo>
                    <a:lnTo>
                      <a:pt x="47234" y="121996"/>
                    </a:lnTo>
                    <a:lnTo>
                      <a:pt x="51787" y="123482"/>
                    </a:lnTo>
                    <a:lnTo>
                      <a:pt x="54854" y="121996"/>
                    </a:lnTo>
                    <a:lnTo>
                      <a:pt x="54854" y="112795"/>
                    </a:lnTo>
                    <a:lnTo>
                      <a:pt x="51787" y="108242"/>
                    </a:lnTo>
                    <a:lnTo>
                      <a:pt x="36538" y="4563"/>
                    </a:lnTo>
                    <a:lnTo>
                      <a:pt x="36538" y="4563"/>
                    </a:lnTo>
                    <a:lnTo>
                      <a:pt x="38119" y="0"/>
                    </a:lnTo>
                    <a:lnTo>
                      <a:pt x="86830" y="19803"/>
                    </a:lnTo>
                    <a:lnTo>
                      <a:pt x="176851" y="59417"/>
                    </a:lnTo>
                    <a:lnTo>
                      <a:pt x="297342" y="47225"/>
                    </a:lnTo>
                    <a:lnTo>
                      <a:pt x="332394" y="44168"/>
                    </a:lnTo>
                    <a:lnTo>
                      <a:pt x="336947" y="70104"/>
                    </a:lnTo>
                    <a:lnTo>
                      <a:pt x="346043" y="68628"/>
                    </a:lnTo>
                    <a:lnTo>
                      <a:pt x="411709" y="61008"/>
                    </a:lnTo>
                    <a:lnTo>
                      <a:pt x="408632" y="35052"/>
                    </a:lnTo>
                    <a:lnTo>
                      <a:pt x="472687" y="27441"/>
                    </a:lnTo>
                    <a:lnTo>
                      <a:pt x="472687" y="27441"/>
                    </a:lnTo>
                    <a:lnTo>
                      <a:pt x="473126" y="30480"/>
                    </a:lnTo>
                    <a:lnTo>
                      <a:pt x="498967" y="210388"/>
                    </a:lnTo>
                    <a:lnTo>
                      <a:pt x="516722" y="306448"/>
                    </a:lnTo>
                    <a:lnTo>
                      <a:pt x="353682" y="312601"/>
                    </a:lnTo>
                    <a:close/>
                  </a:path>
                </a:pathLst>
              </a:custGeom>
              <a:solidFill>
                <a:schemeClr val="accent1"/>
              </a:solidFill>
              <a:ln w="3175" cap="flat">
                <a:solidFill>
                  <a:schemeClr val="bg1"/>
                </a:solidFill>
                <a:prstDash val="solid"/>
                <a:miter/>
              </a:ln>
            </p:spPr>
            <p:txBody>
              <a:bodyPr rtlCol="0" anchor="ct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grpSp>
      </p:grpSp>
      <p:sp>
        <p:nvSpPr>
          <p:cNvPr id="309" name="Rectangle 308">
            <a:extLst>
              <a:ext uri="{FF2B5EF4-FFF2-40B4-BE49-F238E27FC236}">
                <a16:creationId xmlns:a16="http://schemas.microsoft.com/office/drawing/2014/main" id="{1E102F86-1F47-47A7-8A4A-52E98A058D8B}"/>
              </a:ext>
            </a:extLst>
          </p:cNvPr>
          <p:cNvSpPr/>
          <p:nvPr/>
        </p:nvSpPr>
        <p:spPr>
          <a:xfrm>
            <a:off x="7573963" y="2590800"/>
            <a:ext cx="1870075" cy="55452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Home Care</a:t>
            </a:r>
          </a:p>
        </p:txBody>
      </p:sp>
      <p:sp>
        <p:nvSpPr>
          <p:cNvPr id="310" name="Rectangle 309">
            <a:extLst>
              <a:ext uri="{FF2B5EF4-FFF2-40B4-BE49-F238E27FC236}">
                <a16:creationId xmlns:a16="http://schemas.microsoft.com/office/drawing/2014/main" id="{849450C9-22BF-4F5C-B9E9-F37339689233}"/>
              </a:ext>
            </a:extLst>
          </p:cNvPr>
          <p:cNvSpPr/>
          <p:nvPr/>
        </p:nvSpPr>
        <p:spPr>
          <a:xfrm>
            <a:off x="7573963" y="3382963"/>
            <a:ext cx="1870075" cy="55452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Hospice Care</a:t>
            </a:r>
          </a:p>
        </p:txBody>
      </p:sp>
      <p:sp>
        <p:nvSpPr>
          <p:cNvPr id="311" name="Rectangle 310">
            <a:extLst>
              <a:ext uri="{FF2B5EF4-FFF2-40B4-BE49-F238E27FC236}">
                <a16:creationId xmlns:a16="http://schemas.microsoft.com/office/drawing/2014/main" id="{799B3B04-5DC7-4EB7-96EF-F425876D796D}"/>
              </a:ext>
            </a:extLst>
          </p:cNvPr>
          <p:cNvSpPr/>
          <p:nvPr/>
        </p:nvSpPr>
        <p:spPr>
          <a:xfrm>
            <a:off x="7573963" y="4175126"/>
            <a:ext cx="1870075" cy="55452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Care Management</a:t>
            </a:r>
          </a:p>
        </p:txBody>
      </p:sp>
      <p:sp>
        <p:nvSpPr>
          <p:cNvPr id="312" name="Rectangle 311">
            <a:extLst>
              <a:ext uri="{FF2B5EF4-FFF2-40B4-BE49-F238E27FC236}">
                <a16:creationId xmlns:a16="http://schemas.microsoft.com/office/drawing/2014/main" id="{CDDEA3B9-0D57-4A36-868D-E68F767A8825}"/>
              </a:ext>
            </a:extLst>
          </p:cNvPr>
          <p:cNvSpPr/>
          <p:nvPr/>
        </p:nvSpPr>
        <p:spPr>
          <a:xfrm>
            <a:off x="7573963" y="4967288"/>
            <a:ext cx="1870075" cy="55452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Health Plans</a:t>
            </a:r>
          </a:p>
        </p:txBody>
      </p:sp>
      <p:sp>
        <p:nvSpPr>
          <p:cNvPr id="314" name="Rectangle 313">
            <a:extLst>
              <a:ext uri="{FF2B5EF4-FFF2-40B4-BE49-F238E27FC236}">
                <a16:creationId xmlns:a16="http://schemas.microsoft.com/office/drawing/2014/main" id="{5B4A3D06-2E96-472F-8EF5-4ABC7EBDC9EB}"/>
              </a:ext>
            </a:extLst>
          </p:cNvPr>
          <p:cNvSpPr/>
          <p:nvPr/>
        </p:nvSpPr>
        <p:spPr>
          <a:xfrm>
            <a:off x="7154249" y="3833713"/>
            <a:ext cx="2528888" cy="37484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endParaRPr kumimoji="0" lang="en-US" sz="1200" b="0" i="0" u="none" strike="noStrike" kern="1200" cap="none" spc="0" normalizeH="0" baseline="0" noProof="0" dirty="0">
              <a:ln>
                <a:noFill/>
              </a:ln>
              <a:solidFill>
                <a:srgbClr val="003C71"/>
              </a:solidFill>
              <a:effectLst/>
              <a:uLnTx/>
              <a:uFillTx/>
              <a:latin typeface="Arial"/>
              <a:ea typeface="+mn-ea"/>
              <a:cs typeface="+mn-cs"/>
            </a:endParaRPr>
          </a:p>
        </p:txBody>
      </p:sp>
      <p:sp>
        <p:nvSpPr>
          <p:cNvPr id="315" name="Rectangle 314">
            <a:extLst>
              <a:ext uri="{FF2B5EF4-FFF2-40B4-BE49-F238E27FC236}">
                <a16:creationId xmlns:a16="http://schemas.microsoft.com/office/drawing/2014/main" id="{26E60A17-72DC-4EF1-A27A-6B92F96D260A}"/>
              </a:ext>
            </a:extLst>
          </p:cNvPr>
          <p:cNvSpPr/>
          <p:nvPr/>
        </p:nvSpPr>
        <p:spPr>
          <a:xfrm>
            <a:off x="9533751" y="4979070"/>
            <a:ext cx="1947731" cy="55452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Professional Solutions</a:t>
            </a:r>
          </a:p>
        </p:txBody>
      </p:sp>
      <p:sp>
        <p:nvSpPr>
          <p:cNvPr id="316" name="Rectangle 315">
            <a:extLst>
              <a:ext uri="{FF2B5EF4-FFF2-40B4-BE49-F238E27FC236}">
                <a16:creationId xmlns:a16="http://schemas.microsoft.com/office/drawing/2014/main" id="{BCC0569C-74A1-4EB0-A924-0402002D76E2}"/>
              </a:ext>
            </a:extLst>
          </p:cNvPr>
          <p:cNvSpPr/>
          <p:nvPr/>
        </p:nvSpPr>
        <p:spPr>
          <a:xfrm>
            <a:off x="9506882" y="4177232"/>
            <a:ext cx="1908084" cy="55452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Community Outreach</a:t>
            </a:r>
          </a:p>
        </p:txBody>
      </p:sp>
      <p:sp>
        <p:nvSpPr>
          <p:cNvPr id="317" name="Rectangle 316">
            <a:extLst>
              <a:ext uri="{FF2B5EF4-FFF2-40B4-BE49-F238E27FC236}">
                <a16:creationId xmlns:a16="http://schemas.microsoft.com/office/drawing/2014/main" id="{F3E7EF77-AC7A-4028-8C41-7A938C9A23B9}"/>
              </a:ext>
            </a:extLst>
          </p:cNvPr>
          <p:cNvSpPr/>
          <p:nvPr/>
        </p:nvSpPr>
        <p:spPr>
          <a:xfrm>
            <a:off x="9525887" y="2594428"/>
            <a:ext cx="1870075" cy="55452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Behavioral Health</a:t>
            </a:r>
          </a:p>
        </p:txBody>
      </p:sp>
      <p:sp>
        <p:nvSpPr>
          <p:cNvPr id="318" name="Rectangle 317">
            <a:extLst>
              <a:ext uri="{FF2B5EF4-FFF2-40B4-BE49-F238E27FC236}">
                <a16:creationId xmlns:a16="http://schemas.microsoft.com/office/drawing/2014/main" id="{135C5D76-A78C-4EE6-9DB7-F71CBBC2B509}"/>
              </a:ext>
            </a:extLst>
          </p:cNvPr>
          <p:cNvSpPr/>
          <p:nvPr/>
        </p:nvSpPr>
        <p:spPr>
          <a:xfrm>
            <a:off x="9495742" y="3385005"/>
            <a:ext cx="1985740" cy="554521"/>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sz="1400" b="0" i="0" u="none" strike="noStrike" kern="1200" cap="none" spc="0" normalizeH="0" baseline="0" noProof="0" dirty="0">
                <a:ln>
                  <a:noFill/>
                </a:ln>
                <a:solidFill>
                  <a:srgbClr val="000000"/>
                </a:solidFill>
                <a:effectLst/>
                <a:uLnTx/>
                <a:uFillTx/>
                <a:latin typeface="Arial"/>
                <a:ea typeface="+mn-ea"/>
                <a:cs typeface="+mn-cs"/>
              </a:rPr>
              <a:t>Personal Care</a:t>
            </a:r>
          </a:p>
        </p:txBody>
      </p:sp>
      <p:grpSp>
        <p:nvGrpSpPr>
          <p:cNvPr id="32" name="Group 31">
            <a:extLst>
              <a:ext uri="{FF2B5EF4-FFF2-40B4-BE49-F238E27FC236}">
                <a16:creationId xmlns:a16="http://schemas.microsoft.com/office/drawing/2014/main" id="{BFE010BF-95B6-4134-8CB9-F1493244C858}"/>
              </a:ext>
            </a:extLst>
          </p:cNvPr>
          <p:cNvGrpSpPr/>
          <p:nvPr/>
        </p:nvGrpSpPr>
        <p:grpSpPr>
          <a:xfrm>
            <a:off x="6890789" y="1274962"/>
            <a:ext cx="5301211" cy="937720"/>
            <a:chOff x="6890789" y="1274962"/>
            <a:chExt cx="5301211" cy="937720"/>
          </a:xfrm>
        </p:grpSpPr>
        <p:sp>
          <p:nvSpPr>
            <p:cNvPr id="308" name="Rectangle 307">
              <a:extLst>
                <a:ext uri="{FF2B5EF4-FFF2-40B4-BE49-F238E27FC236}">
                  <a16:creationId xmlns:a16="http://schemas.microsoft.com/office/drawing/2014/main" id="{7519F089-2017-4709-BAA5-05F861F599F1}"/>
                </a:ext>
              </a:extLst>
            </p:cNvPr>
            <p:cNvSpPr/>
            <p:nvPr/>
          </p:nvSpPr>
          <p:spPr>
            <a:xfrm>
              <a:off x="7359650" y="1412874"/>
              <a:ext cx="4832350" cy="637346"/>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432000" tIns="108000" bIns="108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b="1" i="0" u="none" strike="noStrike" kern="1200" cap="none" spc="0" normalizeH="0" baseline="0" noProof="0" dirty="0">
                  <a:ln>
                    <a:noFill/>
                  </a:ln>
                  <a:solidFill>
                    <a:schemeClr val="bg1"/>
                  </a:solidFill>
                  <a:effectLst/>
                  <a:uLnTx/>
                  <a:uFillTx/>
                  <a:latin typeface="Arial"/>
                  <a:ea typeface="+mn-ea"/>
                  <a:cs typeface="+mn-cs"/>
                </a:rPr>
                <a:t>130</a:t>
              </a:r>
              <a:r>
                <a:rPr kumimoji="0" lang="en-US" sz="1600" b="1" i="0" u="none" strike="noStrike" kern="1200" cap="none" spc="0" normalizeH="0" baseline="0" noProof="0" dirty="0">
                  <a:ln>
                    <a:noFill/>
                  </a:ln>
                  <a:solidFill>
                    <a:srgbClr val="FFFFFF"/>
                  </a:solidFill>
                  <a:effectLst/>
                  <a:uLnTx/>
                  <a:uFillTx/>
                  <a:latin typeface="Arial"/>
                  <a:ea typeface="+mn-ea"/>
                  <a:cs typeface="+mn-cs"/>
                </a:rPr>
                <a:t> Years of Experience!</a:t>
              </a:r>
            </a:p>
          </p:txBody>
        </p:sp>
        <p:grpSp>
          <p:nvGrpSpPr>
            <p:cNvPr id="29" name="Group 28">
              <a:extLst>
                <a:ext uri="{FF2B5EF4-FFF2-40B4-BE49-F238E27FC236}">
                  <a16:creationId xmlns:a16="http://schemas.microsoft.com/office/drawing/2014/main" id="{BBA7D678-0463-4D1A-A20E-58D06D427852}"/>
                </a:ext>
              </a:extLst>
            </p:cNvPr>
            <p:cNvGrpSpPr/>
            <p:nvPr/>
          </p:nvGrpSpPr>
          <p:grpSpPr>
            <a:xfrm>
              <a:off x="6890789" y="1274962"/>
              <a:ext cx="937720" cy="937720"/>
              <a:chOff x="6709590" y="1356568"/>
              <a:chExt cx="1078372" cy="1078372"/>
            </a:xfrm>
          </p:grpSpPr>
          <p:sp>
            <p:nvSpPr>
              <p:cNvPr id="319" name="Oval 318">
                <a:extLst>
                  <a:ext uri="{FF2B5EF4-FFF2-40B4-BE49-F238E27FC236}">
                    <a16:creationId xmlns:a16="http://schemas.microsoft.com/office/drawing/2014/main" id="{E555D6C7-0BE7-430B-9A72-309E7C45EE07}"/>
                  </a:ext>
                </a:extLst>
              </p:cNvPr>
              <p:cNvSpPr/>
              <p:nvPr/>
            </p:nvSpPr>
            <p:spPr>
              <a:xfrm>
                <a:off x="6709590" y="1356568"/>
                <a:ext cx="1078372" cy="1078372"/>
              </a:xfrm>
              <a:prstGeom prst="ellipse">
                <a:avLst/>
              </a:prstGeom>
              <a:solidFill>
                <a:schemeClr val="bg1"/>
              </a:solidFill>
              <a:ln cap="rnd">
                <a:solidFill>
                  <a:schemeClr val="accent2"/>
                </a:solidFill>
                <a:prstDash val="sysDot"/>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3C71"/>
                  </a:solidFill>
                  <a:effectLst/>
                  <a:uLnTx/>
                  <a:uFillTx/>
                  <a:latin typeface="Arial"/>
                  <a:ea typeface="+mn-ea"/>
                  <a:cs typeface="+mn-cs"/>
                </a:endParaRPr>
              </a:p>
            </p:txBody>
          </p:sp>
          <p:pic>
            <p:nvPicPr>
              <p:cNvPr id="313" name="Graphic 312">
                <a:extLst>
                  <a:ext uri="{FF2B5EF4-FFF2-40B4-BE49-F238E27FC236}">
                    <a16:creationId xmlns:a16="http://schemas.microsoft.com/office/drawing/2014/main" id="{B1574FE3-ADF3-4933-84B2-BF572EFFFAD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6783159" y="1430137"/>
                <a:ext cx="931236" cy="931236"/>
              </a:xfrm>
              <a:prstGeom prst="rect">
                <a:avLst/>
              </a:prstGeom>
            </p:spPr>
          </p:pic>
        </p:grpSp>
      </p:grpSp>
      <p:cxnSp>
        <p:nvCxnSpPr>
          <p:cNvPr id="109" name="Straight Connector 108">
            <a:extLst>
              <a:ext uri="{FF2B5EF4-FFF2-40B4-BE49-F238E27FC236}">
                <a16:creationId xmlns:a16="http://schemas.microsoft.com/office/drawing/2014/main" id="{7821F907-23BA-4559-AAB2-FB587C19A31C}"/>
              </a:ext>
            </a:extLst>
          </p:cNvPr>
          <p:cNvCxnSpPr/>
          <p:nvPr/>
        </p:nvCxnSpPr>
        <p:spPr>
          <a:xfrm>
            <a:off x="8242989" y="3145321"/>
            <a:ext cx="550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0" name="Straight Connector 109">
            <a:extLst>
              <a:ext uri="{FF2B5EF4-FFF2-40B4-BE49-F238E27FC236}">
                <a16:creationId xmlns:a16="http://schemas.microsoft.com/office/drawing/2014/main" id="{F2DC1069-5A9E-431A-B2E8-9F747FAC45A2}"/>
              </a:ext>
            </a:extLst>
          </p:cNvPr>
          <p:cNvCxnSpPr/>
          <p:nvPr/>
        </p:nvCxnSpPr>
        <p:spPr>
          <a:xfrm>
            <a:off x="8242989" y="3937484"/>
            <a:ext cx="550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1" name="Straight Connector 110">
            <a:extLst>
              <a:ext uri="{FF2B5EF4-FFF2-40B4-BE49-F238E27FC236}">
                <a16:creationId xmlns:a16="http://schemas.microsoft.com/office/drawing/2014/main" id="{A03F9520-F4DB-4C5E-8C2B-48F9972E4FD0}"/>
              </a:ext>
            </a:extLst>
          </p:cNvPr>
          <p:cNvCxnSpPr/>
          <p:nvPr/>
        </p:nvCxnSpPr>
        <p:spPr>
          <a:xfrm>
            <a:off x="8242989" y="4743920"/>
            <a:ext cx="550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2" name="Straight Connector 111">
            <a:extLst>
              <a:ext uri="{FF2B5EF4-FFF2-40B4-BE49-F238E27FC236}">
                <a16:creationId xmlns:a16="http://schemas.microsoft.com/office/drawing/2014/main" id="{8C8917BC-FE8C-44D4-8A90-50F7AB6EFDB4}"/>
              </a:ext>
            </a:extLst>
          </p:cNvPr>
          <p:cNvCxnSpPr/>
          <p:nvPr/>
        </p:nvCxnSpPr>
        <p:spPr>
          <a:xfrm>
            <a:off x="8273466" y="5521809"/>
            <a:ext cx="550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3" name="Straight Connector 112">
            <a:extLst>
              <a:ext uri="{FF2B5EF4-FFF2-40B4-BE49-F238E27FC236}">
                <a16:creationId xmlns:a16="http://schemas.microsoft.com/office/drawing/2014/main" id="{E7128098-A9F3-4535-8FD2-843A50CF2FF6}"/>
              </a:ext>
            </a:extLst>
          </p:cNvPr>
          <p:cNvCxnSpPr/>
          <p:nvPr/>
        </p:nvCxnSpPr>
        <p:spPr>
          <a:xfrm>
            <a:off x="10176289" y="5521809"/>
            <a:ext cx="550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4" name="Straight Connector 113">
            <a:extLst>
              <a:ext uri="{FF2B5EF4-FFF2-40B4-BE49-F238E27FC236}">
                <a16:creationId xmlns:a16="http://schemas.microsoft.com/office/drawing/2014/main" id="{71EF0F16-F010-43FC-AD62-088F804C82D0}"/>
              </a:ext>
            </a:extLst>
          </p:cNvPr>
          <p:cNvCxnSpPr/>
          <p:nvPr/>
        </p:nvCxnSpPr>
        <p:spPr>
          <a:xfrm>
            <a:off x="10176289" y="4743920"/>
            <a:ext cx="550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5" name="Straight Connector 114">
            <a:extLst>
              <a:ext uri="{FF2B5EF4-FFF2-40B4-BE49-F238E27FC236}">
                <a16:creationId xmlns:a16="http://schemas.microsoft.com/office/drawing/2014/main" id="{560CDE1A-4E03-4CCB-A3B1-2971F93DBEB4}"/>
              </a:ext>
            </a:extLst>
          </p:cNvPr>
          <p:cNvCxnSpPr/>
          <p:nvPr/>
        </p:nvCxnSpPr>
        <p:spPr>
          <a:xfrm>
            <a:off x="10176289" y="3946193"/>
            <a:ext cx="550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116" name="Straight Connector 115">
            <a:extLst>
              <a:ext uri="{FF2B5EF4-FFF2-40B4-BE49-F238E27FC236}">
                <a16:creationId xmlns:a16="http://schemas.microsoft.com/office/drawing/2014/main" id="{92E5A84D-B6F8-4A31-AD31-258704BF36CF}"/>
              </a:ext>
            </a:extLst>
          </p:cNvPr>
          <p:cNvCxnSpPr/>
          <p:nvPr/>
        </p:nvCxnSpPr>
        <p:spPr>
          <a:xfrm>
            <a:off x="10176289" y="3145321"/>
            <a:ext cx="550800" cy="0"/>
          </a:xfrm>
          <a:prstGeom prst="line">
            <a:avLst/>
          </a:prstGeom>
          <a:ln w="6350">
            <a:solidFill>
              <a:schemeClr val="accent2"/>
            </a:solidFill>
          </a:ln>
        </p:spPr>
        <p:style>
          <a:lnRef idx="1">
            <a:schemeClr val="accent1"/>
          </a:lnRef>
          <a:fillRef idx="0">
            <a:schemeClr val="accent1"/>
          </a:fillRef>
          <a:effectRef idx="0">
            <a:schemeClr val="accent1"/>
          </a:effectRef>
          <a:fontRef idx="minor">
            <a:schemeClr val="tx1"/>
          </a:fontRef>
        </p:style>
      </p:cxnSp>
    </p:spTree>
    <p:custDataLst>
      <p:tags r:id="rId1"/>
    </p:custDataLst>
    <p:extLst>
      <p:ext uri="{BB962C8B-B14F-4D97-AF65-F5344CB8AC3E}">
        <p14:creationId xmlns:p14="http://schemas.microsoft.com/office/powerpoint/2010/main" val="3526798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fade">
                                      <p:cBhvr>
                                        <p:cTn id="7" dur="250"/>
                                        <p:tgtEl>
                                          <p:spTgt spid="22"/>
                                        </p:tgtEl>
                                      </p:cBhvr>
                                    </p:animEffect>
                                  </p:childTnLst>
                                </p:cTn>
                              </p:par>
                              <p:par>
                                <p:cTn id="8" presetID="42" presetClass="path" presetSubtype="0" decel="100000" fill="hold" nodeType="withEffect">
                                  <p:stCondLst>
                                    <p:cond delay="0"/>
                                  </p:stCondLst>
                                  <p:childTnLst>
                                    <p:animMotion origin="layout" path="M -3.75E-6 -0.03472 L -3.75E-6 1.85185E-6 " pathEditMode="relative" rAng="0" ptsTypes="AA">
                                      <p:cBhvr>
                                        <p:cTn id="9" dur="500" fill="hold"/>
                                        <p:tgtEl>
                                          <p:spTgt spid="22"/>
                                        </p:tgtEl>
                                        <p:attrNameLst>
                                          <p:attrName>ppt_x</p:attrName>
                                          <p:attrName>ppt_y</p:attrName>
                                        </p:attrNameLst>
                                      </p:cBhvr>
                                      <p:rCtr x="0" y="1736"/>
                                    </p:animMotion>
                                  </p:childTnLst>
                                </p:cTn>
                              </p:par>
                              <p:par>
                                <p:cTn id="10" presetID="10" presetClass="entr" presetSubtype="0" fill="hold" nodeType="withEffect">
                                  <p:stCondLst>
                                    <p:cond delay="200"/>
                                  </p:stCondLst>
                                  <p:childTnLst>
                                    <p:set>
                                      <p:cBhvr>
                                        <p:cTn id="11" dur="1" fill="hold">
                                          <p:stCondLst>
                                            <p:cond delay="0"/>
                                          </p:stCondLst>
                                        </p:cTn>
                                        <p:tgtEl>
                                          <p:spTgt spid="23"/>
                                        </p:tgtEl>
                                        <p:attrNameLst>
                                          <p:attrName>style.visibility</p:attrName>
                                        </p:attrNameLst>
                                      </p:cBhvr>
                                      <p:to>
                                        <p:strVal val="visible"/>
                                      </p:to>
                                    </p:set>
                                    <p:animEffect transition="in" filter="fade">
                                      <p:cBhvr>
                                        <p:cTn id="12" dur="250"/>
                                        <p:tgtEl>
                                          <p:spTgt spid="23"/>
                                        </p:tgtEl>
                                      </p:cBhvr>
                                    </p:animEffect>
                                  </p:childTnLst>
                                </p:cTn>
                              </p:par>
                              <p:par>
                                <p:cTn id="13" presetID="42" presetClass="path" presetSubtype="0" decel="100000" fill="hold" nodeType="withEffect">
                                  <p:stCondLst>
                                    <p:cond delay="200"/>
                                  </p:stCondLst>
                                  <p:childTnLst>
                                    <p:animMotion origin="layout" path="M -3.75E-6 -0.03472 L -3.75E-6 1.85185E-6 " pathEditMode="relative" rAng="0" ptsTypes="AA">
                                      <p:cBhvr>
                                        <p:cTn id="14" dur="500" fill="hold"/>
                                        <p:tgtEl>
                                          <p:spTgt spid="23"/>
                                        </p:tgtEl>
                                        <p:attrNameLst>
                                          <p:attrName>ppt_x</p:attrName>
                                          <p:attrName>ppt_y</p:attrName>
                                        </p:attrNameLst>
                                      </p:cBhvr>
                                      <p:rCtr x="0" y="1736"/>
                                    </p:animMotion>
                                  </p:childTnLst>
                                </p:cTn>
                              </p:par>
                              <p:par>
                                <p:cTn id="15" presetID="10" presetClass="entr" presetSubtype="0" fill="hold" nodeType="withEffect">
                                  <p:stCondLst>
                                    <p:cond delay="400"/>
                                  </p:stCondLst>
                                  <p:childTnLst>
                                    <p:set>
                                      <p:cBhvr>
                                        <p:cTn id="16" dur="1" fill="hold">
                                          <p:stCondLst>
                                            <p:cond delay="0"/>
                                          </p:stCondLst>
                                        </p:cTn>
                                        <p:tgtEl>
                                          <p:spTgt spid="21"/>
                                        </p:tgtEl>
                                        <p:attrNameLst>
                                          <p:attrName>style.visibility</p:attrName>
                                        </p:attrNameLst>
                                      </p:cBhvr>
                                      <p:to>
                                        <p:strVal val="visible"/>
                                      </p:to>
                                    </p:set>
                                    <p:animEffect transition="in" filter="fade">
                                      <p:cBhvr>
                                        <p:cTn id="17" dur="250"/>
                                        <p:tgtEl>
                                          <p:spTgt spid="21"/>
                                        </p:tgtEl>
                                      </p:cBhvr>
                                    </p:animEffect>
                                  </p:childTnLst>
                                </p:cTn>
                              </p:par>
                              <p:par>
                                <p:cTn id="18" presetID="42" presetClass="path" presetSubtype="0" decel="100000" fill="hold" nodeType="withEffect">
                                  <p:stCondLst>
                                    <p:cond delay="400"/>
                                  </p:stCondLst>
                                  <p:childTnLst>
                                    <p:animMotion origin="layout" path="M -3.75E-6 -0.03472 L -3.75E-6 1.85185E-6 " pathEditMode="relative" rAng="0" ptsTypes="AA">
                                      <p:cBhvr>
                                        <p:cTn id="19" dur="500" fill="hold"/>
                                        <p:tgtEl>
                                          <p:spTgt spid="21"/>
                                        </p:tgtEl>
                                        <p:attrNameLst>
                                          <p:attrName>ppt_x</p:attrName>
                                          <p:attrName>ppt_y</p:attrName>
                                        </p:attrNameLst>
                                      </p:cBhvr>
                                      <p:rCtr x="0" y="1736"/>
                                    </p:animMotion>
                                  </p:childTnLst>
                                </p:cTn>
                              </p:par>
                              <p:par>
                                <p:cTn id="20" presetID="10" presetClass="entr" presetSubtype="0" fill="hold" nodeType="withEffect">
                                  <p:stCondLst>
                                    <p:cond delay="60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250"/>
                                        <p:tgtEl>
                                          <p:spTgt spid="20"/>
                                        </p:tgtEl>
                                      </p:cBhvr>
                                    </p:animEffect>
                                  </p:childTnLst>
                                </p:cTn>
                              </p:par>
                              <p:par>
                                <p:cTn id="23" presetID="42" presetClass="path" presetSubtype="0" decel="100000" fill="hold" nodeType="withEffect">
                                  <p:stCondLst>
                                    <p:cond delay="600"/>
                                  </p:stCondLst>
                                  <p:childTnLst>
                                    <p:animMotion origin="layout" path="M -3.75E-6 -0.03472 L -3.75E-6 1.85185E-6 " pathEditMode="relative" rAng="0" ptsTypes="AA">
                                      <p:cBhvr>
                                        <p:cTn id="24" dur="500" fill="hold"/>
                                        <p:tgtEl>
                                          <p:spTgt spid="20"/>
                                        </p:tgtEl>
                                        <p:attrNameLst>
                                          <p:attrName>ppt_x</p:attrName>
                                          <p:attrName>ppt_y</p:attrName>
                                        </p:attrNameLst>
                                      </p:cBhvr>
                                      <p:rCtr x="0" y="1736"/>
                                    </p:animMotion>
                                  </p:childTnLst>
                                </p:cTn>
                              </p:par>
                            </p:childTnLst>
                          </p:cTn>
                        </p:par>
                        <p:par>
                          <p:cTn id="25" fill="hold">
                            <p:stCondLst>
                              <p:cond delay="1100"/>
                            </p:stCondLst>
                            <p:childTnLst>
                              <p:par>
                                <p:cTn id="26" presetID="10" presetClass="entr" presetSubtype="0" fill="hold"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250"/>
                                        <p:tgtEl>
                                          <p:spTgt spid="32"/>
                                        </p:tgtEl>
                                      </p:cBhvr>
                                    </p:animEffect>
                                  </p:childTnLst>
                                </p:cTn>
                              </p:par>
                              <p:par>
                                <p:cTn id="29" presetID="42" presetClass="path" presetSubtype="0" decel="100000" fill="hold" nodeType="withEffect">
                                  <p:stCondLst>
                                    <p:cond delay="0"/>
                                  </p:stCondLst>
                                  <p:childTnLst>
                                    <p:animMotion origin="layout" path="M 0.01666 -0.00046 L 3.75E-6 1.85185E-6 " pathEditMode="relative" rAng="0" ptsTypes="AA">
                                      <p:cBhvr>
                                        <p:cTn id="30" dur="500" fill="hold"/>
                                        <p:tgtEl>
                                          <p:spTgt spid="32"/>
                                        </p:tgtEl>
                                        <p:attrNameLst>
                                          <p:attrName>ppt_x</p:attrName>
                                          <p:attrName>ppt_y</p:attrName>
                                        </p:attrNameLst>
                                      </p:cBhvr>
                                      <p:rCtr x="-833" y="23"/>
                                    </p:animMotion>
                                  </p:childTnLst>
                                </p:cTn>
                              </p:par>
                              <p:par>
                                <p:cTn id="31" presetID="10" presetClass="entr" presetSubtype="0" fill="hold" grpId="0" nodeType="withEffect">
                                  <p:stCondLst>
                                    <p:cond delay="200"/>
                                  </p:stCondLst>
                                  <p:childTnLst>
                                    <p:set>
                                      <p:cBhvr>
                                        <p:cTn id="32" dur="1" fill="hold">
                                          <p:stCondLst>
                                            <p:cond delay="0"/>
                                          </p:stCondLst>
                                        </p:cTn>
                                        <p:tgtEl>
                                          <p:spTgt spid="309"/>
                                        </p:tgtEl>
                                        <p:attrNameLst>
                                          <p:attrName>style.visibility</p:attrName>
                                        </p:attrNameLst>
                                      </p:cBhvr>
                                      <p:to>
                                        <p:strVal val="visible"/>
                                      </p:to>
                                    </p:set>
                                    <p:animEffect transition="in" filter="fade">
                                      <p:cBhvr>
                                        <p:cTn id="33" dur="500"/>
                                        <p:tgtEl>
                                          <p:spTgt spid="309"/>
                                        </p:tgtEl>
                                      </p:cBhvr>
                                    </p:animEffect>
                                  </p:childTnLst>
                                </p:cTn>
                              </p:par>
                              <p:par>
                                <p:cTn id="34" presetID="10" presetClass="entr" presetSubtype="0" fill="hold" grpId="0" nodeType="withEffect">
                                  <p:stCondLst>
                                    <p:cond delay="200"/>
                                  </p:stCondLst>
                                  <p:childTnLst>
                                    <p:set>
                                      <p:cBhvr>
                                        <p:cTn id="35" dur="1" fill="hold">
                                          <p:stCondLst>
                                            <p:cond delay="0"/>
                                          </p:stCondLst>
                                        </p:cTn>
                                        <p:tgtEl>
                                          <p:spTgt spid="317"/>
                                        </p:tgtEl>
                                        <p:attrNameLst>
                                          <p:attrName>style.visibility</p:attrName>
                                        </p:attrNameLst>
                                      </p:cBhvr>
                                      <p:to>
                                        <p:strVal val="visible"/>
                                      </p:to>
                                    </p:set>
                                    <p:animEffect transition="in" filter="fade">
                                      <p:cBhvr>
                                        <p:cTn id="36" dur="500"/>
                                        <p:tgtEl>
                                          <p:spTgt spid="317"/>
                                        </p:tgtEl>
                                      </p:cBhvr>
                                    </p:animEffect>
                                  </p:childTnLst>
                                </p:cTn>
                              </p:par>
                              <p:par>
                                <p:cTn id="37" presetID="10" presetClass="entr" presetSubtype="0" fill="hold" grpId="0" nodeType="withEffect">
                                  <p:stCondLst>
                                    <p:cond delay="200"/>
                                  </p:stCondLst>
                                  <p:childTnLst>
                                    <p:set>
                                      <p:cBhvr>
                                        <p:cTn id="38" dur="1" fill="hold">
                                          <p:stCondLst>
                                            <p:cond delay="0"/>
                                          </p:stCondLst>
                                        </p:cTn>
                                        <p:tgtEl>
                                          <p:spTgt spid="310"/>
                                        </p:tgtEl>
                                        <p:attrNameLst>
                                          <p:attrName>style.visibility</p:attrName>
                                        </p:attrNameLst>
                                      </p:cBhvr>
                                      <p:to>
                                        <p:strVal val="visible"/>
                                      </p:to>
                                    </p:set>
                                    <p:animEffect transition="in" filter="fade">
                                      <p:cBhvr>
                                        <p:cTn id="39" dur="500"/>
                                        <p:tgtEl>
                                          <p:spTgt spid="310"/>
                                        </p:tgtEl>
                                      </p:cBhvr>
                                    </p:animEffect>
                                  </p:childTnLst>
                                </p:cTn>
                              </p:par>
                              <p:par>
                                <p:cTn id="40" presetID="10" presetClass="entr" presetSubtype="0" fill="hold" grpId="0" nodeType="withEffect">
                                  <p:stCondLst>
                                    <p:cond delay="200"/>
                                  </p:stCondLst>
                                  <p:childTnLst>
                                    <p:set>
                                      <p:cBhvr>
                                        <p:cTn id="41" dur="1" fill="hold">
                                          <p:stCondLst>
                                            <p:cond delay="0"/>
                                          </p:stCondLst>
                                        </p:cTn>
                                        <p:tgtEl>
                                          <p:spTgt spid="318"/>
                                        </p:tgtEl>
                                        <p:attrNameLst>
                                          <p:attrName>style.visibility</p:attrName>
                                        </p:attrNameLst>
                                      </p:cBhvr>
                                      <p:to>
                                        <p:strVal val="visible"/>
                                      </p:to>
                                    </p:set>
                                    <p:animEffect transition="in" filter="fade">
                                      <p:cBhvr>
                                        <p:cTn id="42" dur="500"/>
                                        <p:tgtEl>
                                          <p:spTgt spid="318"/>
                                        </p:tgtEl>
                                      </p:cBhvr>
                                    </p:animEffect>
                                  </p:childTnLst>
                                </p:cTn>
                              </p:par>
                              <p:par>
                                <p:cTn id="43" presetID="10" presetClass="entr" presetSubtype="0" fill="hold" grpId="0" nodeType="withEffect">
                                  <p:stCondLst>
                                    <p:cond delay="200"/>
                                  </p:stCondLst>
                                  <p:childTnLst>
                                    <p:set>
                                      <p:cBhvr>
                                        <p:cTn id="44" dur="1" fill="hold">
                                          <p:stCondLst>
                                            <p:cond delay="0"/>
                                          </p:stCondLst>
                                        </p:cTn>
                                        <p:tgtEl>
                                          <p:spTgt spid="311"/>
                                        </p:tgtEl>
                                        <p:attrNameLst>
                                          <p:attrName>style.visibility</p:attrName>
                                        </p:attrNameLst>
                                      </p:cBhvr>
                                      <p:to>
                                        <p:strVal val="visible"/>
                                      </p:to>
                                    </p:set>
                                    <p:animEffect transition="in" filter="fade">
                                      <p:cBhvr>
                                        <p:cTn id="45" dur="500"/>
                                        <p:tgtEl>
                                          <p:spTgt spid="311"/>
                                        </p:tgtEl>
                                      </p:cBhvr>
                                    </p:animEffect>
                                  </p:childTnLst>
                                </p:cTn>
                              </p:par>
                              <p:par>
                                <p:cTn id="46" presetID="10" presetClass="entr" presetSubtype="0" fill="hold" grpId="0" nodeType="withEffect">
                                  <p:stCondLst>
                                    <p:cond delay="200"/>
                                  </p:stCondLst>
                                  <p:childTnLst>
                                    <p:set>
                                      <p:cBhvr>
                                        <p:cTn id="47" dur="1" fill="hold">
                                          <p:stCondLst>
                                            <p:cond delay="0"/>
                                          </p:stCondLst>
                                        </p:cTn>
                                        <p:tgtEl>
                                          <p:spTgt spid="316"/>
                                        </p:tgtEl>
                                        <p:attrNameLst>
                                          <p:attrName>style.visibility</p:attrName>
                                        </p:attrNameLst>
                                      </p:cBhvr>
                                      <p:to>
                                        <p:strVal val="visible"/>
                                      </p:to>
                                    </p:set>
                                    <p:animEffect transition="in" filter="fade">
                                      <p:cBhvr>
                                        <p:cTn id="48" dur="500"/>
                                        <p:tgtEl>
                                          <p:spTgt spid="316"/>
                                        </p:tgtEl>
                                      </p:cBhvr>
                                    </p:animEffect>
                                  </p:childTnLst>
                                </p:cTn>
                              </p:par>
                              <p:par>
                                <p:cTn id="49" presetID="10" presetClass="entr" presetSubtype="0" fill="hold" grpId="0" nodeType="withEffect">
                                  <p:stCondLst>
                                    <p:cond delay="200"/>
                                  </p:stCondLst>
                                  <p:childTnLst>
                                    <p:set>
                                      <p:cBhvr>
                                        <p:cTn id="50" dur="1" fill="hold">
                                          <p:stCondLst>
                                            <p:cond delay="0"/>
                                          </p:stCondLst>
                                        </p:cTn>
                                        <p:tgtEl>
                                          <p:spTgt spid="312"/>
                                        </p:tgtEl>
                                        <p:attrNameLst>
                                          <p:attrName>style.visibility</p:attrName>
                                        </p:attrNameLst>
                                      </p:cBhvr>
                                      <p:to>
                                        <p:strVal val="visible"/>
                                      </p:to>
                                    </p:set>
                                    <p:animEffect transition="in" filter="fade">
                                      <p:cBhvr>
                                        <p:cTn id="51" dur="500"/>
                                        <p:tgtEl>
                                          <p:spTgt spid="312"/>
                                        </p:tgtEl>
                                      </p:cBhvr>
                                    </p:animEffect>
                                  </p:childTnLst>
                                </p:cTn>
                              </p:par>
                              <p:par>
                                <p:cTn id="52" presetID="10" presetClass="entr" presetSubtype="0" fill="hold" grpId="0" nodeType="withEffect">
                                  <p:stCondLst>
                                    <p:cond delay="300"/>
                                  </p:stCondLst>
                                  <p:childTnLst>
                                    <p:set>
                                      <p:cBhvr>
                                        <p:cTn id="53" dur="1" fill="hold">
                                          <p:stCondLst>
                                            <p:cond delay="0"/>
                                          </p:stCondLst>
                                        </p:cTn>
                                        <p:tgtEl>
                                          <p:spTgt spid="315"/>
                                        </p:tgtEl>
                                        <p:attrNameLst>
                                          <p:attrName>style.visibility</p:attrName>
                                        </p:attrNameLst>
                                      </p:cBhvr>
                                      <p:to>
                                        <p:strVal val="visible"/>
                                      </p:to>
                                    </p:set>
                                    <p:animEffect transition="in" filter="fade">
                                      <p:cBhvr>
                                        <p:cTn id="54" dur="500"/>
                                        <p:tgtEl>
                                          <p:spTgt spid="315"/>
                                        </p:tgtEl>
                                      </p:cBhvr>
                                    </p:animEffect>
                                  </p:childTnLst>
                                </p:cTn>
                              </p:par>
                              <p:par>
                                <p:cTn id="55" presetID="10" presetClass="entr" presetSubtype="0" fill="hold" nodeType="withEffect">
                                  <p:stCondLst>
                                    <p:cond delay="900"/>
                                  </p:stCondLst>
                                  <p:childTnLst>
                                    <p:set>
                                      <p:cBhvr>
                                        <p:cTn id="56" dur="1" fill="hold">
                                          <p:stCondLst>
                                            <p:cond delay="0"/>
                                          </p:stCondLst>
                                        </p:cTn>
                                        <p:tgtEl>
                                          <p:spTgt spid="109"/>
                                        </p:tgtEl>
                                        <p:attrNameLst>
                                          <p:attrName>style.visibility</p:attrName>
                                        </p:attrNameLst>
                                      </p:cBhvr>
                                      <p:to>
                                        <p:strVal val="visible"/>
                                      </p:to>
                                    </p:set>
                                    <p:animEffect transition="in" filter="fade">
                                      <p:cBhvr>
                                        <p:cTn id="57" dur="500"/>
                                        <p:tgtEl>
                                          <p:spTgt spid="109"/>
                                        </p:tgtEl>
                                      </p:cBhvr>
                                    </p:animEffect>
                                  </p:childTnLst>
                                </p:cTn>
                              </p:par>
                              <p:par>
                                <p:cTn id="58" presetID="10" presetClass="entr" presetSubtype="0" fill="hold" nodeType="withEffect">
                                  <p:stCondLst>
                                    <p:cond delay="0"/>
                                  </p:stCondLst>
                                  <p:childTnLst>
                                    <p:set>
                                      <p:cBhvr>
                                        <p:cTn id="59" dur="1" fill="hold">
                                          <p:stCondLst>
                                            <p:cond delay="0"/>
                                          </p:stCondLst>
                                        </p:cTn>
                                        <p:tgtEl>
                                          <p:spTgt spid="116"/>
                                        </p:tgtEl>
                                        <p:attrNameLst>
                                          <p:attrName>style.visibility</p:attrName>
                                        </p:attrNameLst>
                                      </p:cBhvr>
                                      <p:to>
                                        <p:strVal val="visible"/>
                                      </p:to>
                                    </p:set>
                                    <p:animEffect transition="in" filter="fade">
                                      <p:cBhvr>
                                        <p:cTn id="60" dur="500"/>
                                        <p:tgtEl>
                                          <p:spTgt spid="116"/>
                                        </p:tgtEl>
                                      </p:cBhvr>
                                    </p:animEffect>
                                  </p:childTnLst>
                                </p:cTn>
                              </p:par>
                              <p:par>
                                <p:cTn id="61" presetID="10" presetClass="entr" presetSubtype="0" fill="hold" nodeType="withEffect">
                                  <p:stCondLst>
                                    <p:cond delay="0"/>
                                  </p:stCondLst>
                                  <p:childTnLst>
                                    <p:set>
                                      <p:cBhvr>
                                        <p:cTn id="62" dur="1" fill="hold">
                                          <p:stCondLst>
                                            <p:cond delay="0"/>
                                          </p:stCondLst>
                                        </p:cTn>
                                        <p:tgtEl>
                                          <p:spTgt spid="115"/>
                                        </p:tgtEl>
                                        <p:attrNameLst>
                                          <p:attrName>style.visibility</p:attrName>
                                        </p:attrNameLst>
                                      </p:cBhvr>
                                      <p:to>
                                        <p:strVal val="visible"/>
                                      </p:to>
                                    </p:set>
                                    <p:animEffect transition="in" filter="fade">
                                      <p:cBhvr>
                                        <p:cTn id="63" dur="500"/>
                                        <p:tgtEl>
                                          <p:spTgt spid="115"/>
                                        </p:tgtEl>
                                      </p:cBhvr>
                                    </p:animEffect>
                                  </p:childTnLst>
                                </p:cTn>
                              </p:par>
                              <p:par>
                                <p:cTn id="64" presetID="10" presetClass="entr" presetSubtype="0" fill="hold" nodeType="withEffect">
                                  <p:stCondLst>
                                    <p:cond delay="0"/>
                                  </p:stCondLst>
                                  <p:childTnLst>
                                    <p:set>
                                      <p:cBhvr>
                                        <p:cTn id="65" dur="1" fill="hold">
                                          <p:stCondLst>
                                            <p:cond delay="0"/>
                                          </p:stCondLst>
                                        </p:cTn>
                                        <p:tgtEl>
                                          <p:spTgt spid="110"/>
                                        </p:tgtEl>
                                        <p:attrNameLst>
                                          <p:attrName>style.visibility</p:attrName>
                                        </p:attrNameLst>
                                      </p:cBhvr>
                                      <p:to>
                                        <p:strVal val="visible"/>
                                      </p:to>
                                    </p:set>
                                    <p:animEffect transition="in" filter="fade">
                                      <p:cBhvr>
                                        <p:cTn id="66" dur="500"/>
                                        <p:tgtEl>
                                          <p:spTgt spid="110"/>
                                        </p:tgtEl>
                                      </p:cBhvr>
                                    </p:animEffect>
                                  </p:childTnLst>
                                </p:cTn>
                              </p:par>
                              <p:par>
                                <p:cTn id="67" presetID="10" presetClass="entr" presetSubtype="0" fill="hold" nodeType="withEffect">
                                  <p:stCondLst>
                                    <p:cond delay="0"/>
                                  </p:stCondLst>
                                  <p:childTnLst>
                                    <p:set>
                                      <p:cBhvr>
                                        <p:cTn id="68" dur="1" fill="hold">
                                          <p:stCondLst>
                                            <p:cond delay="0"/>
                                          </p:stCondLst>
                                        </p:cTn>
                                        <p:tgtEl>
                                          <p:spTgt spid="111"/>
                                        </p:tgtEl>
                                        <p:attrNameLst>
                                          <p:attrName>style.visibility</p:attrName>
                                        </p:attrNameLst>
                                      </p:cBhvr>
                                      <p:to>
                                        <p:strVal val="visible"/>
                                      </p:to>
                                    </p:set>
                                    <p:animEffect transition="in" filter="fade">
                                      <p:cBhvr>
                                        <p:cTn id="69" dur="500"/>
                                        <p:tgtEl>
                                          <p:spTgt spid="111"/>
                                        </p:tgtEl>
                                      </p:cBhvr>
                                    </p:animEffect>
                                  </p:childTnLst>
                                </p:cTn>
                              </p:par>
                              <p:par>
                                <p:cTn id="70" presetID="10" presetClass="entr" presetSubtype="0" fill="hold" nodeType="withEffect">
                                  <p:stCondLst>
                                    <p:cond delay="0"/>
                                  </p:stCondLst>
                                  <p:childTnLst>
                                    <p:set>
                                      <p:cBhvr>
                                        <p:cTn id="71" dur="1" fill="hold">
                                          <p:stCondLst>
                                            <p:cond delay="0"/>
                                          </p:stCondLst>
                                        </p:cTn>
                                        <p:tgtEl>
                                          <p:spTgt spid="114"/>
                                        </p:tgtEl>
                                        <p:attrNameLst>
                                          <p:attrName>style.visibility</p:attrName>
                                        </p:attrNameLst>
                                      </p:cBhvr>
                                      <p:to>
                                        <p:strVal val="visible"/>
                                      </p:to>
                                    </p:set>
                                    <p:animEffect transition="in" filter="fade">
                                      <p:cBhvr>
                                        <p:cTn id="72" dur="500"/>
                                        <p:tgtEl>
                                          <p:spTgt spid="114"/>
                                        </p:tgtEl>
                                      </p:cBhvr>
                                    </p:animEffect>
                                  </p:childTnLst>
                                </p:cTn>
                              </p:par>
                              <p:par>
                                <p:cTn id="73" presetID="10" presetClass="entr" presetSubtype="0" fill="hold" nodeType="withEffect">
                                  <p:stCondLst>
                                    <p:cond delay="0"/>
                                  </p:stCondLst>
                                  <p:childTnLst>
                                    <p:set>
                                      <p:cBhvr>
                                        <p:cTn id="74" dur="1" fill="hold">
                                          <p:stCondLst>
                                            <p:cond delay="0"/>
                                          </p:stCondLst>
                                        </p:cTn>
                                        <p:tgtEl>
                                          <p:spTgt spid="113"/>
                                        </p:tgtEl>
                                        <p:attrNameLst>
                                          <p:attrName>style.visibility</p:attrName>
                                        </p:attrNameLst>
                                      </p:cBhvr>
                                      <p:to>
                                        <p:strVal val="visible"/>
                                      </p:to>
                                    </p:set>
                                    <p:animEffect transition="in" filter="fade">
                                      <p:cBhvr>
                                        <p:cTn id="75" dur="500"/>
                                        <p:tgtEl>
                                          <p:spTgt spid="113"/>
                                        </p:tgtEl>
                                      </p:cBhvr>
                                    </p:animEffect>
                                  </p:childTnLst>
                                </p:cTn>
                              </p:par>
                              <p:par>
                                <p:cTn id="76" presetID="10" presetClass="entr" presetSubtype="0" fill="hold" nodeType="withEffect">
                                  <p:stCondLst>
                                    <p:cond delay="0"/>
                                  </p:stCondLst>
                                  <p:childTnLst>
                                    <p:set>
                                      <p:cBhvr>
                                        <p:cTn id="77" dur="1" fill="hold">
                                          <p:stCondLst>
                                            <p:cond delay="0"/>
                                          </p:stCondLst>
                                        </p:cTn>
                                        <p:tgtEl>
                                          <p:spTgt spid="112"/>
                                        </p:tgtEl>
                                        <p:attrNameLst>
                                          <p:attrName>style.visibility</p:attrName>
                                        </p:attrNameLst>
                                      </p:cBhvr>
                                      <p:to>
                                        <p:strVal val="visible"/>
                                      </p:to>
                                    </p:set>
                                    <p:animEffect transition="in" filter="fade">
                                      <p:cBhvr>
                                        <p:cTn id="78" dur="500"/>
                                        <p:tgtEl>
                                          <p:spTgt spid="112"/>
                                        </p:tgtEl>
                                      </p:cBhvr>
                                    </p:animEffect>
                                  </p:childTnLst>
                                </p:cTn>
                              </p:par>
                              <p:par>
                                <p:cTn id="79" presetID="1" presetClass="entr" presetSubtype="0" fill="hold" nodeType="withEffect">
                                  <p:stCondLst>
                                    <p:cond delay="0"/>
                                  </p:stCondLst>
                                  <p:childTnLst>
                                    <p:set>
                                      <p:cBhvr>
                                        <p:cTn id="80" dur="1" fill="hold">
                                          <p:stCondLst>
                                            <p:cond delay="0"/>
                                          </p:stCondLst>
                                        </p:cTn>
                                        <p:tgtEl>
                                          <p:spTgt spid="109"/>
                                        </p:tgtEl>
                                        <p:attrNameLst>
                                          <p:attrName>style.visibility</p:attrName>
                                        </p:attrNameLst>
                                      </p:cBhvr>
                                      <p:to>
                                        <p:strVal val="visible"/>
                                      </p:to>
                                    </p:set>
                                  </p:childTnLst>
                                </p:cTn>
                              </p:par>
                              <p:par>
                                <p:cTn id="81" presetID="1" presetClass="entr" presetSubtype="0" fill="hold" nodeType="withEffect">
                                  <p:stCondLst>
                                    <p:cond delay="0"/>
                                  </p:stCondLst>
                                  <p:childTnLst>
                                    <p:set>
                                      <p:cBhvr>
                                        <p:cTn id="82" dur="1" fill="hold">
                                          <p:stCondLst>
                                            <p:cond delay="0"/>
                                          </p:stCondLst>
                                        </p:cTn>
                                        <p:tgtEl>
                                          <p:spTgt spid="116"/>
                                        </p:tgtEl>
                                        <p:attrNameLst>
                                          <p:attrName>style.visibility</p:attrName>
                                        </p:attrNameLst>
                                      </p:cBhvr>
                                      <p:to>
                                        <p:strVal val="visible"/>
                                      </p:to>
                                    </p:set>
                                  </p:childTnLst>
                                </p:cTn>
                              </p:par>
                              <p:par>
                                <p:cTn id="83" presetID="1" presetClass="entr" presetSubtype="0" fill="hold" nodeType="withEffect">
                                  <p:stCondLst>
                                    <p:cond delay="0"/>
                                  </p:stCondLst>
                                  <p:childTnLst>
                                    <p:set>
                                      <p:cBhvr>
                                        <p:cTn id="84" dur="1" fill="hold">
                                          <p:stCondLst>
                                            <p:cond delay="0"/>
                                          </p:stCondLst>
                                        </p:cTn>
                                        <p:tgtEl>
                                          <p:spTgt spid="115"/>
                                        </p:tgtEl>
                                        <p:attrNameLst>
                                          <p:attrName>style.visibility</p:attrName>
                                        </p:attrNameLst>
                                      </p:cBhvr>
                                      <p:to>
                                        <p:strVal val="visible"/>
                                      </p:to>
                                    </p:set>
                                  </p:childTnLst>
                                </p:cTn>
                              </p:par>
                              <p:par>
                                <p:cTn id="85" presetID="1" presetClass="entr" presetSubtype="0" fill="hold" nodeType="withEffect">
                                  <p:stCondLst>
                                    <p:cond delay="0"/>
                                  </p:stCondLst>
                                  <p:childTnLst>
                                    <p:set>
                                      <p:cBhvr>
                                        <p:cTn id="86" dur="1" fill="hold">
                                          <p:stCondLst>
                                            <p:cond delay="0"/>
                                          </p:stCondLst>
                                        </p:cTn>
                                        <p:tgtEl>
                                          <p:spTgt spid="110"/>
                                        </p:tgtEl>
                                        <p:attrNameLst>
                                          <p:attrName>style.visibility</p:attrName>
                                        </p:attrNameLst>
                                      </p:cBhvr>
                                      <p:to>
                                        <p:strVal val="visible"/>
                                      </p:to>
                                    </p:set>
                                  </p:childTnLst>
                                </p:cTn>
                              </p:par>
                              <p:par>
                                <p:cTn id="87" presetID="1" presetClass="entr" presetSubtype="0" fill="hold" nodeType="withEffect">
                                  <p:stCondLst>
                                    <p:cond delay="0"/>
                                  </p:stCondLst>
                                  <p:childTnLst>
                                    <p:set>
                                      <p:cBhvr>
                                        <p:cTn id="88" dur="1" fill="hold">
                                          <p:stCondLst>
                                            <p:cond delay="0"/>
                                          </p:stCondLst>
                                        </p:cTn>
                                        <p:tgtEl>
                                          <p:spTgt spid="111"/>
                                        </p:tgtEl>
                                        <p:attrNameLst>
                                          <p:attrName>style.visibility</p:attrName>
                                        </p:attrNameLst>
                                      </p:cBhvr>
                                      <p:to>
                                        <p:strVal val="visible"/>
                                      </p:to>
                                    </p:set>
                                  </p:childTnLst>
                                </p:cTn>
                              </p:par>
                              <p:par>
                                <p:cTn id="89" presetID="1" presetClass="entr" presetSubtype="0" fill="hold" nodeType="withEffect">
                                  <p:stCondLst>
                                    <p:cond delay="0"/>
                                  </p:stCondLst>
                                  <p:childTnLst>
                                    <p:set>
                                      <p:cBhvr>
                                        <p:cTn id="90" dur="1" fill="hold">
                                          <p:stCondLst>
                                            <p:cond delay="0"/>
                                          </p:stCondLst>
                                        </p:cTn>
                                        <p:tgtEl>
                                          <p:spTgt spid="114"/>
                                        </p:tgtEl>
                                        <p:attrNameLst>
                                          <p:attrName>style.visibility</p:attrName>
                                        </p:attrNameLst>
                                      </p:cBhvr>
                                      <p:to>
                                        <p:strVal val="visible"/>
                                      </p:to>
                                    </p:set>
                                  </p:childTnLst>
                                </p:cTn>
                              </p:par>
                              <p:par>
                                <p:cTn id="91" presetID="1" presetClass="entr" presetSubtype="0" fill="hold" nodeType="withEffect">
                                  <p:stCondLst>
                                    <p:cond delay="0"/>
                                  </p:stCondLst>
                                  <p:childTnLst>
                                    <p:set>
                                      <p:cBhvr>
                                        <p:cTn id="92" dur="1" fill="hold">
                                          <p:stCondLst>
                                            <p:cond delay="0"/>
                                          </p:stCondLst>
                                        </p:cTn>
                                        <p:tgtEl>
                                          <p:spTgt spid="113"/>
                                        </p:tgtEl>
                                        <p:attrNameLst>
                                          <p:attrName>style.visibility</p:attrName>
                                        </p:attrNameLst>
                                      </p:cBhvr>
                                      <p:to>
                                        <p:strVal val="visible"/>
                                      </p:to>
                                    </p:set>
                                  </p:childTnLst>
                                </p:cTn>
                              </p:par>
                              <p:par>
                                <p:cTn id="93" presetID="1" presetClass="entr" presetSubtype="0" fill="hold" nodeType="withEffect">
                                  <p:stCondLst>
                                    <p:cond delay="0"/>
                                  </p:stCondLst>
                                  <p:childTnLst>
                                    <p:set>
                                      <p:cBhvr>
                                        <p:cTn id="94" dur="1" fill="hold">
                                          <p:stCondLst>
                                            <p:cond delay="0"/>
                                          </p:stCondLst>
                                        </p:cTn>
                                        <p:tgtEl>
                                          <p:spTgt spid="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9" grpId="0"/>
      <p:bldP spid="310" grpId="0"/>
      <p:bldP spid="311" grpId="0"/>
      <p:bldP spid="312" grpId="0"/>
      <p:bldP spid="315" grpId="0"/>
      <p:bldP spid="316" grpId="0"/>
      <p:bldP spid="317" grpId="0"/>
      <p:bldP spid="318"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1652929" y="2861896"/>
            <a:ext cx="8707755" cy="860473"/>
          </a:xfrm>
        </p:spPr>
        <p:txBody>
          <a:bodyPr>
            <a:noAutofit/>
          </a:bodyPr>
          <a:lstStyle/>
          <a:p>
            <a:pPr algn="ctr">
              <a:lnSpc>
                <a:spcPct val="120000"/>
              </a:lnSpc>
              <a:spcAft>
                <a:spcPts val="600"/>
              </a:spcAft>
            </a:pPr>
            <a:r>
              <a:rPr lang="en-US" dirty="0"/>
              <a:t>Utilization Management </a:t>
            </a:r>
          </a:p>
        </p:txBody>
      </p:sp>
      <p:sp>
        <p:nvSpPr>
          <p:cNvPr id="3" name="Footer Placeholder 4">
            <a:extLst>
              <a:ext uri="{FF2B5EF4-FFF2-40B4-BE49-F238E27FC236}">
                <a16:creationId xmlns:a16="http://schemas.microsoft.com/office/drawing/2014/main" id="{B4C7EE85-3D36-53C5-3419-EE865C288A79}"/>
              </a:ext>
            </a:extLst>
          </p:cNvPr>
          <p:cNvSpPr txBox="1">
            <a:spLocks/>
          </p:cNvSpPr>
          <p:nvPr/>
        </p:nvSpPr>
        <p:spPr>
          <a:xfrm>
            <a:off x="345281" y="6395713"/>
            <a:ext cx="2507456" cy="24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a:solidFill>
                  <a:srgbClr val="739AB6"/>
                </a:solidFill>
                <a:latin typeface="Arial"/>
              </a:rPr>
              <a:t>© Copyright 2024 VNS Health. All rights reserved.</a:t>
            </a:r>
            <a:endParaRPr lang="en-US" sz="800" dirty="0">
              <a:solidFill>
                <a:srgbClr val="739AB6"/>
              </a:solidFill>
              <a:latin typeface="Arial"/>
            </a:endParaRPr>
          </a:p>
        </p:txBody>
      </p:sp>
    </p:spTree>
    <p:extLst>
      <p:ext uri="{BB962C8B-B14F-4D97-AF65-F5344CB8AC3E}">
        <p14:creationId xmlns:p14="http://schemas.microsoft.com/office/powerpoint/2010/main" val="3236464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dirty="0"/>
              <a:t>Utilization Management </a:t>
            </a:r>
            <a:endParaRPr lang="en-US" dirty="0">
              <a:solidFill>
                <a:srgbClr val="005696"/>
              </a:solidFill>
            </a:endParaRP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41</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3343375840"/>
              </p:ext>
            </p:extLst>
          </p:nvPr>
        </p:nvGraphicFramePr>
        <p:xfrm>
          <a:off x="345281" y="833054"/>
          <a:ext cx="11501438" cy="5608226"/>
        </p:xfrm>
        <a:graphic>
          <a:graphicData uri="http://schemas.openxmlformats.org/drawingml/2006/table">
            <a:tbl>
              <a:tblPr firstRow="1" bandRow="1">
                <a:tableStyleId>{5C22544A-7EE6-4342-B048-85BDC9FD1C3A}</a:tableStyleId>
              </a:tblPr>
              <a:tblGrid>
                <a:gridCol w="11501438">
                  <a:extLst>
                    <a:ext uri="{9D8B030D-6E8A-4147-A177-3AD203B41FA5}">
                      <a16:colId xmlns:a16="http://schemas.microsoft.com/office/drawing/2014/main" val="1271845275"/>
                    </a:ext>
                  </a:extLst>
                </a:gridCol>
              </a:tblGrid>
              <a:tr h="560822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0" dirty="0">
                          <a:solidFill>
                            <a:schemeClr val="tx1"/>
                          </a:solidFill>
                        </a:rPr>
                        <a:t>Reviews member records and utilizes clinical criteria, guidelines, and regulations to determine the medical necessity of a service.</a:t>
                      </a:r>
                    </a:p>
                    <a:p>
                      <a:pPr lvl="0"/>
                      <a:endParaRPr lang="en-US" sz="1000" b="0" kern="1200" dirty="0">
                        <a:solidFill>
                          <a:schemeClr val="tx1"/>
                        </a:solidFill>
                        <a:effectLst/>
                        <a:latin typeface="+mn-lt"/>
                        <a:ea typeface="+mn-ea"/>
                        <a:cs typeface="+mn-cs"/>
                      </a:endParaRPr>
                    </a:p>
                    <a:p>
                      <a:pPr lvl="0"/>
                      <a:r>
                        <a:rPr lang="en-US" sz="1600" b="1" kern="1200" dirty="0">
                          <a:solidFill>
                            <a:schemeClr val="tx1"/>
                          </a:solidFill>
                          <a:effectLst/>
                          <a:latin typeface="+mn-lt"/>
                          <a:ea typeface="+mn-ea"/>
                          <a:cs typeface="+mn-cs"/>
                        </a:rPr>
                        <a:t>Process:</a:t>
                      </a:r>
                    </a:p>
                    <a:p>
                      <a:pPr marL="742950" lvl="1" indent="-285750">
                        <a:buFont typeface="Arial" panose="020B0604020202020204" pitchFamily="34" charset="0"/>
                        <a:buChar char="•"/>
                      </a:pPr>
                      <a:r>
                        <a:rPr lang="en-US" sz="1600" b="0" kern="1200" dirty="0">
                          <a:solidFill>
                            <a:schemeClr val="tx1"/>
                          </a:solidFill>
                          <a:effectLst/>
                          <a:latin typeface="+mn-lt"/>
                          <a:ea typeface="+mn-ea"/>
                          <a:cs typeface="+mn-cs"/>
                        </a:rPr>
                        <a:t>A service request (SR) comes in by phone, fax, or mail and is taken by Authorization Operations. </a:t>
                      </a:r>
                    </a:p>
                    <a:p>
                      <a:pPr marL="742950" lvl="1" indent="-285750">
                        <a:buFont typeface="Arial" panose="020B0604020202020204" pitchFamily="34" charset="0"/>
                        <a:buChar char="•"/>
                      </a:pPr>
                      <a:r>
                        <a:rPr lang="en-US" sz="1600" b="0" kern="1200" dirty="0">
                          <a:solidFill>
                            <a:schemeClr val="tx1"/>
                          </a:solidFill>
                          <a:effectLst/>
                          <a:latin typeface="+mn-lt"/>
                          <a:ea typeface="+mn-ea"/>
                          <a:cs typeface="+mn-cs"/>
                        </a:rPr>
                        <a:t>The Auth Team determines if SR can be processed by the Auth Team or if the SR requires clinical UM review</a:t>
                      </a:r>
                    </a:p>
                    <a:p>
                      <a:pPr marL="742950" lvl="1" indent="-285750">
                        <a:buFont typeface="Arial" panose="020B0604020202020204" pitchFamily="34" charset="0"/>
                        <a:buChar char="•"/>
                      </a:pPr>
                      <a:r>
                        <a:rPr lang="en-US" sz="1600" b="0" kern="1200" dirty="0">
                          <a:solidFill>
                            <a:schemeClr val="tx1"/>
                          </a:solidFill>
                          <a:effectLst/>
                          <a:latin typeface="+mn-lt"/>
                          <a:ea typeface="+mn-ea"/>
                          <a:cs typeface="+mn-cs"/>
                        </a:rPr>
                        <a:t>If the SR requires UM review, the auth is assigned for clinical UM review and medical director review as needed</a:t>
                      </a:r>
                    </a:p>
                    <a:p>
                      <a:pPr lvl="0"/>
                      <a:r>
                        <a:rPr lang="en-US" sz="1600" b="1" kern="1200" dirty="0">
                          <a:solidFill>
                            <a:schemeClr val="tx1"/>
                          </a:solidFill>
                          <a:effectLst/>
                          <a:latin typeface="+mn-lt"/>
                          <a:ea typeface="+mn-ea"/>
                          <a:cs typeface="+mn-cs"/>
                        </a:rPr>
                        <a:t>Timeline:</a:t>
                      </a:r>
                    </a:p>
                    <a:p>
                      <a:pPr marL="742950" lvl="1" indent="-285750">
                        <a:buFont typeface="Arial" panose="020B0604020202020204" pitchFamily="34" charset="0"/>
                        <a:buChar char="•"/>
                      </a:pPr>
                      <a:r>
                        <a:rPr lang="en-US" sz="1600" b="0" kern="1200" dirty="0">
                          <a:solidFill>
                            <a:schemeClr val="tx1"/>
                          </a:solidFill>
                          <a:effectLst/>
                          <a:latin typeface="+mn-lt"/>
                          <a:ea typeface="+mn-ea"/>
                          <a:cs typeface="+mn-cs"/>
                        </a:rPr>
                        <a:t>Expedited requests - regulatory timeframe provides up to 72 hours to make a decision (approval or denial)</a:t>
                      </a:r>
                    </a:p>
                    <a:p>
                      <a:pPr marL="1200150" lvl="2" indent="-285750">
                        <a:buFont typeface="Courier New" panose="02070309020205020404" pitchFamily="49" charset="0"/>
                        <a:buChar char="o"/>
                      </a:pPr>
                      <a:r>
                        <a:rPr lang="en-US" sz="1600" b="0" kern="1200" dirty="0">
                          <a:solidFill>
                            <a:schemeClr val="tx1"/>
                          </a:solidFill>
                          <a:effectLst/>
                          <a:latin typeface="+mn-lt"/>
                          <a:ea typeface="+mn-ea"/>
                          <a:cs typeface="+mn-cs"/>
                        </a:rPr>
                        <a:t>Expedited requests should be reserved for requests that, if SR is not reviewed within 3 days,  the member faces life-threatening risk </a:t>
                      </a:r>
                    </a:p>
                    <a:p>
                      <a:pPr marL="1200150" lvl="2" indent="-285750">
                        <a:buFont typeface="Courier New" panose="02070309020205020404" pitchFamily="49" charset="0"/>
                        <a:buChar char="o"/>
                      </a:pPr>
                      <a:r>
                        <a:rPr lang="en-US" sz="1600" b="0" kern="1200" dirty="0">
                          <a:solidFill>
                            <a:schemeClr val="tx1"/>
                          </a:solidFill>
                          <a:effectLst/>
                          <a:latin typeface="+mn-lt"/>
                          <a:ea typeface="+mn-ea"/>
                          <a:cs typeface="+mn-cs"/>
                        </a:rPr>
                        <a:t>Requests that are made in conjunction with a facility discharge or within 7 days of discharge are also appropriate for expedited requests</a:t>
                      </a:r>
                    </a:p>
                    <a:p>
                      <a:pPr marL="742950" lvl="1" indent="-285750">
                        <a:buFont typeface="Arial" panose="020B0604020202020204" pitchFamily="34" charset="0"/>
                        <a:buChar char="•"/>
                      </a:pPr>
                      <a:r>
                        <a:rPr lang="en-US" sz="1600" b="0" kern="1200" dirty="0">
                          <a:solidFill>
                            <a:schemeClr val="tx1"/>
                          </a:solidFill>
                          <a:effectLst/>
                          <a:latin typeface="+mn-lt"/>
                          <a:ea typeface="+mn-ea"/>
                          <a:cs typeface="+mn-cs"/>
                        </a:rPr>
                        <a:t>Standard requests - regulatory timeframe provides up to 14 days to make a decision</a:t>
                      </a:r>
                    </a:p>
                    <a:p>
                      <a:pPr marL="742950" lvl="1" indent="-285750">
                        <a:buFont typeface="Arial" panose="020B0604020202020204" pitchFamily="34" charset="0"/>
                        <a:buChar char="•"/>
                      </a:pPr>
                      <a:r>
                        <a:rPr lang="en-US" sz="1600" b="0" kern="1200" dirty="0">
                          <a:solidFill>
                            <a:schemeClr val="tx1"/>
                          </a:solidFill>
                          <a:effectLst/>
                          <a:latin typeface="+mn-lt"/>
                          <a:ea typeface="+mn-ea"/>
                          <a:cs typeface="+mn-cs"/>
                        </a:rPr>
                        <a:t>Extensions - extensions are allowed for both expedited and standard requests when it is in the best interest of the member, i.e., the plan is awaiting additional information from the provider so UM can make a decision.</a:t>
                      </a:r>
                      <a:endParaRPr lang="en-US" sz="1500" b="0" u="none" kern="1200" dirty="0">
                        <a:solidFill>
                          <a:schemeClr val="tx1"/>
                        </a:solidFill>
                        <a:effectLst/>
                        <a:latin typeface="+mn-lt"/>
                        <a:ea typeface="+mn-ea"/>
                        <a:cs typeface="+mn-cs"/>
                      </a:endParaRPr>
                    </a:p>
                    <a:p>
                      <a:pPr marL="0" lvl="0" indent="0">
                        <a:buFont typeface="Arial" panose="020B0604020202020204" pitchFamily="34" charset="0"/>
                        <a:buNone/>
                      </a:pPr>
                      <a:endParaRPr lang="en-US" sz="1500" b="0" u="none" kern="1200" dirty="0">
                        <a:solidFill>
                          <a:schemeClr val="tx1"/>
                        </a:solidFill>
                        <a:effectLst/>
                        <a:latin typeface="+mn-lt"/>
                        <a:ea typeface="+mn-ea"/>
                        <a:cs typeface="+mn-cs"/>
                      </a:endParaRPr>
                    </a:p>
                  </a:txBody>
                  <a:tcPr>
                    <a:noFill/>
                  </a:tcPr>
                </a:tc>
                <a:extLst>
                  <a:ext uri="{0D108BD9-81ED-4DB2-BD59-A6C34878D82A}">
                    <a16:rowId xmlns:a16="http://schemas.microsoft.com/office/drawing/2014/main" val="3064228252"/>
                  </a:ext>
                </a:extLst>
              </a:tr>
            </a:tbl>
          </a:graphicData>
        </a:graphic>
      </p:graphicFrame>
      <p:sp>
        <p:nvSpPr>
          <p:cNvPr id="4" name="Footer Placeholder 4">
            <a:extLst>
              <a:ext uri="{FF2B5EF4-FFF2-40B4-BE49-F238E27FC236}">
                <a16:creationId xmlns:a16="http://schemas.microsoft.com/office/drawing/2014/main" id="{4F06018D-B902-DC19-9F58-7A5D85CF4561}"/>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39AB6"/>
                </a:solidFill>
                <a:effectLst/>
                <a:uLnTx/>
                <a:uFillTx/>
                <a:latin typeface="Arial"/>
                <a:ea typeface="+mn-ea"/>
                <a:cs typeface="+mn-cs"/>
              </a:rPr>
              <a:t>© Copyright 2024 VNS Health. All rights reserved.</a:t>
            </a:r>
          </a:p>
        </p:txBody>
      </p:sp>
      <p:graphicFrame>
        <p:nvGraphicFramePr>
          <p:cNvPr id="8" name="Table 8">
            <a:extLst>
              <a:ext uri="{FF2B5EF4-FFF2-40B4-BE49-F238E27FC236}">
                <a16:creationId xmlns:a16="http://schemas.microsoft.com/office/drawing/2014/main" id="{9832DF2F-A996-8D50-689C-2BAD17247646}"/>
              </a:ext>
            </a:extLst>
          </p:cNvPr>
          <p:cNvGraphicFramePr>
            <a:graphicFrameLocks noGrp="1"/>
          </p:cNvGraphicFramePr>
          <p:nvPr>
            <p:extLst>
              <p:ext uri="{D42A27DB-BD31-4B8C-83A1-F6EECF244321}">
                <p14:modId xmlns:p14="http://schemas.microsoft.com/office/powerpoint/2010/main" val="2471548569"/>
              </p:ext>
            </p:extLst>
          </p:nvPr>
        </p:nvGraphicFramePr>
        <p:xfrm>
          <a:off x="1087894" y="4804002"/>
          <a:ext cx="5427205" cy="1417320"/>
        </p:xfrm>
        <a:graphic>
          <a:graphicData uri="http://schemas.openxmlformats.org/drawingml/2006/table">
            <a:tbl>
              <a:tblPr firstRow="1" bandRow="1">
                <a:tableStyleId>{5C22544A-7EE6-4342-B048-85BDC9FD1C3A}</a:tableStyleId>
              </a:tblPr>
              <a:tblGrid>
                <a:gridCol w="5427205">
                  <a:extLst>
                    <a:ext uri="{9D8B030D-6E8A-4147-A177-3AD203B41FA5}">
                      <a16:colId xmlns:a16="http://schemas.microsoft.com/office/drawing/2014/main" val="286773283"/>
                    </a:ext>
                  </a:extLst>
                </a:gridCol>
              </a:tblGrid>
              <a:tr h="370840">
                <a:tc>
                  <a:txBody>
                    <a:bodyPr/>
                    <a:lstStyle/>
                    <a:p>
                      <a:r>
                        <a:rPr lang="en-US" sz="1600" dirty="0">
                          <a:solidFill>
                            <a:schemeClr val="tx1"/>
                          </a:solidFill>
                        </a:rPr>
                        <a:t>Fax number: </a:t>
                      </a:r>
                    </a:p>
                    <a:p>
                      <a:r>
                        <a:rPr lang="en-US" sz="1600" b="0" dirty="0">
                          <a:solidFill>
                            <a:schemeClr val="tx1"/>
                          </a:solidFill>
                        </a:rPr>
                        <a:t>MLTC: 212-897-9448</a:t>
                      </a:r>
                    </a:p>
                    <a:p>
                      <a:r>
                        <a:rPr lang="en-US" sz="1600" b="0" dirty="0">
                          <a:solidFill>
                            <a:schemeClr val="tx1"/>
                          </a:solidFill>
                        </a:rPr>
                        <a:t>Medicare/Total: 866-791-2214</a:t>
                      </a:r>
                    </a:p>
                    <a:p>
                      <a:r>
                        <a:rPr lang="en-US" sz="1600" b="0" dirty="0">
                          <a:solidFill>
                            <a:schemeClr val="tx1"/>
                          </a:solidFill>
                        </a:rPr>
                        <a:t>Select Health: 646-459-7731</a:t>
                      </a:r>
                    </a:p>
                    <a:p>
                      <a:endParaRPr lang="en-US" sz="700" b="0" dirty="0">
                        <a:solidFill>
                          <a:schemeClr val="tx1"/>
                        </a:solidFill>
                      </a:endParaRPr>
                    </a:p>
                    <a:p>
                      <a:r>
                        <a:rPr lang="en-US" sz="1600" b="1" dirty="0">
                          <a:solidFill>
                            <a:schemeClr val="tx1"/>
                          </a:solidFill>
                        </a:rPr>
                        <a:t>Escalation Only: </a:t>
                      </a:r>
                      <a:r>
                        <a:rPr lang="en-US" sz="1600" b="0" dirty="0">
                          <a:solidFill>
                            <a:schemeClr val="tx1"/>
                          </a:solidFill>
                          <a:hlinkClick r:id="rId4"/>
                        </a:rPr>
                        <a:t>Provider.Inquiries@vnshealth.org</a:t>
                      </a:r>
                      <a:r>
                        <a:rPr lang="en-US" sz="1600" b="0" dirty="0">
                          <a:solidFill>
                            <a:schemeClr val="tx1"/>
                          </a:solidFill>
                        </a:rPr>
                        <a:t> </a:t>
                      </a:r>
                    </a:p>
                  </a:txBody>
                  <a:tcPr>
                    <a:solidFill>
                      <a:schemeClr val="bg1"/>
                    </a:solidFill>
                  </a:tcPr>
                </a:tc>
                <a:extLst>
                  <a:ext uri="{0D108BD9-81ED-4DB2-BD59-A6C34878D82A}">
                    <a16:rowId xmlns:a16="http://schemas.microsoft.com/office/drawing/2014/main" val="3024734919"/>
                  </a:ext>
                </a:extLst>
              </a:tr>
            </a:tbl>
          </a:graphicData>
        </a:graphic>
      </p:graphicFrame>
    </p:spTree>
    <p:custDataLst>
      <p:tags r:id="rId1"/>
    </p:custDataLst>
    <p:extLst>
      <p:ext uri="{BB962C8B-B14F-4D97-AF65-F5344CB8AC3E}">
        <p14:creationId xmlns:p14="http://schemas.microsoft.com/office/powerpoint/2010/main" val="1779237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2031365" y="2550159"/>
            <a:ext cx="7986395" cy="1111569"/>
          </a:xfrm>
        </p:spPr>
        <p:txBody>
          <a:bodyPr>
            <a:normAutofit fontScale="92500"/>
          </a:bodyPr>
          <a:lstStyle/>
          <a:p>
            <a:pPr marL="285750" indent="-285750">
              <a:lnSpc>
                <a:spcPct val="120000"/>
              </a:lnSpc>
              <a:spcAft>
                <a:spcPts val="600"/>
              </a:spcAft>
              <a:buFont typeface="Wingdings" panose="05000000000000000000" pitchFamily="2" charset="2"/>
              <a:buChar char="§"/>
            </a:pPr>
            <a:r>
              <a:rPr lang="en-US" dirty="0"/>
              <a:t>Grievances and Appeals</a:t>
            </a:r>
          </a:p>
        </p:txBody>
      </p:sp>
      <p:pic>
        <p:nvPicPr>
          <p:cNvPr id="3" name="Picture 2">
            <a:extLst>
              <a:ext uri="{FF2B5EF4-FFF2-40B4-BE49-F238E27FC236}">
                <a16:creationId xmlns:a16="http://schemas.microsoft.com/office/drawing/2014/main" id="{2DA0E8D6-E903-A66E-743C-5D9DD1D05396}"/>
              </a:ext>
            </a:extLst>
          </p:cNvPr>
          <p:cNvPicPr>
            <a:picLocks noChangeAspect="1"/>
          </p:cNvPicPr>
          <p:nvPr/>
        </p:nvPicPr>
        <p:blipFill>
          <a:blip r:embed="rId2"/>
          <a:stretch>
            <a:fillRect/>
          </a:stretch>
        </p:blipFill>
        <p:spPr>
          <a:xfrm>
            <a:off x="183240" y="6403309"/>
            <a:ext cx="2505673" cy="249958"/>
          </a:xfrm>
          <a:prstGeom prst="rect">
            <a:avLst/>
          </a:prstGeom>
        </p:spPr>
      </p:pic>
    </p:spTree>
    <p:extLst>
      <p:ext uri="{BB962C8B-B14F-4D97-AF65-F5344CB8AC3E}">
        <p14:creationId xmlns:p14="http://schemas.microsoft.com/office/powerpoint/2010/main" val="33293729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dirty="0"/>
              <a:t>Grievances and Appeals</a:t>
            </a:r>
            <a:endParaRPr lang="en-US" b="0" dirty="0">
              <a:solidFill>
                <a:schemeClr val="tx1"/>
              </a:solidFill>
            </a:endParaRP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43</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2722281148"/>
              </p:ext>
            </p:extLst>
          </p:nvPr>
        </p:nvGraphicFramePr>
        <p:xfrm>
          <a:off x="300820" y="817873"/>
          <a:ext cx="11590359" cy="4948597"/>
        </p:xfrm>
        <a:graphic>
          <a:graphicData uri="http://schemas.openxmlformats.org/drawingml/2006/table">
            <a:tbl>
              <a:tblPr firstRow="1" bandRow="1">
                <a:tableStyleId>{5C22544A-7EE6-4342-B048-85BDC9FD1C3A}</a:tableStyleId>
              </a:tblPr>
              <a:tblGrid>
                <a:gridCol w="11590359">
                  <a:extLst>
                    <a:ext uri="{9D8B030D-6E8A-4147-A177-3AD203B41FA5}">
                      <a16:colId xmlns:a16="http://schemas.microsoft.com/office/drawing/2014/main" val="1271845275"/>
                    </a:ext>
                  </a:extLst>
                </a:gridCol>
              </a:tblGrid>
              <a:tr h="4948597">
                <a:tc>
                  <a:txBody>
                    <a:bodyPr/>
                    <a:lstStyle/>
                    <a:p>
                      <a:r>
                        <a:rPr lang="en-US" sz="1700" b="0" u="none" dirty="0">
                          <a:solidFill>
                            <a:schemeClr val="tx1"/>
                          </a:solidFill>
                        </a:rPr>
                        <a:t>The objective is to provide practitioners with processes for resolving concerns related to service authorizations or claims payment. VNS Health manages appeals in accordance with its policies and procedures, which are based on CMS and NYSDOH regulatory requirements. VNS Health informs each provider of the process and their right to file an appeal according to the plan-type regulatory requirements.</a:t>
                      </a:r>
                    </a:p>
                    <a:p>
                      <a:endParaRPr lang="en-US" sz="1000" b="0" u="none" dirty="0">
                        <a:solidFill>
                          <a:schemeClr val="tx1"/>
                        </a:solidFill>
                      </a:endParaRPr>
                    </a:p>
                    <a:p>
                      <a:r>
                        <a:rPr lang="en-US" sz="1700" b="0" u="none" dirty="0">
                          <a:solidFill>
                            <a:schemeClr val="tx1"/>
                          </a:solidFill>
                        </a:rPr>
                        <a:t>All participating providers must cooperate with </a:t>
                      </a:r>
                      <a:r>
                        <a:rPr lang="en-US" sz="1700" b="0" i="0" u="none" dirty="0">
                          <a:solidFill>
                            <a:schemeClr val="tx1"/>
                          </a:solidFill>
                        </a:rPr>
                        <a:t>VNS Health in </a:t>
                      </a:r>
                      <a:r>
                        <a:rPr lang="en-US" sz="1700" b="0" u="none" dirty="0">
                          <a:solidFill>
                            <a:schemeClr val="tx1"/>
                          </a:solidFill>
                        </a:rPr>
                        <a:t>the process.</a:t>
                      </a:r>
                    </a:p>
                    <a:p>
                      <a:endParaRPr lang="en-US" sz="1000" b="1" u="none" dirty="0">
                        <a:solidFill>
                          <a:schemeClr val="tx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u="none" dirty="0">
                          <a:solidFill>
                            <a:schemeClr val="tx1"/>
                          </a:solidFill>
                        </a:rPr>
                        <a:t>When </a:t>
                      </a:r>
                      <a:r>
                        <a:rPr lang="en-US" sz="1700" b="1" u="none" dirty="0">
                          <a:solidFill>
                            <a:srgbClr val="005696"/>
                          </a:solidFill>
                        </a:rPr>
                        <a:t>VNS Health </a:t>
                      </a:r>
                      <a:r>
                        <a:rPr lang="en-US" sz="1700" b="1" u="none" dirty="0">
                          <a:solidFill>
                            <a:schemeClr val="tx1"/>
                          </a:solidFill>
                        </a:rPr>
                        <a:t>MLTC or </a:t>
                      </a:r>
                      <a:r>
                        <a:rPr lang="en-US" sz="2400" b="1" i="0" u="none" kern="1200" dirty="0">
                          <a:solidFill>
                            <a:srgbClr val="FFC000"/>
                          </a:solidFill>
                          <a:effectLst/>
                          <a:latin typeface="Brush Script MT" panose="03060802040406070304" pitchFamily="66" charset="0"/>
                          <a:ea typeface="+mn-ea"/>
                          <a:cs typeface="+mn-cs"/>
                        </a:rPr>
                        <a:t>Select </a:t>
                      </a:r>
                      <a:r>
                        <a:rPr lang="en-US" sz="1700" b="1" i="0" u="none" kern="1200" dirty="0">
                          <a:solidFill>
                            <a:srgbClr val="00B0F0"/>
                          </a:solidFill>
                          <a:effectLst/>
                          <a:latin typeface="+mn-lt"/>
                          <a:ea typeface="+mn-ea"/>
                          <a:cs typeface="+mn-cs"/>
                        </a:rPr>
                        <a:t>Health </a:t>
                      </a:r>
                      <a:r>
                        <a:rPr lang="en-US" sz="1700" b="1" u="none" dirty="0">
                          <a:solidFill>
                            <a:srgbClr val="005696"/>
                          </a:solidFill>
                        </a:rPr>
                        <a:t>VNS Health</a:t>
                      </a:r>
                      <a:r>
                        <a:rPr lang="en-US" sz="1700" b="1" u="none" dirty="0">
                          <a:solidFill>
                            <a:schemeClr val="tx1"/>
                          </a:solidFill>
                        </a:rPr>
                        <a:t> </a:t>
                      </a:r>
                      <a:r>
                        <a:rPr lang="en-US" sz="1700" b="0" u="none" dirty="0">
                          <a:solidFill>
                            <a:schemeClr val="tx1"/>
                          </a:solidFill>
                        </a:rPr>
                        <a:t>does one of the following, these decisions are considered plan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700" b="0" u="none" dirty="0">
                          <a:solidFill>
                            <a:schemeClr val="tx1"/>
                          </a:solidFill>
                        </a:rPr>
                        <a:t>actions:</a:t>
                      </a:r>
                    </a:p>
                    <a:p>
                      <a:r>
                        <a:rPr lang="en-US" sz="1700" b="0" u="none" dirty="0">
                          <a:solidFill>
                            <a:schemeClr val="tx1"/>
                          </a:solidFill>
                        </a:rPr>
                        <a:t>• Denies or limits services requested by a member or their provider</a:t>
                      </a:r>
                    </a:p>
                    <a:p>
                      <a:r>
                        <a:rPr lang="en-US" sz="1700" b="0" u="none" dirty="0">
                          <a:solidFill>
                            <a:schemeClr val="tx1"/>
                          </a:solidFill>
                        </a:rPr>
                        <a:t>• Denies a request for a referral</a:t>
                      </a:r>
                    </a:p>
                    <a:p>
                      <a:r>
                        <a:rPr lang="en-US" sz="1700" b="0" u="none" dirty="0">
                          <a:solidFill>
                            <a:schemeClr val="tx1"/>
                          </a:solidFill>
                        </a:rPr>
                        <a:t>• Decides that a requested service is not a covered benefit</a:t>
                      </a:r>
                    </a:p>
                    <a:p>
                      <a:r>
                        <a:rPr lang="en-US" sz="1700" b="0" u="none" dirty="0">
                          <a:solidFill>
                            <a:schemeClr val="tx1"/>
                          </a:solidFill>
                        </a:rPr>
                        <a:t>• Reduces, suspends, or terminates services that we already authorized</a:t>
                      </a:r>
                    </a:p>
                    <a:p>
                      <a:r>
                        <a:rPr lang="en-US" sz="1700" b="0" u="none" dirty="0">
                          <a:solidFill>
                            <a:schemeClr val="tx1"/>
                          </a:solidFill>
                        </a:rPr>
                        <a:t>• Denies payment for services (claim appeals)</a:t>
                      </a:r>
                    </a:p>
                    <a:p>
                      <a:r>
                        <a:rPr lang="en-US" sz="1700" b="0" u="none" dirty="0">
                          <a:solidFill>
                            <a:schemeClr val="tx1"/>
                          </a:solidFill>
                        </a:rPr>
                        <a:t>• Doesn’t make grievance or appeal determinations within the required timeframes</a:t>
                      </a:r>
                    </a:p>
                    <a:p>
                      <a:endParaRPr lang="en-US" sz="1000" b="0" u="none" dirty="0">
                        <a:solidFill>
                          <a:schemeClr val="tx1"/>
                        </a:solidFill>
                      </a:endParaRPr>
                    </a:p>
                    <a:p>
                      <a:r>
                        <a:rPr lang="en-US" sz="1700" b="0" u="none" dirty="0">
                          <a:solidFill>
                            <a:schemeClr val="tx1"/>
                          </a:solidFill>
                        </a:rPr>
                        <a:t>These described plan actions above are subject to appeal, and our initial decision notices will provide you with your appeal rights. </a:t>
                      </a:r>
                      <a:endParaRPr lang="en-US" sz="1700" b="0" u="none" dirty="0">
                        <a:solidFill>
                          <a:srgbClr val="C00000"/>
                        </a:solidFill>
                      </a:endParaRPr>
                    </a:p>
                  </a:txBody>
                  <a:tcPr>
                    <a:noFill/>
                  </a:tcPr>
                </a:tc>
                <a:extLst>
                  <a:ext uri="{0D108BD9-81ED-4DB2-BD59-A6C34878D82A}">
                    <a16:rowId xmlns:a16="http://schemas.microsoft.com/office/drawing/2014/main" val="3064228252"/>
                  </a:ext>
                </a:extLst>
              </a:tr>
            </a:tbl>
          </a:graphicData>
        </a:graphic>
      </p:graphicFrame>
      <p:pic>
        <p:nvPicPr>
          <p:cNvPr id="4" name="Picture 3">
            <a:extLst>
              <a:ext uri="{FF2B5EF4-FFF2-40B4-BE49-F238E27FC236}">
                <a16:creationId xmlns:a16="http://schemas.microsoft.com/office/drawing/2014/main" id="{D3898AF1-7DF2-C0B0-C45C-2095EB25E14D}"/>
              </a:ext>
            </a:extLst>
          </p:cNvPr>
          <p:cNvPicPr>
            <a:picLocks noChangeAspect="1"/>
          </p:cNvPicPr>
          <p:nvPr/>
        </p:nvPicPr>
        <p:blipFill>
          <a:blip r:embed="rId4"/>
          <a:stretch>
            <a:fillRect/>
          </a:stretch>
        </p:blipFill>
        <p:spPr>
          <a:xfrm>
            <a:off x="300820" y="6524660"/>
            <a:ext cx="2505673" cy="249958"/>
          </a:xfrm>
          <a:prstGeom prst="rect">
            <a:avLst/>
          </a:prstGeom>
        </p:spPr>
      </p:pic>
    </p:spTree>
    <p:custDataLst>
      <p:tags r:id="rId1"/>
    </p:custDataLst>
    <p:extLst>
      <p:ext uri="{BB962C8B-B14F-4D97-AF65-F5344CB8AC3E}">
        <p14:creationId xmlns:p14="http://schemas.microsoft.com/office/powerpoint/2010/main" val="23733656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dirty="0"/>
              <a:t>Grievances and Appeals</a:t>
            </a:r>
            <a:endParaRPr lang="en-US" b="0" dirty="0">
              <a:solidFill>
                <a:schemeClr val="tx1"/>
              </a:solidFill>
            </a:endParaRP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44</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sp>
        <p:nvSpPr>
          <p:cNvPr id="9" name="TextBox 8">
            <a:extLst>
              <a:ext uri="{FF2B5EF4-FFF2-40B4-BE49-F238E27FC236}">
                <a16:creationId xmlns:a16="http://schemas.microsoft.com/office/drawing/2014/main" id="{9F73D0BF-AD21-B593-5563-37F10931096F}"/>
              </a:ext>
            </a:extLst>
          </p:cNvPr>
          <p:cNvSpPr txBox="1"/>
          <p:nvPr/>
        </p:nvSpPr>
        <p:spPr>
          <a:xfrm>
            <a:off x="345281" y="961770"/>
            <a:ext cx="11389519" cy="1246495"/>
          </a:xfrm>
          <a:prstGeom prst="rect">
            <a:avLst/>
          </a:prstGeom>
          <a:noFill/>
        </p:spPr>
        <p:txBody>
          <a:bodyPr wrap="square">
            <a:spAutoFit/>
          </a:bodyPr>
          <a:lstStyle/>
          <a:p>
            <a:r>
              <a:rPr lang="en-US" sz="1700" b="1" u="sng" dirty="0">
                <a:solidFill>
                  <a:srgbClr val="005696"/>
                </a:solidFill>
              </a:rPr>
              <a:t>VNS Health </a:t>
            </a:r>
            <a:r>
              <a:rPr lang="en-US" sz="1700" b="1" u="sng" dirty="0">
                <a:solidFill>
                  <a:schemeClr val="tx1"/>
                </a:solidFill>
              </a:rPr>
              <a:t>MLTC and </a:t>
            </a:r>
            <a:r>
              <a:rPr lang="en-US" sz="2400" b="1" i="0" u="sng" kern="1200" dirty="0">
                <a:solidFill>
                  <a:srgbClr val="FFC000"/>
                </a:solidFill>
                <a:effectLst/>
                <a:latin typeface="Brush Script MT" panose="03060802040406070304" pitchFamily="66" charset="0"/>
                <a:ea typeface="+mn-ea"/>
                <a:cs typeface="+mn-cs"/>
              </a:rPr>
              <a:t>Select </a:t>
            </a:r>
            <a:r>
              <a:rPr lang="en-US" sz="1700" b="1" i="0" u="sng" kern="1200" dirty="0">
                <a:solidFill>
                  <a:srgbClr val="00B0F0"/>
                </a:solidFill>
                <a:effectLst/>
                <a:latin typeface="+mn-lt"/>
                <a:ea typeface="+mn-ea"/>
                <a:cs typeface="+mn-cs"/>
              </a:rPr>
              <a:t>Health </a:t>
            </a:r>
            <a:r>
              <a:rPr lang="en-US" sz="1700" b="1" u="sng" dirty="0">
                <a:solidFill>
                  <a:srgbClr val="005696"/>
                </a:solidFill>
              </a:rPr>
              <a:t>VNS Health</a:t>
            </a:r>
            <a:r>
              <a:rPr lang="en-US" sz="1700" b="1" u="sng" dirty="0">
                <a:solidFill>
                  <a:schemeClr val="tx1"/>
                </a:solidFill>
              </a:rPr>
              <a:t>:</a:t>
            </a:r>
          </a:p>
          <a:p>
            <a:pPr marL="0" marR="0">
              <a:spcBef>
                <a:spcPts val="0"/>
              </a:spcBef>
              <a:spcAft>
                <a:spcPts val="0"/>
              </a:spcAft>
            </a:pPr>
            <a:r>
              <a:rPr lang="en-US" sz="1700" b="1" kern="100" dirty="0">
                <a:effectLst/>
                <a:ea typeface="Arial" panose="020B0604020202020204" pitchFamily="34" charset="0"/>
                <a:cs typeface="Arial" panose="020B0604020202020204" pitchFamily="34" charset="0"/>
              </a:rPr>
              <a:t>Service Appeals </a:t>
            </a:r>
            <a:r>
              <a:rPr lang="en-US" sz="1700" kern="100" dirty="0">
                <a:effectLst/>
                <a:ea typeface="Arial" panose="020B0604020202020204" pitchFamily="34" charset="0"/>
                <a:cs typeface="Arial" panose="020B0604020202020204" pitchFamily="34" charset="0"/>
              </a:rPr>
              <a:t>must be filed within 60 calendar days from the initial date of denial / plan action. </a:t>
            </a:r>
            <a:r>
              <a:rPr lang="en-US" sz="1700" b="1" kern="100" dirty="0">
                <a:effectLst/>
                <a:ea typeface="Arial" panose="020B0604020202020204" pitchFamily="34" charset="0"/>
                <a:cs typeface="Arial" panose="020B0604020202020204" pitchFamily="34" charset="0"/>
              </a:rPr>
              <a:t>Claim Appeals </a:t>
            </a:r>
            <a:r>
              <a:rPr lang="en-US" sz="1700" kern="100" dirty="0">
                <a:effectLst/>
                <a:ea typeface="Arial" panose="020B0604020202020204" pitchFamily="34" charset="0"/>
                <a:cs typeface="Arial" panose="020B0604020202020204" pitchFamily="34" charset="0"/>
              </a:rPr>
              <a:t>must be filed within 60 calendar from the initial claim denial date, unless your contract with VNS Health states otherwise. </a:t>
            </a:r>
            <a:r>
              <a:rPr lang="en-US" sz="1700" kern="100" dirty="0">
                <a:ea typeface="Arial" panose="020B0604020202020204" pitchFamily="34" charset="0"/>
                <a:cs typeface="Arial" panose="020B0604020202020204" pitchFamily="34" charset="0"/>
              </a:rPr>
              <a:t>Service and Claim Appeals are processed by VNS Health as follows: </a:t>
            </a:r>
            <a:endParaRPr lang="en-US" sz="1700" kern="100" dirty="0">
              <a:effectLst/>
              <a:ea typeface="Arial" panose="020B0604020202020204" pitchFamily="34" charset="0"/>
              <a:cs typeface="Times New Roman" panose="02020603050405020304" pitchFamily="18" charset="0"/>
            </a:endParaRPr>
          </a:p>
        </p:txBody>
      </p:sp>
      <p:pic>
        <p:nvPicPr>
          <p:cNvPr id="4" name="Picture 3">
            <a:extLst>
              <a:ext uri="{FF2B5EF4-FFF2-40B4-BE49-F238E27FC236}">
                <a16:creationId xmlns:a16="http://schemas.microsoft.com/office/drawing/2014/main" id="{8E26299C-7744-E7C6-E96D-CC511987C254}"/>
              </a:ext>
            </a:extLst>
          </p:cNvPr>
          <p:cNvPicPr>
            <a:picLocks noChangeAspect="1"/>
          </p:cNvPicPr>
          <p:nvPr/>
        </p:nvPicPr>
        <p:blipFill>
          <a:blip r:embed="rId4"/>
          <a:stretch>
            <a:fillRect/>
          </a:stretch>
        </p:blipFill>
        <p:spPr>
          <a:xfrm>
            <a:off x="187636" y="6478044"/>
            <a:ext cx="2505673" cy="249958"/>
          </a:xfrm>
          <a:prstGeom prst="rect">
            <a:avLst/>
          </a:prstGeom>
        </p:spPr>
      </p:pic>
      <p:graphicFrame>
        <p:nvGraphicFramePr>
          <p:cNvPr id="3" name="Table 4">
            <a:extLst>
              <a:ext uri="{FF2B5EF4-FFF2-40B4-BE49-F238E27FC236}">
                <a16:creationId xmlns:a16="http://schemas.microsoft.com/office/drawing/2014/main" id="{74D20E51-9121-789C-DE4D-3DACA4C899E1}"/>
              </a:ext>
            </a:extLst>
          </p:cNvPr>
          <p:cNvGraphicFramePr>
            <a:graphicFrameLocks noGrp="1"/>
          </p:cNvGraphicFramePr>
          <p:nvPr>
            <p:extLst>
              <p:ext uri="{D42A27DB-BD31-4B8C-83A1-F6EECF244321}">
                <p14:modId xmlns:p14="http://schemas.microsoft.com/office/powerpoint/2010/main" val="586042137"/>
              </p:ext>
            </p:extLst>
          </p:nvPr>
        </p:nvGraphicFramePr>
        <p:xfrm>
          <a:off x="345281" y="2219851"/>
          <a:ext cx="11389518" cy="4058920"/>
        </p:xfrm>
        <a:graphic>
          <a:graphicData uri="http://schemas.openxmlformats.org/drawingml/2006/table">
            <a:tbl>
              <a:tblPr firstRow="1" bandRow="1">
                <a:tableStyleId>{5C22544A-7EE6-4342-B048-85BDC9FD1C3A}</a:tableStyleId>
              </a:tblPr>
              <a:tblGrid>
                <a:gridCol w="2121625">
                  <a:extLst>
                    <a:ext uri="{9D8B030D-6E8A-4147-A177-3AD203B41FA5}">
                      <a16:colId xmlns:a16="http://schemas.microsoft.com/office/drawing/2014/main" val="3633975060"/>
                    </a:ext>
                  </a:extLst>
                </a:gridCol>
                <a:gridCol w="2723465">
                  <a:extLst>
                    <a:ext uri="{9D8B030D-6E8A-4147-A177-3AD203B41FA5}">
                      <a16:colId xmlns:a16="http://schemas.microsoft.com/office/drawing/2014/main" val="735047008"/>
                    </a:ext>
                  </a:extLst>
                </a:gridCol>
                <a:gridCol w="6544428">
                  <a:extLst>
                    <a:ext uri="{9D8B030D-6E8A-4147-A177-3AD203B41FA5}">
                      <a16:colId xmlns:a16="http://schemas.microsoft.com/office/drawing/2014/main" val="2081873554"/>
                    </a:ext>
                  </a:extLst>
                </a:gridCol>
              </a:tblGrid>
              <a:tr h="370840">
                <a:tc>
                  <a:txBody>
                    <a:bodyPr/>
                    <a:lstStyle/>
                    <a:p>
                      <a:r>
                        <a:rPr lang="en-US" dirty="0"/>
                        <a:t>Appeal type</a:t>
                      </a:r>
                    </a:p>
                  </a:txBody>
                  <a:tcPr/>
                </a:tc>
                <a:tc>
                  <a:txBody>
                    <a:bodyPr/>
                    <a:lstStyle/>
                    <a:p>
                      <a:r>
                        <a:rPr lang="en-US" dirty="0"/>
                        <a:t>Decision timeframe</a:t>
                      </a:r>
                    </a:p>
                  </a:txBody>
                  <a:tcPr/>
                </a:tc>
                <a:tc>
                  <a:txBody>
                    <a:bodyPr/>
                    <a:lstStyle/>
                    <a:p>
                      <a:r>
                        <a:rPr lang="en-US" dirty="0"/>
                        <a:t>Rules/requirements</a:t>
                      </a:r>
                    </a:p>
                  </a:txBody>
                  <a:tcPr/>
                </a:tc>
                <a:extLst>
                  <a:ext uri="{0D108BD9-81ED-4DB2-BD59-A6C34878D82A}">
                    <a16:rowId xmlns:a16="http://schemas.microsoft.com/office/drawing/2014/main" val="2703915046"/>
                  </a:ext>
                </a:extLst>
              </a:tr>
              <a:tr h="370840">
                <a:tc>
                  <a:txBody>
                    <a:bodyPr/>
                    <a:lstStyle/>
                    <a:p>
                      <a:r>
                        <a:rPr lang="en-US" sz="1600" dirty="0"/>
                        <a:t>Expedited service appeal</a:t>
                      </a:r>
                    </a:p>
                  </a:txBody>
                  <a:tcPr/>
                </a:tc>
                <a:tc>
                  <a:txBody>
                    <a:bodyPr/>
                    <a:lstStyle/>
                    <a:p>
                      <a:r>
                        <a:rPr lang="en-US" sz="1600" dirty="0"/>
                        <a:t>72 hours, with a possible 14-day extension</a:t>
                      </a:r>
                    </a:p>
                  </a:txBody>
                  <a:tcPr/>
                </a:tc>
                <a:tc>
                  <a:txBody>
                    <a:bodyPr/>
                    <a:lstStyle/>
                    <a:p>
                      <a:r>
                        <a:rPr lang="en-US" sz="1600" dirty="0"/>
                        <a:t>May be submitted verbally or in writing. </a:t>
                      </a:r>
                    </a:p>
                    <a:p>
                      <a:r>
                        <a:rPr lang="en-US" sz="1600" dirty="0"/>
                        <a:t>The appeal will be expedited when: </a:t>
                      </a:r>
                    </a:p>
                    <a:p>
                      <a:pPr marL="285750" indent="-285750">
                        <a:buFont typeface="Arial" panose="020B0604020202020204" pitchFamily="34" charset="0"/>
                        <a:buChar char="•"/>
                      </a:pPr>
                      <a:r>
                        <a:rPr lang="en-US" sz="1600" dirty="0"/>
                        <a:t>Services are concurrent </a:t>
                      </a:r>
                    </a:p>
                    <a:p>
                      <a:pPr marL="285750" indent="-285750">
                        <a:buFont typeface="Arial" panose="020B0604020202020204" pitchFamily="34" charset="0"/>
                        <a:buChar char="•"/>
                      </a:pPr>
                      <a:r>
                        <a:rPr lang="en-US" sz="1600" dirty="0"/>
                        <a:t>A physician indicates or VNS Health determines that waiting for the appeal decision within the standard timeframe may risk or jeopardize the member’s health </a:t>
                      </a:r>
                    </a:p>
                    <a:p>
                      <a:pPr marL="285750" indent="-285750">
                        <a:buFont typeface="Arial" panose="020B0604020202020204" pitchFamily="34" charset="0"/>
                        <a:buChar char="•"/>
                      </a:pPr>
                      <a:r>
                        <a:rPr lang="en-US" sz="1600" dirty="0"/>
                        <a:t>A member makes the request. However, the plan may deny and process it within the standard track if it’s determined that the member’s health will not be at risk or jeopardized. </a:t>
                      </a:r>
                    </a:p>
                  </a:txBody>
                  <a:tcPr/>
                </a:tc>
                <a:extLst>
                  <a:ext uri="{0D108BD9-81ED-4DB2-BD59-A6C34878D82A}">
                    <a16:rowId xmlns:a16="http://schemas.microsoft.com/office/drawing/2014/main" val="1488598280"/>
                  </a:ext>
                </a:extLst>
              </a:tr>
              <a:tr h="370840">
                <a:tc>
                  <a:txBody>
                    <a:bodyPr/>
                    <a:lstStyle/>
                    <a:p>
                      <a:r>
                        <a:rPr lang="en-US" sz="1600" dirty="0"/>
                        <a:t>Standard service appeal</a:t>
                      </a:r>
                    </a:p>
                  </a:txBody>
                  <a:tcPr/>
                </a:tc>
                <a:tc>
                  <a:txBody>
                    <a:bodyPr/>
                    <a:lstStyle/>
                    <a:p>
                      <a:r>
                        <a:rPr lang="en-US" sz="1600" dirty="0"/>
                        <a:t>30 calendar days, with a possible 14-day extension</a:t>
                      </a:r>
                    </a:p>
                  </a:txBody>
                  <a:tcPr/>
                </a:tc>
                <a:tc>
                  <a:txBody>
                    <a:bodyPr/>
                    <a:lstStyle/>
                    <a:p>
                      <a:endParaRPr lang="en-US" sz="1600" dirty="0"/>
                    </a:p>
                  </a:txBody>
                  <a:tcPr/>
                </a:tc>
                <a:extLst>
                  <a:ext uri="{0D108BD9-81ED-4DB2-BD59-A6C34878D82A}">
                    <a16:rowId xmlns:a16="http://schemas.microsoft.com/office/drawing/2014/main" val="3554300102"/>
                  </a:ext>
                </a:extLst>
              </a:tr>
              <a:tr h="370840">
                <a:tc>
                  <a:txBody>
                    <a:bodyPr/>
                    <a:lstStyle/>
                    <a:p>
                      <a:r>
                        <a:rPr lang="en-US" sz="1600" dirty="0"/>
                        <a:t>Claim appeal</a:t>
                      </a:r>
                    </a:p>
                  </a:txBody>
                  <a:tcPr/>
                </a:tc>
                <a:tc>
                  <a:txBody>
                    <a:bodyPr/>
                    <a:lstStyle/>
                    <a:p>
                      <a:r>
                        <a:rPr lang="en-US" sz="1600" dirty="0"/>
                        <a:t>30 calendar days</a:t>
                      </a:r>
                    </a:p>
                  </a:txBody>
                  <a:tcPr/>
                </a:tc>
                <a:tc>
                  <a:txBody>
                    <a:bodyPr/>
                    <a:lstStyle/>
                    <a:p>
                      <a:pPr marL="285750" indent="-285750">
                        <a:buFont typeface="Arial" panose="020B0604020202020204" pitchFamily="34" charset="0"/>
                        <a:buChar char="•"/>
                      </a:pPr>
                      <a:r>
                        <a:rPr lang="en-US" sz="1600" dirty="0"/>
                        <a:t>Must be submitted in writing </a:t>
                      </a:r>
                    </a:p>
                    <a:p>
                      <a:pPr marL="285750" indent="-285750">
                        <a:buFont typeface="Arial" panose="020B0604020202020204" pitchFamily="34" charset="0"/>
                        <a:buChar char="•"/>
                      </a:pPr>
                      <a:r>
                        <a:rPr lang="en-US" sz="1600" dirty="0"/>
                        <a:t>Cannot be expedited </a:t>
                      </a:r>
                    </a:p>
                    <a:p>
                      <a:pPr marL="285750" indent="-285750">
                        <a:buFont typeface="Arial" panose="020B0604020202020204" pitchFamily="34" charset="0"/>
                        <a:buChar char="•"/>
                      </a:pPr>
                      <a:r>
                        <a:rPr lang="en-US" sz="1600" dirty="0"/>
                        <a:t>Cannot be extended </a:t>
                      </a:r>
                    </a:p>
                  </a:txBody>
                  <a:tcPr/>
                </a:tc>
                <a:extLst>
                  <a:ext uri="{0D108BD9-81ED-4DB2-BD59-A6C34878D82A}">
                    <a16:rowId xmlns:a16="http://schemas.microsoft.com/office/drawing/2014/main" val="1826127114"/>
                  </a:ext>
                </a:extLst>
              </a:tr>
            </a:tbl>
          </a:graphicData>
        </a:graphic>
      </p:graphicFrame>
    </p:spTree>
    <p:custDataLst>
      <p:tags r:id="rId1"/>
    </p:custDataLst>
    <p:extLst>
      <p:ext uri="{BB962C8B-B14F-4D97-AF65-F5344CB8AC3E}">
        <p14:creationId xmlns:p14="http://schemas.microsoft.com/office/powerpoint/2010/main" val="2638927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2023382" y="2716445"/>
            <a:ext cx="7986395" cy="818562"/>
          </a:xfrm>
        </p:spPr>
        <p:txBody>
          <a:bodyPr>
            <a:noAutofit/>
          </a:bodyPr>
          <a:lstStyle/>
          <a:p>
            <a:pPr marL="285750" indent="-285750" algn="ctr">
              <a:lnSpc>
                <a:spcPct val="120000"/>
              </a:lnSpc>
              <a:spcAft>
                <a:spcPts val="600"/>
              </a:spcAft>
              <a:buFont typeface="Wingdings" panose="05000000000000000000" pitchFamily="2" charset="2"/>
              <a:buChar char="§"/>
            </a:pPr>
            <a:r>
              <a:rPr lang="en-US" dirty="0"/>
              <a:t>Compliance Program</a:t>
            </a:r>
          </a:p>
        </p:txBody>
      </p:sp>
      <p:sp>
        <p:nvSpPr>
          <p:cNvPr id="3" name="Footer Placeholder 4">
            <a:extLst>
              <a:ext uri="{FF2B5EF4-FFF2-40B4-BE49-F238E27FC236}">
                <a16:creationId xmlns:a16="http://schemas.microsoft.com/office/drawing/2014/main" id="{3739369E-A065-296C-CE1F-B26C4E289AC2}"/>
              </a:ext>
            </a:extLst>
          </p:cNvPr>
          <p:cNvSpPr txBox="1">
            <a:spLocks/>
          </p:cNvSpPr>
          <p:nvPr/>
        </p:nvSpPr>
        <p:spPr>
          <a:xfrm>
            <a:off x="345281" y="6395713"/>
            <a:ext cx="2507456" cy="24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a:solidFill>
                  <a:srgbClr val="739AB6"/>
                </a:solidFill>
                <a:latin typeface="Arial"/>
              </a:rPr>
              <a:t>© Copyright 2024 VNS Health. All rights reserved.</a:t>
            </a:r>
            <a:endParaRPr lang="en-US" sz="800" dirty="0">
              <a:solidFill>
                <a:srgbClr val="739AB6"/>
              </a:solidFill>
              <a:latin typeface="Arial"/>
            </a:endParaRPr>
          </a:p>
        </p:txBody>
      </p:sp>
    </p:spTree>
    <p:extLst>
      <p:ext uri="{BB962C8B-B14F-4D97-AF65-F5344CB8AC3E}">
        <p14:creationId xmlns:p14="http://schemas.microsoft.com/office/powerpoint/2010/main" val="4185591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dirty="0"/>
              <a:t>Fraud, Waste and Abuse (All Plans)</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46</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3638372532"/>
              </p:ext>
            </p:extLst>
          </p:nvPr>
        </p:nvGraphicFramePr>
        <p:xfrm>
          <a:off x="345281" y="833054"/>
          <a:ext cx="11323705" cy="5273040"/>
        </p:xfrm>
        <a:graphic>
          <a:graphicData uri="http://schemas.openxmlformats.org/drawingml/2006/table">
            <a:tbl>
              <a:tblPr firstRow="1" bandRow="1">
                <a:tableStyleId>{5C22544A-7EE6-4342-B048-85BDC9FD1C3A}</a:tableStyleId>
              </a:tblPr>
              <a:tblGrid>
                <a:gridCol w="11323705">
                  <a:extLst>
                    <a:ext uri="{9D8B030D-6E8A-4147-A177-3AD203B41FA5}">
                      <a16:colId xmlns:a16="http://schemas.microsoft.com/office/drawing/2014/main" val="1271845275"/>
                    </a:ext>
                  </a:extLst>
                </a:gridCol>
              </a:tblGrid>
              <a:tr h="5168310">
                <a:tc>
                  <a:txBody>
                    <a:bodyPr/>
                    <a:lstStyle/>
                    <a:p>
                      <a:r>
                        <a:rPr lang="en-US" sz="1800" b="0" u="none" dirty="0">
                          <a:solidFill>
                            <a:schemeClr val="tx1"/>
                          </a:solidFill>
                        </a:rPr>
                        <a:t>It is the policy of VNS Health to comply with all federal and state laws regarding fraud, waste, and abuse. VNS Health will implement and enforce procedures to detect and prevent fraud, waste, and abuse regarding claims submitted to federal and state healthcare programs, and to provide protection for those who report in good faith actual or suspected wrongdoing.</a:t>
                      </a:r>
                    </a:p>
                    <a:p>
                      <a:endParaRPr lang="en-US" sz="800" b="0" u="none" dirty="0">
                        <a:solidFill>
                          <a:schemeClr val="tx1"/>
                        </a:solidFill>
                      </a:endParaRPr>
                    </a:p>
                    <a:p>
                      <a:r>
                        <a:rPr lang="en-US" sz="1800" b="1" u="none" dirty="0">
                          <a:solidFill>
                            <a:schemeClr val="tx1"/>
                          </a:solidFill>
                        </a:rPr>
                        <a:t>The Compliance Policy: </a:t>
                      </a:r>
                      <a:r>
                        <a:rPr lang="en-US" sz="1800" b="0" u="none" dirty="0">
                          <a:solidFill>
                            <a:schemeClr val="tx1"/>
                          </a:solidFill>
                        </a:rPr>
                        <a:t>VNS Health maintains a strict policy of zero tolerance toward fraud and abuse and other inappropriate activities. Individuals who engage in any inappropriate activity alone or in collaboration with another employee, member, or provider are subject to immediate disciplinary action, up to and including termination.</a:t>
                      </a:r>
                    </a:p>
                    <a:p>
                      <a:endParaRPr lang="en-US" sz="800" b="0" u="none" dirty="0">
                        <a:solidFill>
                          <a:schemeClr val="tx1"/>
                        </a:solidFill>
                      </a:endParaRPr>
                    </a:p>
                    <a:p>
                      <a:r>
                        <a:rPr lang="en-US" sz="1800" b="1" u="none" dirty="0">
                          <a:solidFill>
                            <a:schemeClr val="tx1"/>
                          </a:solidFill>
                        </a:rPr>
                        <a:t>Definitions:</a:t>
                      </a:r>
                    </a:p>
                    <a:p>
                      <a:r>
                        <a:rPr lang="en-US" sz="1800" b="1" u="none" dirty="0">
                          <a:solidFill>
                            <a:schemeClr val="tx1"/>
                          </a:solidFill>
                        </a:rPr>
                        <a:t>Fraud - </a:t>
                      </a:r>
                      <a:r>
                        <a:rPr lang="en-US" sz="1800" b="0" u="none" dirty="0">
                          <a:solidFill>
                            <a:schemeClr val="tx1"/>
                          </a:solidFill>
                        </a:rPr>
                        <a:t>An intentional deception or misrepresentation made by a person with the knowledge that the deception could result in some unauthorized benefit to him/herself or other person. It includes any act that constitutes fraud under applicable federal or state law.</a:t>
                      </a:r>
                    </a:p>
                    <a:p>
                      <a:r>
                        <a:rPr lang="en-US" sz="1800" b="1" u="none" dirty="0">
                          <a:solidFill>
                            <a:schemeClr val="tx1"/>
                          </a:solidFill>
                        </a:rPr>
                        <a:t>Waste - </a:t>
                      </a:r>
                      <a:r>
                        <a:rPr lang="en-US" sz="1800" b="0" u="none" dirty="0">
                          <a:solidFill>
                            <a:schemeClr val="tx1"/>
                          </a:solidFill>
                        </a:rPr>
                        <a:t>The extravagant, careless, or needless expenditure of funds resulting from deficient practices, systems, controls, or decisions.</a:t>
                      </a:r>
                    </a:p>
                    <a:p>
                      <a:r>
                        <a:rPr lang="en-US" sz="1800" b="1" u="none" dirty="0">
                          <a:solidFill>
                            <a:schemeClr val="tx1"/>
                          </a:solidFill>
                        </a:rPr>
                        <a:t>Abuse - </a:t>
                      </a:r>
                      <a:r>
                        <a:rPr lang="en-US" sz="1800" b="0" u="none" dirty="0">
                          <a:solidFill>
                            <a:schemeClr val="tx1"/>
                          </a:solidFill>
                        </a:rPr>
                        <a:t>Provider practices that are inconsistent with sound fiscal, business, or medical practices and that result in an unnecessary cost or in the reimbursement for services that are not medically necessary or that fail to meet professionally recognized standards of care. It also includes enrollee practices that result in unnecessary cost.</a:t>
                      </a:r>
                    </a:p>
                  </a:txBody>
                  <a:tcPr>
                    <a:noFill/>
                  </a:tcPr>
                </a:tc>
                <a:extLst>
                  <a:ext uri="{0D108BD9-81ED-4DB2-BD59-A6C34878D82A}">
                    <a16:rowId xmlns:a16="http://schemas.microsoft.com/office/drawing/2014/main" val="3064228252"/>
                  </a:ext>
                </a:extLst>
              </a:tr>
            </a:tbl>
          </a:graphicData>
        </a:graphic>
      </p:graphicFrame>
      <p:pic>
        <p:nvPicPr>
          <p:cNvPr id="4" name="Picture 3">
            <a:extLst>
              <a:ext uri="{FF2B5EF4-FFF2-40B4-BE49-F238E27FC236}">
                <a16:creationId xmlns:a16="http://schemas.microsoft.com/office/drawing/2014/main" id="{0ECF4012-1564-0E7D-96E1-73F305E25243}"/>
              </a:ext>
            </a:extLst>
          </p:cNvPr>
          <p:cNvPicPr>
            <a:picLocks noChangeAspect="1"/>
          </p:cNvPicPr>
          <p:nvPr/>
        </p:nvPicPr>
        <p:blipFill>
          <a:blip r:embed="rId3"/>
          <a:stretch>
            <a:fillRect/>
          </a:stretch>
        </p:blipFill>
        <p:spPr>
          <a:xfrm>
            <a:off x="187636" y="6478044"/>
            <a:ext cx="2505673" cy="249958"/>
          </a:xfrm>
          <a:prstGeom prst="rect">
            <a:avLst/>
          </a:prstGeom>
        </p:spPr>
      </p:pic>
    </p:spTree>
    <p:custDataLst>
      <p:tags r:id="rId1"/>
    </p:custDataLst>
    <p:extLst>
      <p:ext uri="{BB962C8B-B14F-4D97-AF65-F5344CB8AC3E}">
        <p14:creationId xmlns:p14="http://schemas.microsoft.com/office/powerpoint/2010/main" val="215610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dirty="0"/>
              <a:t>Fraud, Waste and Abuse (All Plans)</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47</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extLst>
              <p:ext uri="{D42A27DB-BD31-4B8C-83A1-F6EECF244321}">
                <p14:modId xmlns:p14="http://schemas.microsoft.com/office/powerpoint/2010/main" val="3447489909"/>
              </p:ext>
            </p:extLst>
          </p:nvPr>
        </p:nvGraphicFramePr>
        <p:xfrm>
          <a:off x="345281" y="833054"/>
          <a:ext cx="11323705" cy="5168310"/>
        </p:xfrm>
        <a:graphic>
          <a:graphicData uri="http://schemas.openxmlformats.org/drawingml/2006/table">
            <a:tbl>
              <a:tblPr firstRow="1" bandRow="1">
                <a:tableStyleId>{5C22544A-7EE6-4342-B048-85BDC9FD1C3A}</a:tableStyleId>
              </a:tblPr>
              <a:tblGrid>
                <a:gridCol w="11323705">
                  <a:extLst>
                    <a:ext uri="{9D8B030D-6E8A-4147-A177-3AD203B41FA5}">
                      <a16:colId xmlns:a16="http://schemas.microsoft.com/office/drawing/2014/main" val="1271845275"/>
                    </a:ext>
                  </a:extLst>
                </a:gridCol>
              </a:tblGrid>
              <a:tr h="5168310">
                <a:tc>
                  <a:txBody>
                    <a:bodyPr/>
                    <a:lstStyle/>
                    <a:p>
                      <a:r>
                        <a:rPr lang="en-US" sz="1500" b="1" u="none" dirty="0">
                          <a:solidFill>
                            <a:schemeClr val="tx1"/>
                          </a:solidFill>
                        </a:rPr>
                        <a:t>Relevant Statutes and Regulations</a:t>
                      </a:r>
                    </a:p>
                    <a:p>
                      <a:endParaRPr lang="en-US" sz="500" b="1" u="none" dirty="0">
                        <a:solidFill>
                          <a:schemeClr val="tx1"/>
                        </a:solidFill>
                      </a:endParaRPr>
                    </a:p>
                    <a:p>
                      <a:r>
                        <a:rPr lang="en-US" sz="1500" b="1" u="none" dirty="0">
                          <a:solidFill>
                            <a:schemeClr val="tx1"/>
                          </a:solidFill>
                        </a:rPr>
                        <a:t>Stark Law: </a:t>
                      </a:r>
                      <a:r>
                        <a:rPr lang="en-US" sz="1500" b="0" u="none" dirty="0">
                          <a:solidFill>
                            <a:schemeClr val="tx1"/>
                          </a:solidFill>
                        </a:rPr>
                        <a:t>with several separate provisions, governs physician self-referral for Medicare and Medicaid patients. Physician self-referral is the practice of a physician referring a patient to a medical facility in which he has a financial interest, be it ownership, investment, or a structured compensation agreement.</a:t>
                      </a:r>
                    </a:p>
                    <a:p>
                      <a:endParaRPr lang="en-US" sz="500" b="0" u="none" dirty="0">
                        <a:solidFill>
                          <a:schemeClr val="tx1"/>
                        </a:solidFill>
                      </a:endParaRPr>
                    </a:p>
                    <a:p>
                      <a:r>
                        <a:rPr lang="en-US" sz="1500" b="1" u="none" dirty="0">
                          <a:solidFill>
                            <a:schemeClr val="tx1"/>
                          </a:solidFill>
                        </a:rPr>
                        <a:t>False Claims Act: </a:t>
                      </a:r>
                      <a:r>
                        <a:rPr lang="en-US" sz="1500" b="0" u="none" dirty="0">
                          <a:solidFill>
                            <a:schemeClr val="tx1"/>
                          </a:solidFill>
                        </a:rPr>
                        <a:t>The federal government amended the False Claims Act (FCA) to make it a more effective tool. Using the False Claims Act, private citizens (i.e., whistleblowers) can help reduce fraud against the</a:t>
                      </a:r>
                    </a:p>
                    <a:p>
                      <a:r>
                        <a:rPr lang="en-US" sz="1500" b="0" u="none" dirty="0">
                          <a:solidFill>
                            <a:schemeClr val="tx1"/>
                          </a:solidFill>
                        </a:rPr>
                        <a:t>government. The act allows everyday people to bring suits against groups or other individuals that are defrauding the government through programs, agencies, or contracts (the act does not cover tax fraud).</a:t>
                      </a:r>
                    </a:p>
                    <a:p>
                      <a:endParaRPr lang="en-US" sz="500" b="0" u="none" dirty="0">
                        <a:solidFill>
                          <a:schemeClr val="tx1"/>
                        </a:solidFill>
                      </a:endParaRPr>
                    </a:p>
                    <a:p>
                      <a:r>
                        <a:rPr lang="en-US" sz="1500" b="1" u="none" dirty="0">
                          <a:solidFill>
                            <a:schemeClr val="tx1"/>
                          </a:solidFill>
                        </a:rPr>
                        <a:t>Reporting of Fraudulent, Wasteful, and Abusive Activities:</a:t>
                      </a:r>
                    </a:p>
                    <a:p>
                      <a:r>
                        <a:rPr lang="en-US" sz="1600" b="0" u="none" dirty="0">
                          <a:solidFill>
                            <a:schemeClr val="tx1"/>
                          </a:solidFill>
                        </a:rPr>
                        <a:t>VNS Health </a:t>
                      </a:r>
                      <a:r>
                        <a:rPr lang="en-US" sz="1500" b="0" u="none" dirty="0">
                          <a:solidFill>
                            <a:schemeClr val="tx1"/>
                          </a:solidFill>
                        </a:rPr>
                        <a:t>wants to make sure that our providers understand that we expect members, vendors, providers, interns, volunteers, consultants, board members, and First Tier, Downstream and Related Entities (FDRs) as well as others associated with the business of </a:t>
                      </a:r>
                      <a:r>
                        <a:rPr lang="en-US" sz="1600" b="0" u="none" dirty="0">
                          <a:solidFill>
                            <a:schemeClr val="tx1"/>
                          </a:solidFill>
                        </a:rPr>
                        <a:t>VNS Health </a:t>
                      </a:r>
                      <a:r>
                        <a:rPr lang="en-US" sz="1500" b="0" u="none" dirty="0">
                          <a:solidFill>
                            <a:schemeClr val="tx1"/>
                          </a:solidFill>
                        </a:rPr>
                        <a:t>to bring any alleged inappropriate activity which involves </a:t>
                      </a:r>
                      <a:r>
                        <a:rPr lang="en-US" sz="1500" b="0" dirty="0">
                          <a:solidFill>
                            <a:schemeClr val="tx1"/>
                          </a:solidFill>
                        </a:rPr>
                        <a:t>VNS Health </a:t>
                      </a:r>
                      <a:r>
                        <a:rPr lang="en-US" sz="1500" b="0" u="none" dirty="0">
                          <a:solidFill>
                            <a:schemeClr val="tx1"/>
                          </a:solidFill>
                        </a:rPr>
                        <a:t>to our attention. Providers may confidentially report a potential violation of our compliance policies or any applicable regulation by contacting the following individuals/departments:</a:t>
                      </a:r>
                    </a:p>
                    <a:p>
                      <a:r>
                        <a:rPr lang="en-US" sz="1600" b="0" u="none" dirty="0">
                          <a:solidFill>
                            <a:schemeClr val="tx1"/>
                          </a:solidFill>
                        </a:rPr>
                        <a:t>VNS Health </a:t>
                      </a:r>
                      <a:r>
                        <a:rPr lang="en-US" sz="1500" b="0" u="none" dirty="0">
                          <a:solidFill>
                            <a:schemeClr val="tx1"/>
                          </a:solidFill>
                        </a:rPr>
                        <a:t>Compliance Officer </a:t>
                      </a:r>
                    </a:p>
                    <a:p>
                      <a:r>
                        <a:rPr lang="en-US" sz="1500" b="0" u="none" dirty="0">
                          <a:solidFill>
                            <a:schemeClr val="tx1"/>
                          </a:solidFill>
                        </a:rPr>
                        <a:t>220 East 42nd Street 6th Floor New York, NY 10017</a:t>
                      </a:r>
                    </a:p>
                    <a:p>
                      <a:r>
                        <a:rPr lang="en-US" sz="1500" b="0" u="none" dirty="0">
                          <a:solidFill>
                            <a:schemeClr val="tx1"/>
                          </a:solidFill>
                        </a:rPr>
                        <a:t>Email – </a:t>
                      </a:r>
                      <a:r>
                        <a:rPr lang="en-US" sz="1500" b="0" u="none" dirty="0">
                          <a:solidFill>
                            <a:schemeClr val="tx1"/>
                          </a:solidFill>
                          <a:hlinkClick r:id="rId3"/>
                        </a:rPr>
                        <a:t>SIUmailbox@vnshealth.org</a:t>
                      </a:r>
                      <a:endParaRPr lang="en-US" sz="1500" b="0" u="none" dirty="0">
                        <a:solidFill>
                          <a:schemeClr val="tx1"/>
                        </a:solidFill>
                      </a:endParaRPr>
                    </a:p>
                    <a:p>
                      <a:endParaRPr lang="en-US" sz="1500" b="0" u="none" dirty="0">
                        <a:solidFill>
                          <a:schemeClr val="tx1"/>
                        </a:solidFill>
                      </a:endParaRPr>
                    </a:p>
                    <a:p>
                      <a:r>
                        <a:rPr lang="en-US" sz="1500" b="0" u="none" dirty="0">
                          <a:solidFill>
                            <a:schemeClr val="tx1"/>
                          </a:solidFill>
                        </a:rPr>
                        <a:t>Providers may also report fraud, waste, and abuse anonymously to Ethics Point, Inc., a contracted vendor, by using the </a:t>
                      </a:r>
                      <a:r>
                        <a:rPr lang="en-US" sz="1600" b="0" u="none" dirty="0">
                          <a:solidFill>
                            <a:schemeClr val="tx1"/>
                          </a:solidFill>
                        </a:rPr>
                        <a:t>VNS Health </a:t>
                      </a:r>
                      <a:r>
                        <a:rPr lang="en-US" sz="1500" b="0" u="none" dirty="0">
                          <a:solidFill>
                            <a:schemeClr val="tx1"/>
                          </a:solidFill>
                        </a:rPr>
                        <a:t>Hotline at 1-888-634-1558 or </a:t>
                      </a:r>
                      <a:r>
                        <a:rPr lang="en-US" sz="1500" b="0" u="none" dirty="0">
                          <a:solidFill>
                            <a:schemeClr val="tx1"/>
                          </a:solidFill>
                          <a:hlinkClick r:id="rId4"/>
                        </a:rPr>
                        <a:t>online</a:t>
                      </a:r>
                      <a:r>
                        <a:rPr lang="en-US" sz="1500" b="0" u="none" dirty="0">
                          <a:solidFill>
                            <a:schemeClr val="tx1"/>
                          </a:solidFill>
                        </a:rPr>
                        <a:t>. This service is available 24/7</a:t>
                      </a:r>
                    </a:p>
                  </a:txBody>
                  <a:tcPr>
                    <a:noFill/>
                  </a:tcPr>
                </a:tc>
                <a:extLst>
                  <a:ext uri="{0D108BD9-81ED-4DB2-BD59-A6C34878D82A}">
                    <a16:rowId xmlns:a16="http://schemas.microsoft.com/office/drawing/2014/main" val="3064228252"/>
                  </a:ext>
                </a:extLst>
              </a:tr>
            </a:tbl>
          </a:graphicData>
        </a:graphic>
      </p:graphicFrame>
      <p:pic>
        <p:nvPicPr>
          <p:cNvPr id="4" name="Picture 3">
            <a:extLst>
              <a:ext uri="{FF2B5EF4-FFF2-40B4-BE49-F238E27FC236}">
                <a16:creationId xmlns:a16="http://schemas.microsoft.com/office/drawing/2014/main" id="{986661D2-B228-CBEF-AB4C-197C17F60564}"/>
              </a:ext>
            </a:extLst>
          </p:cNvPr>
          <p:cNvPicPr>
            <a:picLocks noChangeAspect="1"/>
          </p:cNvPicPr>
          <p:nvPr/>
        </p:nvPicPr>
        <p:blipFill>
          <a:blip r:embed="rId5"/>
          <a:stretch>
            <a:fillRect/>
          </a:stretch>
        </p:blipFill>
        <p:spPr>
          <a:xfrm>
            <a:off x="187636" y="6478044"/>
            <a:ext cx="2505673" cy="249958"/>
          </a:xfrm>
          <a:prstGeom prst="rect">
            <a:avLst/>
          </a:prstGeom>
        </p:spPr>
      </p:pic>
    </p:spTree>
    <p:custDataLst>
      <p:tags r:id="rId1"/>
    </p:custDataLst>
    <p:extLst>
      <p:ext uri="{BB962C8B-B14F-4D97-AF65-F5344CB8AC3E}">
        <p14:creationId xmlns:p14="http://schemas.microsoft.com/office/powerpoint/2010/main" val="1702245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00BE3968-AE9F-8D98-26CE-83989FF85FB8}"/>
              </a:ext>
            </a:extLst>
          </p:cNvPr>
          <p:cNvSpPr>
            <a:spLocks noGrp="1"/>
          </p:cNvSpPr>
          <p:nvPr>
            <p:ph type="body" sz="quarter" idx="11"/>
          </p:nvPr>
        </p:nvSpPr>
        <p:spPr/>
        <p:txBody>
          <a:bodyPr/>
          <a:lstStyle/>
          <a:p>
            <a:r>
              <a:rPr lang="en-US" dirty="0"/>
              <a:t>Questions?</a:t>
            </a:r>
          </a:p>
        </p:txBody>
      </p:sp>
      <p:sp>
        <p:nvSpPr>
          <p:cNvPr id="3" name="Text Placeholder 2">
            <a:extLst>
              <a:ext uri="{FF2B5EF4-FFF2-40B4-BE49-F238E27FC236}">
                <a16:creationId xmlns:a16="http://schemas.microsoft.com/office/drawing/2014/main" id="{99A27F2E-4335-5F05-9E83-CF661F258C32}"/>
              </a:ext>
            </a:extLst>
          </p:cNvPr>
          <p:cNvSpPr>
            <a:spLocks noGrp="1"/>
          </p:cNvSpPr>
          <p:nvPr>
            <p:ph type="body" sz="quarter" idx="12"/>
          </p:nvPr>
        </p:nvSpPr>
        <p:spPr/>
        <p:txBody>
          <a:bodyPr/>
          <a:lstStyle/>
          <a:p>
            <a:r>
              <a:rPr lang="en-US" dirty="0"/>
              <a:t>	</a:t>
            </a:r>
          </a:p>
        </p:txBody>
      </p:sp>
      <p:pic>
        <p:nvPicPr>
          <p:cNvPr id="4" name="Picture 3">
            <a:extLst>
              <a:ext uri="{FF2B5EF4-FFF2-40B4-BE49-F238E27FC236}">
                <a16:creationId xmlns:a16="http://schemas.microsoft.com/office/drawing/2014/main" id="{D225A215-7C56-EBE9-5D98-A6331B33F641}"/>
              </a:ext>
            </a:extLst>
          </p:cNvPr>
          <p:cNvPicPr>
            <a:picLocks noChangeAspect="1"/>
          </p:cNvPicPr>
          <p:nvPr/>
        </p:nvPicPr>
        <p:blipFill>
          <a:blip r:embed="rId2"/>
          <a:stretch>
            <a:fillRect/>
          </a:stretch>
        </p:blipFill>
        <p:spPr>
          <a:xfrm>
            <a:off x="209617" y="6438479"/>
            <a:ext cx="2505673" cy="249958"/>
          </a:xfrm>
          <a:prstGeom prst="rect">
            <a:avLst/>
          </a:prstGeom>
        </p:spPr>
      </p:pic>
    </p:spTree>
    <p:extLst>
      <p:ext uri="{BB962C8B-B14F-4D97-AF65-F5344CB8AC3E}">
        <p14:creationId xmlns:p14="http://schemas.microsoft.com/office/powerpoint/2010/main" val="249205755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a:xfrm>
            <a:off x="2023382" y="2716445"/>
            <a:ext cx="7986395" cy="818562"/>
          </a:xfrm>
        </p:spPr>
        <p:txBody>
          <a:bodyPr>
            <a:noAutofit/>
          </a:bodyPr>
          <a:lstStyle/>
          <a:p>
            <a:pPr marL="285750" indent="-285750" algn="ctr">
              <a:lnSpc>
                <a:spcPct val="120000"/>
              </a:lnSpc>
              <a:spcAft>
                <a:spcPts val="600"/>
              </a:spcAft>
              <a:buFont typeface="Wingdings" panose="05000000000000000000" pitchFamily="2" charset="2"/>
              <a:buChar char="§"/>
            </a:pPr>
            <a:r>
              <a:rPr lang="en-US" dirty="0"/>
              <a:t>Appendix</a:t>
            </a:r>
          </a:p>
        </p:txBody>
      </p:sp>
      <p:sp>
        <p:nvSpPr>
          <p:cNvPr id="3" name="Footer Placeholder 4">
            <a:extLst>
              <a:ext uri="{FF2B5EF4-FFF2-40B4-BE49-F238E27FC236}">
                <a16:creationId xmlns:a16="http://schemas.microsoft.com/office/drawing/2014/main" id="{3739369E-A065-296C-CE1F-B26C4E289AC2}"/>
              </a:ext>
            </a:extLst>
          </p:cNvPr>
          <p:cNvSpPr txBox="1">
            <a:spLocks/>
          </p:cNvSpPr>
          <p:nvPr/>
        </p:nvSpPr>
        <p:spPr>
          <a:xfrm>
            <a:off x="345281" y="6395713"/>
            <a:ext cx="2507456" cy="244800"/>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r>
              <a:rPr lang="en-US" sz="800">
                <a:solidFill>
                  <a:srgbClr val="739AB6"/>
                </a:solidFill>
                <a:latin typeface="Arial"/>
              </a:rPr>
              <a:t>© Copyright 2024 VNS Health. All rights reserved.</a:t>
            </a:r>
            <a:endParaRPr lang="en-US" sz="800" dirty="0">
              <a:solidFill>
                <a:srgbClr val="739AB6"/>
              </a:solidFill>
              <a:latin typeface="Arial"/>
            </a:endParaRPr>
          </a:p>
        </p:txBody>
      </p:sp>
    </p:spTree>
    <p:extLst>
      <p:ext uri="{BB962C8B-B14F-4D97-AF65-F5344CB8AC3E}">
        <p14:creationId xmlns:p14="http://schemas.microsoft.com/office/powerpoint/2010/main" val="21529776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 name="Picture Placeholder 30" descr="A person carrying a bag&#10;&#10;Description automatically generated with low confidence">
            <a:extLst>
              <a:ext uri="{FF2B5EF4-FFF2-40B4-BE49-F238E27FC236}">
                <a16:creationId xmlns:a16="http://schemas.microsoft.com/office/drawing/2014/main" id="{90C6940B-0783-E764-BC83-830382D92FCB}"/>
              </a:ext>
            </a:extLst>
          </p:cNvPr>
          <p:cNvPicPr>
            <a:picLocks noGrp="1" noChangeAspect="1"/>
          </p:cNvPicPr>
          <p:nvPr>
            <p:ph type="pic" sz="quarter" idx="14"/>
          </p:nvPr>
        </p:nvPicPr>
        <p:blipFill rotWithShape="1">
          <a:blip r:embed="rId3" cstate="hqprint">
            <a:extLst>
              <a:ext uri="{28A0092B-C50C-407E-A947-70E740481C1C}">
                <a14:useLocalDpi xmlns:a14="http://schemas.microsoft.com/office/drawing/2010/main"/>
              </a:ext>
            </a:extLst>
          </a:blip>
          <a:srcRect/>
          <a:stretch/>
        </p:blipFill>
        <p:spPr/>
      </p:pic>
      <p:sp>
        <p:nvSpPr>
          <p:cNvPr id="2" name="Title 1">
            <a:extLst>
              <a:ext uri="{FF2B5EF4-FFF2-40B4-BE49-F238E27FC236}">
                <a16:creationId xmlns:a16="http://schemas.microsoft.com/office/drawing/2014/main" id="{B922161D-23E6-64D9-B29B-9183E2FC0BBC}"/>
              </a:ext>
            </a:extLst>
          </p:cNvPr>
          <p:cNvSpPr>
            <a:spLocks noGrp="1"/>
          </p:cNvSpPr>
          <p:nvPr>
            <p:ph type="title"/>
          </p:nvPr>
        </p:nvSpPr>
        <p:spPr>
          <a:xfrm>
            <a:off x="491965" y="1256322"/>
            <a:ext cx="2214087" cy="452239"/>
          </a:xfrm>
        </p:spPr>
        <p:txBody>
          <a:bodyPr/>
          <a:lstStyle/>
          <a:p>
            <a:r>
              <a:rPr lang="en-GB" dirty="0"/>
              <a:t>Core Values</a:t>
            </a:r>
          </a:p>
        </p:txBody>
      </p:sp>
      <p:sp>
        <p:nvSpPr>
          <p:cNvPr id="22" name="Text Placeholder 21">
            <a:extLst>
              <a:ext uri="{FF2B5EF4-FFF2-40B4-BE49-F238E27FC236}">
                <a16:creationId xmlns:a16="http://schemas.microsoft.com/office/drawing/2014/main" id="{4C8DAFEA-95C3-C8BE-8149-9D2E39C07A38}"/>
              </a:ext>
            </a:extLst>
          </p:cNvPr>
          <p:cNvSpPr>
            <a:spLocks noGrp="1"/>
          </p:cNvSpPr>
          <p:nvPr>
            <p:ph type="body" sz="quarter" idx="13"/>
          </p:nvPr>
        </p:nvSpPr>
        <p:spPr>
          <a:xfrm>
            <a:off x="220432" y="1734032"/>
            <a:ext cx="2968625" cy="1735097"/>
          </a:xfrm>
        </p:spPr>
        <p:txBody>
          <a:bodyPr>
            <a:normAutofit lnSpcReduction="10000"/>
          </a:bodyPr>
          <a:lstStyle/>
          <a:p>
            <a:r>
              <a:rPr lang="en-US" dirty="0"/>
              <a:t>Our </a:t>
            </a:r>
            <a:r>
              <a:rPr lang="en-US" dirty="0">
                <a:solidFill>
                  <a:schemeClr val="bg2"/>
                </a:solidFill>
              </a:rPr>
              <a:t>Core Values </a:t>
            </a:r>
            <a:r>
              <a:rPr lang="en-US" dirty="0"/>
              <a:t>are at the center of everything we do at VNS Health. They unify all team members around a set of shared principles and behaviors.</a:t>
            </a:r>
          </a:p>
        </p:txBody>
      </p:sp>
      <p:sp>
        <p:nvSpPr>
          <p:cNvPr id="5" name="Footer Placeholder 4">
            <a:extLst>
              <a:ext uri="{FF2B5EF4-FFF2-40B4-BE49-F238E27FC236}">
                <a16:creationId xmlns:a16="http://schemas.microsoft.com/office/drawing/2014/main" id="{3E8FFD17-11B9-8613-9F4B-7855581FCA9E}"/>
              </a:ext>
            </a:extLst>
          </p:cNvPr>
          <p:cNvSpPr>
            <a:spLocks noGrp="1"/>
          </p:cNvSpPr>
          <p:nvPr>
            <p:ph type="ftr" sz="quarter" idx="21"/>
          </p:nvPr>
        </p:nvSpPr>
        <p:spPr/>
        <p:txBody>
          <a:bodyPr/>
          <a:lstStyle/>
          <a:p>
            <a:pPr lvl="0"/>
            <a:r>
              <a:rPr lang="en-US" noProof="0" dirty="0">
                <a:solidFill>
                  <a:schemeClr val="bg1"/>
                </a:solidFill>
              </a:rPr>
              <a:t>© Copyright 2024 VNS Health. All rights reserved.</a:t>
            </a:r>
          </a:p>
        </p:txBody>
      </p:sp>
      <p:sp>
        <p:nvSpPr>
          <p:cNvPr id="6" name="Slide Number Placeholder 5">
            <a:extLst>
              <a:ext uri="{FF2B5EF4-FFF2-40B4-BE49-F238E27FC236}">
                <a16:creationId xmlns:a16="http://schemas.microsoft.com/office/drawing/2014/main" id="{18D30E7E-ECCE-DB5D-49CE-D2C5C427A761}"/>
              </a:ext>
            </a:extLst>
          </p:cNvPr>
          <p:cNvSpPr>
            <a:spLocks noGrp="1"/>
          </p:cNvSpPr>
          <p:nvPr>
            <p:ph type="sldNum" sz="quarter" idx="22"/>
          </p:nvPr>
        </p:nvSpPr>
        <p:spPr/>
        <p:txBody>
          <a:bodyPr/>
          <a:lstStyle/>
          <a:p>
            <a:pPr lvl="0"/>
            <a:fld id="{66A3101B-02DE-4DBE-A52F-35092CF47DF2}" type="slidenum">
              <a:rPr lang="en-US" noProof="0" smtClean="0"/>
              <a:pPr lvl="0"/>
              <a:t>5</a:t>
            </a:fld>
            <a:endParaRPr lang="en-US" noProof="0" dirty="0"/>
          </a:p>
        </p:txBody>
      </p:sp>
      <p:sp>
        <p:nvSpPr>
          <p:cNvPr id="27" name="Oval 26">
            <a:extLst>
              <a:ext uri="{FF2B5EF4-FFF2-40B4-BE49-F238E27FC236}">
                <a16:creationId xmlns:a16="http://schemas.microsoft.com/office/drawing/2014/main" id="{F0EEC74A-ACBD-A567-2A50-97032B2D8097}"/>
              </a:ext>
            </a:extLst>
          </p:cNvPr>
          <p:cNvSpPr/>
          <p:nvPr/>
        </p:nvSpPr>
        <p:spPr>
          <a:xfrm>
            <a:off x="4073979" y="122463"/>
            <a:ext cx="7156560" cy="6518049"/>
          </a:xfrm>
          <a:prstGeom prst="ellipse">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lvl="0" indent="-171450" algn="l" defTabSz="914400" rtl="0" eaLnBrk="1" fontAlgn="auto" latinLnBrk="0" hangingPunct="1">
              <a:lnSpc>
                <a:spcPct val="100000"/>
              </a:lnSpc>
              <a:spcBef>
                <a:spcPts val="300"/>
              </a:spcBef>
              <a:spcAft>
                <a:spcPts val="300"/>
              </a:spcAft>
              <a:buClr>
                <a:srgbClr val="003C71"/>
              </a:buClr>
              <a:buSzPct val="80000"/>
              <a:buFont typeface="Arial" panose="020B0604020202020204" pitchFamily="34" charset="0"/>
              <a:buChar char="•"/>
              <a:tabLst/>
              <a:defRPr/>
            </a:pPr>
            <a:endParaRPr kumimoji="0" lang="en-GB"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8" name="Oval 17">
            <a:extLst>
              <a:ext uri="{FF2B5EF4-FFF2-40B4-BE49-F238E27FC236}">
                <a16:creationId xmlns:a16="http://schemas.microsoft.com/office/drawing/2014/main" id="{6DEC0820-2F70-18BE-83A5-13DA5A927440}"/>
              </a:ext>
            </a:extLst>
          </p:cNvPr>
          <p:cNvSpPr/>
          <p:nvPr/>
        </p:nvSpPr>
        <p:spPr>
          <a:xfrm>
            <a:off x="6510217" y="1708561"/>
            <a:ext cx="2440046" cy="2440047"/>
          </a:xfrm>
          <a:prstGeom prst="ellipse">
            <a:avLst/>
          </a:prstGeom>
          <a:noFill/>
          <a:ln w="12700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marL="171450" marR="0" lvl="0" indent="-171450" algn="l" defTabSz="914400" rtl="0" eaLnBrk="1" fontAlgn="auto" latinLnBrk="0" hangingPunct="1">
              <a:lnSpc>
                <a:spcPct val="100000"/>
              </a:lnSpc>
              <a:spcBef>
                <a:spcPts val="300"/>
              </a:spcBef>
              <a:spcAft>
                <a:spcPts val="300"/>
              </a:spcAft>
              <a:buClr>
                <a:srgbClr val="003C71"/>
              </a:buClr>
              <a:buSzPct val="80000"/>
              <a:buFont typeface="Arial" panose="020B0604020202020204" pitchFamily="34" charset="0"/>
              <a:buChar char="•"/>
              <a:tabLst/>
              <a:defRPr/>
            </a:pPr>
            <a:endParaRPr kumimoji="0" lang="en-US" sz="1600" b="0" i="0" u="none" strike="noStrike" kern="1200" cap="none" spc="0" normalizeH="0" baseline="0" noProof="0" dirty="0">
              <a:ln>
                <a:noFill/>
              </a:ln>
              <a:solidFill>
                <a:srgbClr val="000000"/>
              </a:solidFill>
              <a:effectLst/>
              <a:uLnTx/>
              <a:uFillTx/>
              <a:latin typeface="Arial"/>
              <a:ea typeface="+mn-ea"/>
              <a:cs typeface="+mn-cs"/>
            </a:endParaRPr>
          </a:p>
        </p:txBody>
      </p:sp>
      <p:sp>
        <p:nvSpPr>
          <p:cNvPr id="19" name="Oval 18">
            <a:extLst>
              <a:ext uri="{FF2B5EF4-FFF2-40B4-BE49-F238E27FC236}">
                <a16:creationId xmlns:a16="http://schemas.microsoft.com/office/drawing/2014/main" id="{C3546797-A619-F772-3E28-C13139DEA566}"/>
              </a:ext>
            </a:extLst>
          </p:cNvPr>
          <p:cNvSpPr/>
          <p:nvPr/>
        </p:nvSpPr>
        <p:spPr>
          <a:xfrm>
            <a:off x="6359978" y="212619"/>
            <a:ext cx="2655661" cy="2473283"/>
          </a:xfrm>
          <a:prstGeom prst="ellipse">
            <a:avLst/>
          </a:prstGeom>
          <a:solidFill>
            <a:schemeClr val="accent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sz="2800" b="1" i="0" u="none" strike="noStrike" kern="1200" cap="none" spc="0" normalizeH="0" baseline="0" noProof="0" dirty="0">
                <a:ln>
                  <a:noFill/>
                </a:ln>
                <a:solidFill>
                  <a:srgbClr val="003C71"/>
                </a:solidFill>
                <a:effectLst/>
                <a:uLnTx/>
                <a:uFillTx/>
                <a:latin typeface="Arial"/>
                <a:ea typeface="+mn-ea"/>
                <a:cs typeface="+mn-cs"/>
              </a:rPr>
              <a:t>Empathy</a:t>
            </a:r>
          </a:p>
          <a:p>
            <a:pPr lvl="0" algn="ctr">
              <a:spcBef>
                <a:spcPts val="300"/>
              </a:spcBef>
              <a:spcAft>
                <a:spcPts val="300"/>
              </a:spcAft>
              <a:buClr>
                <a:srgbClr val="003C71"/>
              </a:buClr>
              <a:buSzPct val="80000"/>
              <a:defRPr/>
            </a:pPr>
            <a:r>
              <a:rPr lang="en-US" dirty="0">
                <a:solidFill>
                  <a:srgbClr val="003C71"/>
                </a:solidFill>
              </a:rPr>
              <a:t>We seek to understand </a:t>
            </a:r>
            <a:br>
              <a:rPr lang="en-US" dirty="0">
                <a:solidFill>
                  <a:srgbClr val="003C71"/>
                </a:solidFill>
              </a:rPr>
            </a:br>
            <a:r>
              <a:rPr lang="en-US" dirty="0">
                <a:solidFill>
                  <a:srgbClr val="003C71"/>
                </a:solidFill>
              </a:rPr>
              <a:t>others’ feelings and </a:t>
            </a:r>
            <a:br>
              <a:rPr lang="en-US" dirty="0">
                <a:solidFill>
                  <a:srgbClr val="003C71"/>
                </a:solidFill>
              </a:rPr>
            </a:br>
            <a:r>
              <a:rPr lang="en-US" dirty="0">
                <a:solidFill>
                  <a:srgbClr val="003C71"/>
                </a:solidFill>
              </a:rPr>
              <a:t>experiences in order </a:t>
            </a:r>
            <a:br>
              <a:rPr lang="en-US" dirty="0">
                <a:solidFill>
                  <a:srgbClr val="003C71"/>
                </a:solidFill>
              </a:rPr>
            </a:br>
            <a:r>
              <a:rPr lang="en-US" dirty="0">
                <a:solidFill>
                  <a:srgbClr val="003C71"/>
                </a:solidFill>
              </a:rPr>
              <a:t>to actively help.</a:t>
            </a:r>
            <a:endParaRPr kumimoji="0" lang="en-US" b="0" i="0" u="none" strike="noStrike" kern="1200" cap="none" spc="0" normalizeH="0" baseline="0" noProof="0" dirty="0">
              <a:ln>
                <a:noFill/>
              </a:ln>
              <a:solidFill>
                <a:srgbClr val="003C71"/>
              </a:solidFill>
              <a:effectLst/>
              <a:uLnTx/>
              <a:uFillTx/>
              <a:latin typeface="Arial"/>
            </a:endParaRPr>
          </a:p>
        </p:txBody>
      </p:sp>
      <p:sp>
        <p:nvSpPr>
          <p:cNvPr id="20" name="Oval 19">
            <a:extLst>
              <a:ext uri="{FF2B5EF4-FFF2-40B4-BE49-F238E27FC236}">
                <a16:creationId xmlns:a16="http://schemas.microsoft.com/office/drawing/2014/main" id="{C55DA7B5-61C0-F66B-2CF6-10883F3719FE}"/>
              </a:ext>
            </a:extLst>
          </p:cNvPr>
          <p:cNvSpPr/>
          <p:nvPr/>
        </p:nvSpPr>
        <p:spPr>
          <a:xfrm>
            <a:off x="4651818" y="2960660"/>
            <a:ext cx="2690917" cy="2630881"/>
          </a:xfrm>
          <a:prstGeom prst="ellipse">
            <a:avLst/>
          </a:prstGeom>
          <a:solidFill>
            <a:schemeClr val="bg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sz="2800" b="1" i="0" u="none" strike="noStrike" kern="1200" cap="none" spc="0" normalizeH="0" baseline="0" noProof="0" dirty="0">
                <a:ln>
                  <a:noFill/>
                </a:ln>
                <a:solidFill>
                  <a:srgbClr val="003C71"/>
                </a:solidFill>
                <a:effectLst/>
                <a:uLnTx/>
                <a:uFillTx/>
                <a:latin typeface="Arial"/>
                <a:ea typeface="+mn-ea"/>
                <a:cs typeface="+mn-cs"/>
              </a:rPr>
              <a:t>Integrity</a:t>
            </a:r>
          </a:p>
          <a:p>
            <a:pPr lvl="0" algn="ctr">
              <a:spcBef>
                <a:spcPts val="300"/>
              </a:spcBef>
              <a:spcAft>
                <a:spcPts val="300"/>
              </a:spcAft>
              <a:buClr>
                <a:srgbClr val="003C71"/>
              </a:buClr>
              <a:buSzPct val="80000"/>
              <a:defRPr/>
            </a:pPr>
            <a:r>
              <a:rPr lang="en-US" dirty="0">
                <a:solidFill>
                  <a:srgbClr val="003C71"/>
                </a:solidFill>
              </a:rPr>
              <a:t>We do the right </a:t>
            </a:r>
            <a:br>
              <a:rPr lang="en-US" dirty="0">
                <a:solidFill>
                  <a:srgbClr val="003C71"/>
                </a:solidFill>
              </a:rPr>
            </a:br>
            <a:r>
              <a:rPr lang="en-US" dirty="0">
                <a:solidFill>
                  <a:srgbClr val="003C71"/>
                </a:solidFill>
              </a:rPr>
              <a:t>thing even when </a:t>
            </a:r>
            <a:br>
              <a:rPr lang="en-US" dirty="0">
                <a:solidFill>
                  <a:srgbClr val="003C71"/>
                </a:solidFill>
              </a:rPr>
            </a:br>
            <a:r>
              <a:rPr lang="en-US" dirty="0">
                <a:solidFill>
                  <a:srgbClr val="003C71"/>
                </a:solidFill>
              </a:rPr>
              <a:t>no one is looking.</a:t>
            </a:r>
            <a:endParaRPr kumimoji="0" lang="en-US" b="0" i="0" u="none" strike="noStrike" kern="1200" cap="none" spc="0" normalizeH="0" baseline="0" noProof="0" dirty="0">
              <a:ln>
                <a:noFill/>
              </a:ln>
              <a:solidFill>
                <a:srgbClr val="003C71"/>
              </a:solidFill>
              <a:effectLst/>
              <a:uLnTx/>
              <a:uFillTx/>
              <a:latin typeface="Arial"/>
            </a:endParaRPr>
          </a:p>
        </p:txBody>
      </p:sp>
      <p:sp>
        <p:nvSpPr>
          <p:cNvPr id="21" name="Oval 20">
            <a:extLst>
              <a:ext uri="{FF2B5EF4-FFF2-40B4-BE49-F238E27FC236}">
                <a16:creationId xmlns:a16="http://schemas.microsoft.com/office/drawing/2014/main" id="{D5E5F44B-C758-AB9B-EBE4-ADF30134C6A7}"/>
              </a:ext>
            </a:extLst>
          </p:cNvPr>
          <p:cNvSpPr/>
          <p:nvPr/>
        </p:nvSpPr>
        <p:spPr>
          <a:xfrm>
            <a:off x="8153001" y="2960661"/>
            <a:ext cx="2655661" cy="2630883"/>
          </a:xfrm>
          <a:prstGeom prst="ellipse">
            <a:avLst/>
          </a:prstGeom>
          <a:solidFill>
            <a:schemeClr val="accent2"/>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tIns="216000" bIns="216000" rtlCol="0" anchor="ctr"/>
          <a:lstStyle/>
          <a:p>
            <a:pPr marL="0" marR="0" lvl="0" indent="0" algn="ctr" defTabSz="914400" rtl="0" eaLnBrk="1" fontAlgn="auto" latinLnBrk="0" hangingPunct="1">
              <a:lnSpc>
                <a:spcPct val="100000"/>
              </a:lnSpc>
              <a:spcBef>
                <a:spcPts val="300"/>
              </a:spcBef>
              <a:spcAft>
                <a:spcPts val="300"/>
              </a:spcAft>
              <a:buClr>
                <a:srgbClr val="003C71"/>
              </a:buClr>
              <a:buSzPct val="80000"/>
              <a:buFontTx/>
              <a:buNone/>
              <a:tabLst/>
              <a:defRPr/>
            </a:pPr>
            <a:r>
              <a:rPr kumimoji="0" lang="en-US" sz="2800" b="1" i="0" u="none" strike="noStrike" kern="1200" cap="none" spc="0" normalizeH="0" baseline="0" noProof="0" dirty="0">
                <a:ln>
                  <a:noFill/>
                </a:ln>
                <a:solidFill>
                  <a:srgbClr val="FFFFFF"/>
                </a:solidFill>
                <a:effectLst/>
                <a:uLnTx/>
                <a:uFillTx/>
                <a:latin typeface="Arial"/>
                <a:ea typeface="+mn-ea"/>
                <a:cs typeface="+mn-cs"/>
              </a:rPr>
              <a:t>Agility</a:t>
            </a:r>
          </a:p>
          <a:p>
            <a:pPr lvl="0" algn="ctr">
              <a:spcBef>
                <a:spcPts val="300"/>
              </a:spcBef>
              <a:spcAft>
                <a:spcPts val="300"/>
              </a:spcAft>
              <a:buClr>
                <a:srgbClr val="003C71"/>
              </a:buClr>
              <a:buSzPct val="80000"/>
              <a:defRPr/>
            </a:pPr>
            <a:r>
              <a:rPr lang="en-US" dirty="0">
                <a:solidFill>
                  <a:srgbClr val="FFFFFF"/>
                </a:solidFill>
              </a:rPr>
              <a:t>We use experience</a:t>
            </a:r>
            <a:br>
              <a:rPr lang="en-US" dirty="0">
                <a:solidFill>
                  <a:srgbClr val="FFFFFF"/>
                </a:solidFill>
              </a:rPr>
            </a:br>
            <a:r>
              <a:rPr lang="en-US" dirty="0">
                <a:solidFill>
                  <a:srgbClr val="FFFFFF"/>
                </a:solidFill>
              </a:rPr>
              <a:t>and creativity to</a:t>
            </a:r>
            <a:br>
              <a:rPr lang="en-US" dirty="0">
                <a:solidFill>
                  <a:srgbClr val="FFFFFF"/>
                </a:solidFill>
              </a:rPr>
            </a:br>
            <a:r>
              <a:rPr lang="en-US" dirty="0">
                <a:solidFill>
                  <a:srgbClr val="FFFFFF"/>
                </a:solidFill>
              </a:rPr>
              <a:t>move quickly.</a:t>
            </a:r>
            <a:endParaRPr kumimoji="0" lang="en-US" b="0" i="0" u="none" strike="noStrike" kern="1200" cap="none" spc="0" normalizeH="0" baseline="0" noProof="0" dirty="0">
              <a:ln>
                <a:noFill/>
              </a:ln>
              <a:solidFill>
                <a:srgbClr val="FFFFFF"/>
              </a:solidFill>
              <a:effectLst/>
              <a:uLnTx/>
              <a:uFillTx/>
              <a:latin typeface="Arial"/>
            </a:endParaRPr>
          </a:p>
        </p:txBody>
      </p:sp>
      <p:cxnSp>
        <p:nvCxnSpPr>
          <p:cNvPr id="12" name="Straight Connector 11">
            <a:extLst>
              <a:ext uri="{FF2B5EF4-FFF2-40B4-BE49-F238E27FC236}">
                <a16:creationId xmlns:a16="http://schemas.microsoft.com/office/drawing/2014/main" id="{C7BE20B4-748B-9917-1764-1F0061B5D13B}"/>
              </a:ext>
            </a:extLst>
          </p:cNvPr>
          <p:cNvCxnSpPr>
            <a:cxnSpLocks/>
          </p:cNvCxnSpPr>
          <p:nvPr/>
        </p:nvCxnSpPr>
        <p:spPr>
          <a:xfrm>
            <a:off x="7414008" y="3737415"/>
            <a:ext cx="632460" cy="0"/>
          </a:xfrm>
          <a:prstGeom prst="line">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CDB9D44A-0A53-4134-5DD6-271AB721017C}"/>
              </a:ext>
            </a:extLst>
          </p:cNvPr>
          <p:cNvCxnSpPr>
            <a:cxnSpLocks/>
          </p:cNvCxnSpPr>
          <p:nvPr/>
        </p:nvCxnSpPr>
        <p:spPr>
          <a:xfrm>
            <a:off x="8325667" y="2704523"/>
            <a:ext cx="248650" cy="443506"/>
          </a:xfrm>
          <a:prstGeom prst="line">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2F310881-C7A8-3172-83C1-D2FF2FCC4BE2}"/>
              </a:ext>
            </a:extLst>
          </p:cNvPr>
          <p:cNvCxnSpPr>
            <a:cxnSpLocks/>
          </p:cNvCxnSpPr>
          <p:nvPr/>
        </p:nvCxnSpPr>
        <p:spPr>
          <a:xfrm flipV="1">
            <a:off x="6892333" y="2704523"/>
            <a:ext cx="248650" cy="443506"/>
          </a:xfrm>
          <a:prstGeom prst="line">
            <a:avLst/>
          </a:prstGeom>
          <a:ln w="19050">
            <a:solidFill>
              <a:schemeClr val="bg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5" name="Freeform: Shape 14">
            <a:extLst>
              <a:ext uri="{FF2B5EF4-FFF2-40B4-BE49-F238E27FC236}">
                <a16:creationId xmlns:a16="http://schemas.microsoft.com/office/drawing/2014/main" id="{1BAD776A-B89B-AFAD-127C-B713E890DC38}"/>
              </a:ext>
            </a:extLst>
          </p:cNvPr>
          <p:cNvSpPr/>
          <p:nvPr/>
        </p:nvSpPr>
        <p:spPr>
          <a:xfrm>
            <a:off x="7258032" y="2775490"/>
            <a:ext cx="707827" cy="679450"/>
          </a:xfrm>
          <a:custGeom>
            <a:avLst/>
            <a:gdLst>
              <a:gd name="connsiteX0" fmla="*/ 0 w 710568"/>
              <a:gd name="connsiteY0" fmla="*/ 679450 h 679450"/>
              <a:gd name="connsiteX1" fmla="*/ 704850 w 710568"/>
              <a:gd name="connsiteY1" fmla="*/ 0 h 679450"/>
              <a:gd name="connsiteX0" fmla="*/ 0 w 708505"/>
              <a:gd name="connsiteY0" fmla="*/ 679450 h 679450"/>
              <a:gd name="connsiteX1" fmla="*/ 704850 w 708505"/>
              <a:gd name="connsiteY1" fmla="*/ 0 h 679450"/>
              <a:gd name="connsiteX0" fmla="*/ 0 w 707827"/>
              <a:gd name="connsiteY0" fmla="*/ 679450 h 679450"/>
              <a:gd name="connsiteX1" fmla="*/ 704850 w 707827"/>
              <a:gd name="connsiteY1" fmla="*/ 0 h 679450"/>
            </a:gdLst>
            <a:ahLst/>
            <a:cxnLst>
              <a:cxn ang="0">
                <a:pos x="connsiteX0" y="connsiteY0"/>
              </a:cxn>
              <a:cxn ang="0">
                <a:pos x="connsiteX1" y="connsiteY1"/>
              </a:cxn>
            </a:cxnLst>
            <a:rect l="l" t="t" r="r" b="b"/>
            <a:pathLst>
              <a:path w="707827" h="679450">
                <a:moveTo>
                  <a:pt x="0" y="679450"/>
                </a:moveTo>
                <a:cubicBezTo>
                  <a:pt x="285750" y="607483"/>
                  <a:pt x="749300" y="497417"/>
                  <a:pt x="704850" y="0"/>
                </a:cubicBezTo>
              </a:path>
            </a:pathLst>
          </a:custGeom>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txBody>
          <a:bodyPr tIns="216000" bIns="216000" rtlCol="0" anchor="t">
            <a:no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100" b="1" i="0" u="none" strike="noStrike" kern="1200" cap="none" spc="0" normalizeH="0" baseline="0" noProof="0" dirty="0">
              <a:ln>
                <a:noFill/>
              </a:ln>
              <a:solidFill>
                <a:srgbClr val="003C71"/>
              </a:solidFill>
              <a:effectLst/>
              <a:uLnTx/>
              <a:uFillTx/>
              <a:latin typeface="Arial"/>
              <a:ea typeface="+mn-ea"/>
              <a:cs typeface="+mn-cs"/>
            </a:endParaRPr>
          </a:p>
        </p:txBody>
      </p:sp>
      <p:sp>
        <p:nvSpPr>
          <p:cNvPr id="16" name="Freeform: Shape 15">
            <a:extLst>
              <a:ext uri="{FF2B5EF4-FFF2-40B4-BE49-F238E27FC236}">
                <a16:creationId xmlns:a16="http://schemas.microsoft.com/office/drawing/2014/main" id="{25C60614-88D5-3F67-965D-C035C020405B}"/>
              </a:ext>
            </a:extLst>
          </p:cNvPr>
          <p:cNvSpPr/>
          <p:nvPr/>
        </p:nvSpPr>
        <p:spPr>
          <a:xfrm rot="5400000">
            <a:off x="7505682" y="2775490"/>
            <a:ext cx="707827" cy="679450"/>
          </a:xfrm>
          <a:custGeom>
            <a:avLst/>
            <a:gdLst>
              <a:gd name="connsiteX0" fmla="*/ 0 w 710568"/>
              <a:gd name="connsiteY0" fmla="*/ 679450 h 679450"/>
              <a:gd name="connsiteX1" fmla="*/ 704850 w 710568"/>
              <a:gd name="connsiteY1" fmla="*/ 0 h 679450"/>
              <a:gd name="connsiteX0" fmla="*/ 0 w 708505"/>
              <a:gd name="connsiteY0" fmla="*/ 679450 h 679450"/>
              <a:gd name="connsiteX1" fmla="*/ 704850 w 708505"/>
              <a:gd name="connsiteY1" fmla="*/ 0 h 679450"/>
              <a:gd name="connsiteX0" fmla="*/ 0 w 707827"/>
              <a:gd name="connsiteY0" fmla="*/ 679450 h 679450"/>
              <a:gd name="connsiteX1" fmla="*/ 704850 w 707827"/>
              <a:gd name="connsiteY1" fmla="*/ 0 h 679450"/>
            </a:gdLst>
            <a:ahLst/>
            <a:cxnLst>
              <a:cxn ang="0">
                <a:pos x="connsiteX0" y="connsiteY0"/>
              </a:cxn>
              <a:cxn ang="0">
                <a:pos x="connsiteX1" y="connsiteY1"/>
              </a:cxn>
            </a:cxnLst>
            <a:rect l="l" t="t" r="r" b="b"/>
            <a:pathLst>
              <a:path w="707827" h="679450">
                <a:moveTo>
                  <a:pt x="0" y="679450"/>
                </a:moveTo>
                <a:cubicBezTo>
                  <a:pt x="285750" y="607483"/>
                  <a:pt x="749300" y="497417"/>
                  <a:pt x="704850" y="0"/>
                </a:cubicBezTo>
              </a:path>
            </a:pathLst>
          </a:custGeom>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txBody>
          <a:bodyPr tIns="216000" bIns="216000" rtlCol="0" anchor="t">
            <a:no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100" b="1" i="0" u="none" strike="noStrike" kern="1200" cap="none" spc="0" normalizeH="0" baseline="0" noProof="0" dirty="0">
              <a:ln>
                <a:noFill/>
              </a:ln>
              <a:solidFill>
                <a:srgbClr val="003C71"/>
              </a:solidFill>
              <a:effectLst/>
              <a:uLnTx/>
              <a:uFillTx/>
              <a:latin typeface="Arial"/>
              <a:ea typeface="+mn-ea"/>
              <a:cs typeface="+mn-cs"/>
            </a:endParaRPr>
          </a:p>
        </p:txBody>
      </p:sp>
      <p:sp>
        <p:nvSpPr>
          <p:cNvPr id="17" name="Freeform: Shape 16">
            <a:extLst>
              <a:ext uri="{FF2B5EF4-FFF2-40B4-BE49-F238E27FC236}">
                <a16:creationId xmlns:a16="http://schemas.microsoft.com/office/drawing/2014/main" id="{914905A2-D3B8-8BE8-EFA5-4106685AEA3C}"/>
              </a:ext>
            </a:extLst>
          </p:cNvPr>
          <p:cNvSpPr/>
          <p:nvPr/>
        </p:nvSpPr>
        <p:spPr>
          <a:xfrm rot="13037371">
            <a:off x="7385032" y="2902490"/>
            <a:ext cx="707827" cy="679450"/>
          </a:xfrm>
          <a:custGeom>
            <a:avLst/>
            <a:gdLst>
              <a:gd name="connsiteX0" fmla="*/ 0 w 710568"/>
              <a:gd name="connsiteY0" fmla="*/ 679450 h 679450"/>
              <a:gd name="connsiteX1" fmla="*/ 704850 w 710568"/>
              <a:gd name="connsiteY1" fmla="*/ 0 h 679450"/>
              <a:gd name="connsiteX0" fmla="*/ 0 w 708505"/>
              <a:gd name="connsiteY0" fmla="*/ 679450 h 679450"/>
              <a:gd name="connsiteX1" fmla="*/ 704850 w 708505"/>
              <a:gd name="connsiteY1" fmla="*/ 0 h 679450"/>
              <a:gd name="connsiteX0" fmla="*/ 0 w 707827"/>
              <a:gd name="connsiteY0" fmla="*/ 679450 h 679450"/>
              <a:gd name="connsiteX1" fmla="*/ 704850 w 707827"/>
              <a:gd name="connsiteY1" fmla="*/ 0 h 679450"/>
            </a:gdLst>
            <a:ahLst/>
            <a:cxnLst>
              <a:cxn ang="0">
                <a:pos x="connsiteX0" y="connsiteY0"/>
              </a:cxn>
              <a:cxn ang="0">
                <a:pos x="connsiteX1" y="connsiteY1"/>
              </a:cxn>
            </a:cxnLst>
            <a:rect l="l" t="t" r="r" b="b"/>
            <a:pathLst>
              <a:path w="707827" h="679450">
                <a:moveTo>
                  <a:pt x="0" y="679450"/>
                </a:moveTo>
                <a:cubicBezTo>
                  <a:pt x="285750" y="607483"/>
                  <a:pt x="749300" y="497417"/>
                  <a:pt x="704850" y="0"/>
                </a:cubicBezTo>
              </a:path>
            </a:pathLst>
          </a:custGeom>
          <a:ln w="19050">
            <a:solidFill>
              <a:schemeClr val="bg1"/>
            </a:solidFill>
            <a:headEnd type="none"/>
            <a:tailEnd type="arrow"/>
          </a:ln>
        </p:spPr>
        <p:style>
          <a:lnRef idx="1">
            <a:schemeClr val="accent1"/>
          </a:lnRef>
          <a:fillRef idx="0">
            <a:schemeClr val="accent1"/>
          </a:fillRef>
          <a:effectRef idx="0">
            <a:schemeClr val="accent1"/>
          </a:effectRef>
          <a:fontRef idx="minor">
            <a:schemeClr val="tx1"/>
          </a:fontRef>
        </p:style>
        <p:txBody>
          <a:bodyPr tIns="216000" bIns="216000" rtlCol="0" anchor="t">
            <a:no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US" sz="100" b="1" i="0" u="none" strike="noStrike" kern="1200" cap="none" spc="0" normalizeH="0" baseline="0" noProof="0" dirty="0">
              <a:ln>
                <a:noFill/>
              </a:ln>
              <a:solidFill>
                <a:srgbClr val="003C71"/>
              </a:solidFill>
              <a:effectLst/>
              <a:uLnTx/>
              <a:uFillTx/>
              <a:latin typeface="Arial"/>
              <a:ea typeface="+mn-ea"/>
              <a:cs typeface="+mn-cs"/>
            </a:endParaRPr>
          </a:p>
        </p:txBody>
      </p:sp>
    </p:spTree>
    <p:custDataLst>
      <p:tags r:id="rId1"/>
    </p:custDataLst>
    <p:extLst>
      <p:ext uri="{BB962C8B-B14F-4D97-AF65-F5344CB8AC3E}">
        <p14:creationId xmlns:p14="http://schemas.microsoft.com/office/powerpoint/2010/main" val="31088558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 fill="hold"/>
                                            <p:tgtEl>
                                              <p:spTgt spid="18"/>
                                            </p:tgtEl>
                                            <p:attrNameLst>
                                              <p:attrName>ppt_w</p:attrName>
                                            </p:attrNameLst>
                                          </p:cBhvr>
                                          <p:tavLst>
                                            <p:tav tm="0">
                                              <p:val>
                                                <p:fltVal val="0"/>
                                              </p:val>
                                            </p:tav>
                                            <p:tav tm="100000">
                                              <p:val>
                                                <p:strVal val="#ppt_w"/>
                                              </p:val>
                                            </p:tav>
                                          </p:tavLst>
                                        </p:anim>
                                        <p:anim calcmode="lin" valueType="num">
                                          <p:cBhvr>
                                            <p:cTn id="8" dur="200" fill="hold"/>
                                            <p:tgtEl>
                                              <p:spTgt spid="18"/>
                                            </p:tgtEl>
                                            <p:attrNameLst>
                                              <p:attrName>ppt_h</p:attrName>
                                            </p:attrNameLst>
                                          </p:cBhvr>
                                          <p:tavLst>
                                            <p:tav tm="0">
                                              <p:val>
                                                <p:fltVal val="0"/>
                                              </p:val>
                                            </p:tav>
                                            <p:tav tm="100000">
                                              <p:val>
                                                <p:strVal val="#ppt_h"/>
                                              </p:val>
                                            </p:tav>
                                          </p:tavLst>
                                        </p:anim>
                                      </p:childTnLst>
                                    </p:cTn>
                                  </p:par>
                                  <p:par>
                                    <p:cTn id="9" presetID="6" presetClass="emph" presetSubtype="0" fill="hold" grpId="1" nodeType="withEffect" p14:presetBounceEnd="99000">
                                      <p:stCondLst>
                                        <p:cond delay="0"/>
                                      </p:stCondLst>
                                      <p:childTnLst>
                                        <p:animScale p14:bounceEnd="99000">
                                          <p:cBhvr>
                                            <p:cTn id="10" dur="1000" fill="hold"/>
                                            <p:tgtEl>
                                              <p:spTgt spid="18"/>
                                            </p:tgtEl>
                                          </p:cBhvr>
                                          <p:by x="110000" y="110000"/>
                                        </p:animScale>
                                      </p:childTnLst>
                                    </p:cTn>
                                  </p:par>
                                  <p:par>
                                    <p:cTn id="11" presetID="6" presetClass="emph" presetSubtype="0" accel="50000" decel="50000" fill="hold" grpId="2" nodeType="withEffect">
                                      <p:stCondLst>
                                        <p:cond delay="0"/>
                                      </p:stCondLst>
                                      <p:childTnLst>
                                        <p:animScale>
                                          <p:cBhvr>
                                            <p:cTn id="12" dur="250" fill="hold"/>
                                            <p:tgtEl>
                                              <p:spTgt spid="18"/>
                                            </p:tgtEl>
                                          </p:cBhvr>
                                          <p:by x="91000" y="91000"/>
                                        </p:animScale>
                                      </p:childTnLst>
                                    </p:cTn>
                                  </p:par>
                                  <p:par>
                                    <p:cTn id="13" presetID="10" presetClass="entr" presetSubtype="0" fill="hold" grpId="0" nodeType="withEffect">
                                      <p:stCondLst>
                                        <p:cond delay="4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50"/>
                                            <p:tgtEl>
                                              <p:spTgt spid="19"/>
                                            </p:tgtEl>
                                          </p:cBhvr>
                                        </p:animEffect>
                                      </p:childTnLst>
                                    </p:cTn>
                                  </p:par>
                                  <p:par>
                                    <p:cTn id="16" presetID="42" presetClass="path" presetSubtype="0" decel="100000" fill="hold" grpId="1" nodeType="withEffect">
                                      <p:stCondLst>
                                        <p:cond delay="400"/>
                                      </p:stCondLst>
                                      <p:childTnLst>
                                        <p:animMotion origin="layout" path="M -4.375E-6 0.03889 L -4.375E-6 -3.33333E-6 " pathEditMode="relative" rAng="0" ptsTypes="AA">
                                          <p:cBhvr>
                                            <p:cTn id="17" dur="500" fill="hold"/>
                                            <p:tgtEl>
                                              <p:spTgt spid="19"/>
                                            </p:tgtEl>
                                            <p:attrNameLst>
                                              <p:attrName>ppt_x</p:attrName>
                                              <p:attrName>ppt_y</p:attrName>
                                            </p:attrNameLst>
                                          </p:cBhvr>
                                          <p:rCtr x="0" y="-1944"/>
                                        </p:animMotion>
                                      </p:childTnLst>
                                    </p:cTn>
                                  </p:par>
                                  <p:par>
                                    <p:cTn id="18" presetID="10" presetClass="entr" presetSubtype="0" fill="hold" grpId="0" nodeType="withEffect">
                                      <p:stCondLst>
                                        <p:cond delay="60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250"/>
                                            <p:tgtEl>
                                              <p:spTgt spid="21"/>
                                            </p:tgtEl>
                                          </p:cBhvr>
                                        </p:animEffect>
                                      </p:childTnLst>
                                    </p:cTn>
                                  </p:par>
                                  <p:par>
                                    <p:cTn id="21" presetID="42" presetClass="path" presetSubtype="0" decel="100000" fill="hold" grpId="1" nodeType="withEffect">
                                      <p:stCondLst>
                                        <p:cond delay="600"/>
                                      </p:stCondLst>
                                      <p:childTnLst>
                                        <p:animMotion origin="layout" path="M -0.01654 -0.025 L -1.04167E-6 0.00023 " pathEditMode="relative" rAng="0" ptsTypes="AA">
                                          <p:cBhvr>
                                            <p:cTn id="22" dur="500" fill="hold"/>
                                            <p:tgtEl>
                                              <p:spTgt spid="21"/>
                                            </p:tgtEl>
                                            <p:attrNameLst>
                                              <p:attrName>ppt_x</p:attrName>
                                              <p:attrName>ppt_y</p:attrName>
                                            </p:attrNameLst>
                                          </p:cBhvr>
                                          <p:rCtr x="820" y="1250"/>
                                        </p:animMotion>
                                      </p:childTnLst>
                                    </p:cTn>
                                  </p:par>
                                  <p:par>
                                    <p:cTn id="23" presetID="10" presetClass="entr" presetSubtype="0" fill="hold" grpId="0" nodeType="withEffect">
                                      <p:stCondLst>
                                        <p:cond delay="8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250"/>
                                            <p:tgtEl>
                                              <p:spTgt spid="20"/>
                                            </p:tgtEl>
                                          </p:cBhvr>
                                        </p:animEffect>
                                      </p:childTnLst>
                                    </p:cTn>
                                  </p:par>
                                  <p:par>
                                    <p:cTn id="26" presetID="42" presetClass="path" presetSubtype="0" decel="100000" fill="hold" grpId="1" nodeType="withEffect">
                                      <p:stCondLst>
                                        <p:cond delay="800"/>
                                      </p:stCondLst>
                                      <p:childTnLst>
                                        <p:animMotion origin="layout" path="M 0.01653 -0.02592 L 2.29167E-6 0.00023 " pathEditMode="relative" rAng="0" ptsTypes="AA">
                                          <p:cBhvr>
                                            <p:cTn id="27" dur="500" fill="hold"/>
                                            <p:tgtEl>
                                              <p:spTgt spid="20"/>
                                            </p:tgtEl>
                                            <p:attrNameLst>
                                              <p:attrName>ppt_x</p:attrName>
                                              <p:attrName>ppt_y</p:attrName>
                                            </p:attrNameLst>
                                          </p:cBhvr>
                                          <p:rCtr x="-833" y="1296"/>
                                        </p:animMotion>
                                      </p:childTnLst>
                                    </p:cTn>
                                  </p:par>
                                  <p:par>
                                    <p:cTn id="28" presetID="16" presetClass="entr" presetSubtype="42" fill="hold" nodeType="withEffect">
                                      <p:stCondLst>
                                        <p:cond delay="1000"/>
                                      </p:stCondLst>
                                      <p:childTnLst>
                                        <p:set>
                                          <p:cBhvr>
                                            <p:cTn id="29" dur="1" fill="hold">
                                              <p:stCondLst>
                                                <p:cond delay="0"/>
                                              </p:stCondLst>
                                            </p:cTn>
                                            <p:tgtEl>
                                              <p:spTgt spid="14"/>
                                            </p:tgtEl>
                                            <p:attrNameLst>
                                              <p:attrName>style.visibility</p:attrName>
                                            </p:attrNameLst>
                                          </p:cBhvr>
                                          <p:to>
                                            <p:strVal val="visible"/>
                                          </p:to>
                                        </p:set>
                                        <p:animEffect transition="in" filter="barn(outHorizontal)">
                                          <p:cBhvr>
                                            <p:cTn id="30" dur="500"/>
                                            <p:tgtEl>
                                              <p:spTgt spid="14"/>
                                            </p:tgtEl>
                                          </p:cBhvr>
                                        </p:animEffect>
                                      </p:childTnLst>
                                    </p:cTn>
                                  </p:par>
                                  <p:par>
                                    <p:cTn id="31" presetID="16" presetClass="entr" presetSubtype="42" fill="hold" nodeType="withEffect">
                                      <p:stCondLst>
                                        <p:cond delay="1000"/>
                                      </p:stCondLst>
                                      <p:childTnLst>
                                        <p:set>
                                          <p:cBhvr>
                                            <p:cTn id="32" dur="1" fill="hold">
                                              <p:stCondLst>
                                                <p:cond delay="0"/>
                                              </p:stCondLst>
                                            </p:cTn>
                                            <p:tgtEl>
                                              <p:spTgt spid="13"/>
                                            </p:tgtEl>
                                            <p:attrNameLst>
                                              <p:attrName>style.visibility</p:attrName>
                                            </p:attrNameLst>
                                          </p:cBhvr>
                                          <p:to>
                                            <p:strVal val="visible"/>
                                          </p:to>
                                        </p:set>
                                        <p:animEffect transition="in" filter="barn(outHorizontal)">
                                          <p:cBhvr>
                                            <p:cTn id="33" dur="500"/>
                                            <p:tgtEl>
                                              <p:spTgt spid="13"/>
                                            </p:tgtEl>
                                          </p:cBhvr>
                                        </p:animEffect>
                                      </p:childTnLst>
                                    </p:cTn>
                                  </p:par>
                                  <p:par>
                                    <p:cTn id="34" presetID="16" presetClass="entr" presetSubtype="37" fill="hold" nodeType="with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barn(outVertical)">
                                          <p:cBhvr>
                                            <p:cTn id="36" dur="500"/>
                                            <p:tgtEl>
                                              <p:spTgt spid="12"/>
                                            </p:tgtEl>
                                          </p:cBhvr>
                                        </p:animEffect>
                                      </p:childTnLst>
                                    </p:cTn>
                                  </p:par>
                                  <p:par>
                                    <p:cTn id="37" presetID="18" presetClass="entr" presetSubtype="3" fill="hold" grpId="0" nodeType="withEffect">
                                      <p:stCondLst>
                                        <p:cond delay="1400"/>
                                      </p:stCondLst>
                                      <p:childTnLst>
                                        <p:set>
                                          <p:cBhvr>
                                            <p:cTn id="38" dur="1" fill="hold">
                                              <p:stCondLst>
                                                <p:cond delay="0"/>
                                              </p:stCondLst>
                                            </p:cTn>
                                            <p:tgtEl>
                                              <p:spTgt spid="15"/>
                                            </p:tgtEl>
                                            <p:attrNameLst>
                                              <p:attrName>style.visibility</p:attrName>
                                            </p:attrNameLst>
                                          </p:cBhvr>
                                          <p:to>
                                            <p:strVal val="visible"/>
                                          </p:to>
                                        </p:set>
                                        <p:animEffect transition="in" filter="strips(upRight)">
                                          <p:cBhvr>
                                            <p:cTn id="39" dur="500"/>
                                            <p:tgtEl>
                                              <p:spTgt spid="15"/>
                                            </p:tgtEl>
                                          </p:cBhvr>
                                        </p:animEffect>
                                      </p:childTnLst>
                                    </p:cTn>
                                  </p:par>
                                  <p:par>
                                    <p:cTn id="40" presetID="18" presetClass="entr" presetSubtype="6" fill="hold" grpId="0" nodeType="withEffect">
                                      <p:stCondLst>
                                        <p:cond delay="1400"/>
                                      </p:stCondLst>
                                      <p:childTnLst>
                                        <p:set>
                                          <p:cBhvr>
                                            <p:cTn id="41" dur="1" fill="hold">
                                              <p:stCondLst>
                                                <p:cond delay="0"/>
                                              </p:stCondLst>
                                            </p:cTn>
                                            <p:tgtEl>
                                              <p:spTgt spid="16"/>
                                            </p:tgtEl>
                                            <p:attrNameLst>
                                              <p:attrName>style.visibility</p:attrName>
                                            </p:attrNameLst>
                                          </p:cBhvr>
                                          <p:to>
                                            <p:strVal val="visible"/>
                                          </p:to>
                                        </p:set>
                                        <p:animEffect transition="in" filter="strips(downRight)">
                                          <p:cBhvr>
                                            <p:cTn id="42" dur="500"/>
                                            <p:tgtEl>
                                              <p:spTgt spid="16"/>
                                            </p:tgtEl>
                                          </p:cBhvr>
                                        </p:animEffect>
                                      </p:childTnLst>
                                    </p:cTn>
                                  </p:par>
                                  <p:par>
                                    <p:cTn id="43" presetID="22" presetClass="entr" presetSubtype="2" fill="hold" grpId="0" nodeType="withEffect">
                                      <p:stCondLst>
                                        <p:cond delay="1400"/>
                                      </p:stCondLst>
                                      <p:childTnLst>
                                        <p:set>
                                          <p:cBhvr>
                                            <p:cTn id="44" dur="1" fill="hold">
                                              <p:stCondLst>
                                                <p:cond delay="0"/>
                                              </p:stCondLst>
                                            </p:cTn>
                                            <p:tgtEl>
                                              <p:spTgt spid="17"/>
                                            </p:tgtEl>
                                            <p:attrNameLst>
                                              <p:attrName>style.visibility</p:attrName>
                                            </p:attrNameLst>
                                          </p:cBhvr>
                                          <p:to>
                                            <p:strVal val="visible"/>
                                          </p:to>
                                        </p:set>
                                        <p:animEffect transition="in" filter="wipe(right)">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19" grpId="0" animBg="1"/>
          <p:bldP spid="19" grpId="1" animBg="1"/>
          <p:bldP spid="20" grpId="0" animBg="1"/>
          <p:bldP spid="20" grpId="1" animBg="1"/>
          <p:bldP spid="21" grpId="0" animBg="1"/>
          <p:bldP spid="21" grpId="1" animBg="1"/>
          <p:bldP spid="15" grpId="0" animBg="1"/>
          <p:bldP spid="16" grpId="0" animBg="1"/>
          <p:bldP spid="17"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200" fill="hold"/>
                                            <p:tgtEl>
                                              <p:spTgt spid="18"/>
                                            </p:tgtEl>
                                            <p:attrNameLst>
                                              <p:attrName>ppt_w</p:attrName>
                                            </p:attrNameLst>
                                          </p:cBhvr>
                                          <p:tavLst>
                                            <p:tav tm="0">
                                              <p:val>
                                                <p:fltVal val="0"/>
                                              </p:val>
                                            </p:tav>
                                            <p:tav tm="100000">
                                              <p:val>
                                                <p:strVal val="#ppt_w"/>
                                              </p:val>
                                            </p:tav>
                                          </p:tavLst>
                                        </p:anim>
                                        <p:anim calcmode="lin" valueType="num">
                                          <p:cBhvr>
                                            <p:cTn id="8" dur="200" fill="hold"/>
                                            <p:tgtEl>
                                              <p:spTgt spid="18"/>
                                            </p:tgtEl>
                                            <p:attrNameLst>
                                              <p:attrName>ppt_h</p:attrName>
                                            </p:attrNameLst>
                                          </p:cBhvr>
                                          <p:tavLst>
                                            <p:tav tm="0">
                                              <p:val>
                                                <p:fltVal val="0"/>
                                              </p:val>
                                            </p:tav>
                                            <p:tav tm="100000">
                                              <p:val>
                                                <p:strVal val="#ppt_h"/>
                                              </p:val>
                                            </p:tav>
                                          </p:tavLst>
                                        </p:anim>
                                      </p:childTnLst>
                                    </p:cTn>
                                  </p:par>
                                  <p:par>
                                    <p:cTn id="9" presetID="6" presetClass="emph" presetSubtype="0" fill="hold" grpId="1" nodeType="withEffect">
                                      <p:stCondLst>
                                        <p:cond delay="0"/>
                                      </p:stCondLst>
                                      <p:childTnLst>
                                        <p:animScale>
                                          <p:cBhvr>
                                            <p:cTn id="10" dur="1000" fill="hold"/>
                                            <p:tgtEl>
                                              <p:spTgt spid="18"/>
                                            </p:tgtEl>
                                          </p:cBhvr>
                                          <p:by x="110000" y="110000"/>
                                        </p:animScale>
                                      </p:childTnLst>
                                    </p:cTn>
                                  </p:par>
                                  <p:par>
                                    <p:cTn id="11" presetID="6" presetClass="emph" presetSubtype="0" accel="50000" decel="50000" fill="hold" grpId="2" nodeType="withEffect">
                                      <p:stCondLst>
                                        <p:cond delay="0"/>
                                      </p:stCondLst>
                                      <p:childTnLst>
                                        <p:animScale>
                                          <p:cBhvr>
                                            <p:cTn id="12" dur="250" fill="hold"/>
                                            <p:tgtEl>
                                              <p:spTgt spid="18"/>
                                            </p:tgtEl>
                                          </p:cBhvr>
                                          <p:by x="91000" y="91000"/>
                                        </p:animScale>
                                      </p:childTnLst>
                                    </p:cTn>
                                  </p:par>
                                  <p:par>
                                    <p:cTn id="13" presetID="10" presetClass="entr" presetSubtype="0" fill="hold" grpId="0" nodeType="withEffect">
                                      <p:stCondLst>
                                        <p:cond delay="400"/>
                                      </p:stCondLst>
                                      <p:childTnLst>
                                        <p:set>
                                          <p:cBhvr>
                                            <p:cTn id="14" dur="1" fill="hold">
                                              <p:stCondLst>
                                                <p:cond delay="0"/>
                                              </p:stCondLst>
                                            </p:cTn>
                                            <p:tgtEl>
                                              <p:spTgt spid="19"/>
                                            </p:tgtEl>
                                            <p:attrNameLst>
                                              <p:attrName>style.visibility</p:attrName>
                                            </p:attrNameLst>
                                          </p:cBhvr>
                                          <p:to>
                                            <p:strVal val="visible"/>
                                          </p:to>
                                        </p:set>
                                        <p:animEffect transition="in" filter="fade">
                                          <p:cBhvr>
                                            <p:cTn id="15" dur="250"/>
                                            <p:tgtEl>
                                              <p:spTgt spid="19"/>
                                            </p:tgtEl>
                                          </p:cBhvr>
                                        </p:animEffect>
                                      </p:childTnLst>
                                    </p:cTn>
                                  </p:par>
                                  <p:par>
                                    <p:cTn id="16" presetID="42" presetClass="path" presetSubtype="0" decel="100000" fill="hold" grpId="1" nodeType="withEffect">
                                      <p:stCondLst>
                                        <p:cond delay="400"/>
                                      </p:stCondLst>
                                      <p:childTnLst>
                                        <p:animMotion origin="layout" path="M -4.375E-6 0.03889 L -4.375E-6 -3.33333E-6 " pathEditMode="relative" rAng="0" ptsTypes="AA">
                                          <p:cBhvr>
                                            <p:cTn id="17" dur="500" fill="hold"/>
                                            <p:tgtEl>
                                              <p:spTgt spid="19"/>
                                            </p:tgtEl>
                                            <p:attrNameLst>
                                              <p:attrName>ppt_x</p:attrName>
                                              <p:attrName>ppt_y</p:attrName>
                                            </p:attrNameLst>
                                          </p:cBhvr>
                                          <p:rCtr x="0" y="-1944"/>
                                        </p:animMotion>
                                      </p:childTnLst>
                                    </p:cTn>
                                  </p:par>
                                  <p:par>
                                    <p:cTn id="18" presetID="10" presetClass="entr" presetSubtype="0" fill="hold" grpId="0" nodeType="withEffect">
                                      <p:stCondLst>
                                        <p:cond delay="600"/>
                                      </p:stCondLst>
                                      <p:childTnLst>
                                        <p:set>
                                          <p:cBhvr>
                                            <p:cTn id="19" dur="1" fill="hold">
                                              <p:stCondLst>
                                                <p:cond delay="0"/>
                                              </p:stCondLst>
                                            </p:cTn>
                                            <p:tgtEl>
                                              <p:spTgt spid="21"/>
                                            </p:tgtEl>
                                            <p:attrNameLst>
                                              <p:attrName>style.visibility</p:attrName>
                                            </p:attrNameLst>
                                          </p:cBhvr>
                                          <p:to>
                                            <p:strVal val="visible"/>
                                          </p:to>
                                        </p:set>
                                        <p:animEffect transition="in" filter="fade">
                                          <p:cBhvr>
                                            <p:cTn id="20" dur="250"/>
                                            <p:tgtEl>
                                              <p:spTgt spid="21"/>
                                            </p:tgtEl>
                                          </p:cBhvr>
                                        </p:animEffect>
                                      </p:childTnLst>
                                    </p:cTn>
                                  </p:par>
                                  <p:par>
                                    <p:cTn id="21" presetID="42" presetClass="path" presetSubtype="0" decel="100000" fill="hold" grpId="1" nodeType="withEffect">
                                      <p:stCondLst>
                                        <p:cond delay="600"/>
                                      </p:stCondLst>
                                      <p:childTnLst>
                                        <p:animMotion origin="layout" path="M -0.01654 -0.025 L -1.04167E-6 0.00023 " pathEditMode="relative" rAng="0" ptsTypes="AA">
                                          <p:cBhvr>
                                            <p:cTn id="22" dur="500" fill="hold"/>
                                            <p:tgtEl>
                                              <p:spTgt spid="21"/>
                                            </p:tgtEl>
                                            <p:attrNameLst>
                                              <p:attrName>ppt_x</p:attrName>
                                              <p:attrName>ppt_y</p:attrName>
                                            </p:attrNameLst>
                                          </p:cBhvr>
                                          <p:rCtr x="820" y="1250"/>
                                        </p:animMotion>
                                      </p:childTnLst>
                                    </p:cTn>
                                  </p:par>
                                  <p:par>
                                    <p:cTn id="23" presetID="10" presetClass="entr" presetSubtype="0" fill="hold" grpId="0" nodeType="withEffect">
                                      <p:stCondLst>
                                        <p:cond delay="80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250"/>
                                            <p:tgtEl>
                                              <p:spTgt spid="20"/>
                                            </p:tgtEl>
                                          </p:cBhvr>
                                        </p:animEffect>
                                      </p:childTnLst>
                                    </p:cTn>
                                  </p:par>
                                  <p:par>
                                    <p:cTn id="26" presetID="42" presetClass="path" presetSubtype="0" decel="100000" fill="hold" grpId="1" nodeType="withEffect">
                                      <p:stCondLst>
                                        <p:cond delay="800"/>
                                      </p:stCondLst>
                                      <p:childTnLst>
                                        <p:animMotion origin="layout" path="M 0.01653 -0.02592 L 2.29167E-6 0.00023 " pathEditMode="relative" rAng="0" ptsTypes="AA">
                                          <p:cBhvr>
                                            <p:cTn id="27" dur="500" fill="hold"/>
                                            <p:tgtEl>
                                              <p:spTgt spid="20"/>
                                            </p:tgtEl>
                                            <p:attrNameLst>
                                              <p:attrName>ppt_x</p:attrName>
                                              <p:attrName>ppt_y</p:attrName>
                                            </p:attrNameLst>
                                          </p:cBhvr>
                                          <p:rCtr x="-833" y="1296"/>
                                        </p:animMotion>
                                      </p:childTnLst>
                                    </p:cTn>
                                  </p:par>
                                  <p:par>
                                    <p:cTn id="28" presetID="16" presetClass="entr" presetSubtype="42" fill="hold" nodeType="withEffect">
                                      <p:stCondLst>
                                        <p:cond delay="1000"/>
                                      </p:stCondLst>
                                      <p:childTnLst>
                                        <p:set>
                                          <p:cBhvr>
                                            <p:cTn id="29" dur="1" fill="hold">
                                              <p:stCondLst>
                                                <p:cond delay="0"/>
                                              </p:stCondLst>
                                            </p:cTn>
                                            <p:tgtEl>
                                              <p:spTgt spid="14"/>
                                            </p:tgtEl>
                                            <p:attrNameLst>
                                              <p:attrName>style.visibility</p:attrName>
                                            </p:attrNameLst>
                                          </p:cBhvr>
                                          <p:to>
                                            <p:strVal val="visible"/>
                                          </p:to>
                                        </p:set>
                                        <p:animEffect transition="in" filter="barn(outHorizontal)">
                                          <p:cBhvr>
                                            <p:cTn id="30" dur="500"/>
                                            <p:tgtEl>
                                              <p:spTgt spid="14"/>
                                            </p:tgtEl>
                                          </p:cBhvr>
                                        </p:animEffect>
                                      </p:childTnLst>
                                    </p:cTn>
                                  </p:par>
                                  <p:par>
                                    <p:cTn id="31" presetID="16" presetClass="entr" presetSubtype="42" fill="hold" nodeType="withEffect">
                                      <p:stCondLst>
                                        <p:cond delay="1000"/>
                                      </p:stCondLst>
                                      <p:childTnLst>
                                        <p:set>
                                          <p:cBhvr>
                                            <p:cTn id="32" dur="1" fill="hold">
                                              <p:stCondLst>
                                                <p:cond delay="0"/>
                                              </p:stCondLst>
                                            </p:cTn>
                                            <p:tgtEl>
                                              <p:spTgt spid="13"/>
                                            </p:tgtEl>
                                            <p:attrNameLst>
                                              <p:attrName>style.visibility</p:attrName>
                                            </p:attrNameLst>
                                          </p:cBhvr>
                                          <p:to>
                                            <p:strVal val="visible"/>
                                          </p:to>
                                        </p:set>
                                        <p:animEffect transition="in" filter="barn(outHorizontal)">
                                          <p:cBhvr>
                                            <p:cTn id="33" dur="500"/>
                                            <p:tgtEl>
                                              <p:spTgt spid="13"/>
                                            </p:tgtEl>
                                          </p:cBhvr>
                                        </p:animEffect>
                                      </p:childTnLst>
                                    </p:cTn>
                                  </p:par>
                                  <p:par>
                                    <p:cTn id="34" presetID="16" presetClass="entr" presetSubtype="37" fill="hold" nodeType="withEffect">
                                      <p:stCondLst>
                                        <p:cond delay="1000"/>
                                      </p:stCondLst>
                                      <p:childTnLst>
                                        <p:set>
                                          <p:cBhvr>
                                            <p:cTn id="35" dur="1" fill="hold">
                                              <p:stCondLst>
                                                <p:cond delay="0"/>
                                              </p:stCondLst>
                                            </p:cTn>
                                            <p:tgtEl>
                                              <p:spTgt spid="12"/>
                                            </p:tgtEl>
                                            <p:attrNameLst>
                                              <p:attrName>style.visibility</p:attrName>
                                            </p:attrNameLst>
                                          </p:cBhvr>
                                          <p:to>
                                            <p:strVal val="visible"/>
                                          </p:to>
                                        </p:set>
                                        <p:animEffect transition="in" filter="barn(outVertical)">
                                          <p:cBhvr>
                                            <p:cTn id="36" dur="500"/>
                                            <p:tgtEl>
                                              <p:spTgt spid="12"/>
                                            </p:tgtEl>
                                          </p:cBhvr>
                                        </p:animEffect>
                                      </p:childTnLst>
                                    </p:cTn>
                                  </p:par>
                                  <p:par>
                                    <p:cTn id="37" presetID="18" presetClass="entr" presetSubtype="3" fill="hold" grpId="0" nodeType="withEffect">
                                      <p:stCondLst>
                                        <p:cond delay="1400"/>
                                      </p:stCondLst>
                                      <p:childTnLst>
                                        <p:set>
                                          <p:cBhvr>
                                            <p:cTn id="38" dur="1" fill="hold">
                                              <p:stCondLst>
                                                <p:cond delay="0"/>
                                              </p:stCondLst>
                                            </p:cTn>
                                            <p:tgtEl>
                                              <p:spTgt spid="15"/>
                                            </p:tgtEl>
                                            <p:attrNameLst>
                                              <p:attrName>style.visibility</p:attrName>
                                            </p:attrNameLst>
                                          </p:cBhvr>
                                          <p:to>
                                            <p:strVal val="visible"/>
                                          </p:to>
                                        </p:set>
                                        <p:animEffect transition="in" filter="strips(upRight)">
                                          <p:cBhvr>
                                            <p:cTn id="39" dur="500"/>
                                            <p:tgtEl>
                                              <p:spTgt spid="15"/>
                                            </p:tgtEl>
                                          </p:cBhvr>
                                        </p:animEffect>
                                      </p:childTnLst>
                                    </p:cTn>
                                  </p:par>
                                  <p:par>
                                    <p:cTn id="40" presetID="18" presetClass="entr" presetSubtype="6" fill="hold" grpId="0" nodeType="withEffect">
                                      <p:stCondLst>
                                        <p:cond delay="1400"/>
                                      </p:stCondLst>
                                      <p:childTnLst>
                                        <p:set>
                                          <p:cBhvr>
                                            <p:cTn id="41" dur="1" fill="hold">
                                              <p:stCondLst>
                                                <p:cond delay="0"/>
                                              </p:stCondLst>
                                            </p:cTn>
                                            <p:tgtEl>
                                              <p:spTgt spid="16"/>
                                            </p:tgtEl>
                                            <p:attrNameLst>
                                              <p:attrName>style.visibility</p:attrName>
                                            </p:attrNameLst>
                                          </p:cBhvr>
                                          <p:to>
                                            <p:strVal val="visible"/>
                                          </p:to>
                                        </p:set>
                                        <p:animEffect transition="in" filter="strips(downRight)">
                                          <p:cBhvr>
                                            <p:cTn id="42" dur="500"/>
                                            <p:tgtEl>
                                              <p:spTgt spid="16"/>
                                            </p:tgtEl>
                                          </p:cBhvr>
                                        </p:animEffect>
                                      </p:childTnLst>
                                    </p:cTn>
                                  </p:par>
                                  <p:par>
                                    <p:cTn id="43" presetID="22" presetClass="entr" presetSubtype="2" fill="hold" grpId="0" nodeType="withEffect">
                                      <p:stCondLst>
                                        <p:cond delay="1400"/>
                                      </p:stCondLst>
                                      <p:childTnLst>
                                        <p:set>
                                          <p:cBhvr>
                                            <p:cTn id="44" dur="1" fill="hold">
                                              <p:stCondLst>
                                                <p:cond delay="0"/>
                                              </p:stCondLst>
                                            </p:cTn>
                                            <p:tgtEl>
                                              <p:spTgt spid="17"/>
                                            </p:tgtEl>
                                            <p:attrNameLst>
                                              <p:attrName>style.visibility</p:attrName>
                                            </p:attrNameLst>
                                          </p:cBhvr>
                                          <p:to>
                                            <p:strVal val="visible"/>
                                          </p:to>
                                        </p:set>
                                        <p:animEffect transition="in" filter="wipe(right)">
                                          <p:cBhvr>
                                            <p:cTn id="45"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P spid="19" grpId="0" animBg="1"/>
          <p:bldP spid="19" grpId="1" animBg="1"/>
          <p:bldP spid="20" grpId="0" animBg="1"/>
          <p:bldP spid="20" grpId="1" animBg="1"/>
          <p:bldP spid="21" grpId="0" animBg="1"/>
          <p:bldP spid="21" grpId="1" animBg="1"/>
          <p:bldP spid="15" grpId="0" animBg="1"/>
          <p:bldP spid="16" grpId="0" animBg="1"/>
          <p:bldP spid="17" grpId="0" animBg="1"/>
        </p:bldLst>
      </p:timing>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17487"/>
            <a:ext cx="8501289" cy="484188"/>
          </a:xfrm>
        </p:spPr>
        <p:txBody>
          <a:bodyPr/>
          <a:lstStyle/>
          <a:p>
            <a:r>
              <a:rPr lang="en-US" sz="2800" dirty="0"/>
              <a:t>2024</a:t>
            </a:r>
            <a:r>
              <a:rPr lang="en-US" sz="2800" spc="-50" dirty="0"/>
              <a:t> </a:t>
            </a:r>
            <a:r>
              <a:rPr lang="en-US" sz="2800" dirty="0"/>
              <a:t>VNS</a:t>
            </a:r>
            <a:r>
              <a:rPr lang="en-US" sz="2800" spc="-15" dirty="0"/>
              <a:t> Medicare Advantage </a:t>
            </a:r>
            <a:r>
              <a:rPr lang="en-US" sz="2800" spc="-10" dirty="0"/>
              <a:t>Plans</a:t>
            </a:r>
            <a:endParaRPr lang="en-US" dirty="0"/>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50</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sp>
        <p:nvSpPr>
          <p:cNvPr id="4" name="TextBox 3">
            <a:extLst>
              <a:ext uri="{FF2B5EF4-FFF2-40B4-BE49-F238E27FC236}">
                <a16:creationId xmlns:a16="http://schemas.microsoft.com/office/drawing/2014/main" id="{E7BEFE3B-2BCB-A9CE-1EB3-FFD215C031D9}"/>
              </a:ext>
            </a:extLst>
          </p:cNvPr>
          <p:cNvSpPr txBox="1"/>
          <p:nvPr/>
        </p:nvSpPr>
        <p:spPr>
          <a:xfrm>
            <a:off x="415527" y="870194"/>
            <a:ext cx="3013473" cy="338554"/>
          </a:xfrm>
          <a:prstGeom prst="rect">
            <a:avLst/>
          </a:prstGeom>
          <a:noFill/>
        </p:spPr>
        <p:txBody>
          <a:bodyPr wrap="square">
            <a:spAutoFit/>
          </a:bodyPr>
          <a:lstStyle/>
          <a:p>
            <a:r>
              <a:rPr lang="en-US" sz="1600" b="1" dirty="0">
                <a:solidFill>
                  <a:srgbClr val="005696"/>
                </a:solidFill>
                <a:latin typeface="+mj-lt"/>
              </a:rPr>
              <a:t>VNS Health EasyCare (HMO) </a:t>
            </a:r>
            <a:endParaRPr lang="en-US" sz="1600" b="1" i="0" dirty="0">
              <a:effectLst/>
              <a:latin typeface="+mj-lt"/>
            </a:endParaRPr>
          </a:p>
        </p:txBody>
      </p:sp>
      <p:graphicFrame>
        <p:nvGraphicFramePr>
          <p:cNvPr id="7" name="Table 34">
            <a:extLst>
              <a:ext uri="{FF2B5EF4-FFF2-40B4-BE49-F238E27FC236}">
                <a16:creationId xmlns:a16="http://schemas.microsoft.com/office/drawing/2014/main" id="{745D8A64-55F7-6836-C5F8-615211972F62}"/>
              </a:ext>
            </a:extLst>
          </p:cNvPr>
          <p:cNvGraphicFramePr>
            <a:graphicFrameLocks noGrp="1"/>
          </p:cNvGraphicFramePr>
          <p:nvPr/>
        </p:nvGraphicFramePr>
        <p:xfrm>
          <a:off x="146955" y="1183821"/>
          <a:ext cx="3517219" cy="4632960"/>
        </p:xfrm>
        <a:graphic>
          <a:graphicData uri="http://schemas.openxmlformats.org/drawingml/2006/table">
            <a:tbl>
              <a:tblPr firstRow="1" bandRow="1">
                <a:tableStyleId>{5C22544A-7EE6-4342-B048-85BDC9FD1C3A}</a:tableStyleId>
              </a:tblPr>
              <a:tblGrid>
                <a:gridCol w="3517219">
                  <a:extLst>
                    <a:ext uri="{9D8B030D-6E8A-4147-A177-3AD203B41FA5}">
                      <a16:colId xmlns:a16="http://schemas.microsoft.com/office/drawing/2014/main" val="3551659576"/>
                    </a:ext>
                  </a:extLst>
                </a:gridCol>
              </a:tblGrid>
              <a:tr h="448574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i="0" kern="1200" dirty="0">
                          <a:solidFill>
                            <a:schemeClr val="tx1"/>
                          </a:solidFill>
                          <a:effectLst/>
                          <a:latin typeface="+mn-lt"/>
                          <a:ea typeface="+mn-ea"/>
                          <a:cs typeface="+mn-cs"/>
                        </a:rPr>
                        <a:t>$0 Monthly plan premium (Part C), Primary care copay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i="0" kern="1200" dirty="0">
                          <a:solidFill>
                            <a:schemeClr val="tx1"/>
                          </a:solidFill>
                          <a:effectLst/>
                          <a:latin typeface="+mn-lt"/>
                          <a:ea typeface="+mn-ea"/>
                          <a:cs typeface="+mn-cs"/>
                        </a:rPr>
                        <a:t>$35 Specialist copay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i="0" kern="1200" dirty="0">
                          <a:solidFill>
                            <a:schemeClr val="tx1"/>
                          </a:solidFill>
                          <a:effectLst/>
                          <a:latin typeface="+mn-lt"/>
                          <a:ea typeface="+mn-ea"/>
                          <a:cs typeface="+mn-cs"/>
                        </a:rPr>
                        <a:t>Prescription drug coverage (Part D) As low as $0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i="0" kern="1200" dirty="0">
                          <a:solidFill>
                            <a:srgbClr val="FF3399"/>
                          </a:solidFill>
                          <a:effectLst/>
                          <a:latin typeface="+mn-lt"/>
                          <a:ea typeface="+mn-ea"/>
                          <a:cs typeface="+mn-cs"/>
                        </a:rPr>
                        <a:t>Over-the-Counter (OTC) Card ($87/quarter)</a:t>
                      </a:r>
                    </a:p>
                    <a:p>
                      <a:pPr marL="171450" indent="-171450">
                        <a:buFont typeface="Arial" panose="020B0604020202020204" pitchFamily="34" charset="0"/>
                        <a:buChar char="•"/>
                      </a:pPr>
                      <a:r>
                        <a:rPr lang="en-US" sz="1300" b="0" dirty="0">
                          <a:solidFill>
                            <a:schemeClr val="tx1"/>
                          </a:solidFill>
                        </a:rPr>
                        <a:t>Dental $2,000/year</a:t>
                      </a:r>
                    </a:p>
                    <a:p>
                      <a:pPr marL="171450" indent="-171450">
                        <a:buFont typeface="Arial" panose="020B0604020202020204" pitchFamily="34" charset="0"/>
                        <a:buChar char="•"/>
                      </a:pPr>
                      <a:r>
                        <a:rPr lang="en-US" sz="1300" b="0" dirty="0">
                          <a:solidFill>
                            <a:schemeClr val="tx1"/>
                          </a:solidFill>
                        </a:rPr>
                        <a:t>Vision $0 copay exam, $200/year for eyewear</a:t>
                      </a:r>
                    </a:p>
                    <a:p>
                      <a:pPr marL="171450" indent="-171450">
                        <a:buFont typeface="Arial" panose="020B0604020202020204" pitchFamily="34" charset="0"/>
                        <a:buChar char="•"/>
                      </a:pPr>
                      <a:r>
                        <a:rPr lang="en-US" sz="1300" b="0" dirty="0">
                          <a:solidFill>
                            <a:schemeClr val="tx1"/>
                          </a:solidFill>
                        </a:rPr>
                        <a:t>Hearing $0 copay for exam, $1,000 every 3 years for aids</a:t>
                      </a:r>
                    </a:p>
                    <a:p>
                      <a:pPr marL="171450" indent="-171450">
                        <a:buFont typeface="Arial" panose="020B0604020202020204" pitchFamily="34" charset="0"/>
                        <a:buChar char="•"/>
                      </a:pPr>
                      <a:r>
                        <a:rPr lang="en-US" sz="1300" b="0" dirty="0">
                          <a:solidFill>
                            <a:schemeClr val="tx1"/>
                          </a:solidFill>
                        </a:rPr>
                        <a:t>Acupuncture 12 visits/year</a:t>
                      </a:r>
                    </a:p>
                    <a:p>
                      <a:pPr marL="171450" indent="-171450">
                        <a:buFont typeface="Arial" panose="020B0604020202020204" pitchFamily="34" charset="0"/>
                        <a:buChar char="•"/>
                      </a:pPr>
                      <a:r>
                        <a:rPr lang="en-US" sz="1300" b="0" dirty="0">
                          <a:solidFill>
                            <a:schemeClr val="tx1"/>
                          </a:solidFill>
                        </a:rPr>
                        <a:t>Routine podiatry 6visit/year</a:t>
                      </a:r>
                    </a:p>
                    <a:p>
                      <a:pPr marL="171450" indent="-171450">
                        <a:buFont typeface="Arial" panose="020B0604020202020204" pitchFamily="34" charset="0"/>
                        <a:buChar char="•"/>
                      </a:pPr>
                      <a:r>
                        <a:rPr lang="en-US" sz="1300" b="0" dirty="0">
                          <a:solidFill>
                            <a:schemeClr val="tx1"/>
                          </a:solidFill>
                        </a:rPr>
                        <a:t>Transportation to medical care 11 round trips/year</a:t>
                      </a:r>
                    </a:p>
                    <a:p>
                      <a:pPr marL="171450" indent="-171450">
                        <a:buFont typeface="Arial" panose="020B0604020202020204" pitchFamily="34" charset="0"/>
                        <a:buChar char="•"/>
                      </a:pPr>
                      <a:r>
                        <a:rPr lang="en-US" sz="1300" b="0" dirty="0">
                          <a:solidFill>
                            <a:schemeClr val="tx1"/>
                          </a:solidFill>
                        </a:rPr>
                        <a:t>Gym membership - </a:t>
                      </a:r>
                      <a:r>
                        <a:rPr lang="en-US" sz="1300" b="0" dirty="0" err="1">
                          <a:solidFill>
                            <a:schemeClr val="tx1"/>
                          </a:solidFill>
                        </a:rPr>
                        <a:t>SilverSneakers</a:t>
                      </a:r>
                      <a:r>
                        <a:rPr lang="en-US" sz="1300" b="0" dirty="0">
                          <a:solidFill>
                            <a:schemeClr val="tx1"/>
                          </a:solidFill>
                        </a:rPr>
                        <a:t>®</a:t>
                      </a:r>
                    </a:p>
                    <a:p>
                      <a:pPr marL="171450" indent="-171450">
                        <a:buFont typeface="Arial" panose="020B0604020202020204" pitchFamily="34" charset="0"/>
                        <a:buChar char="•"/>
                      </a:pPr>
                      <a:r>
                        <a:rPr lang="en-US" sz="1300" b="0" dirty="0">
                          <a:solidFill>
                            <a:schemeClr val="tx1"/>
                          </a:solidFill>
                        </a:rPr>
                        <a:t>Telehealth – Yes</a:t>
                      </a:r>
                    </a:p>
                    <a:p>
                      <a:pPr marL="171450" indent="-171450">
                        <a:buFont typeface="Arial" panose="020B0604020202020204" pitchFamily="34" charset="0"/>
                        <a:buChar char="•"/>
                      </a:pPr>
                      <a:r>
                        <a:rPr lang="en-US" sz="1300" b="0" dirty="0">
                          <a:solidFill>
                            <a:schemeClr val="tx1"/>
                          </a:solidFill>
                        </a:rPr>
                        <a:t>24/7 Nurse Hotline – Yes</a:t>
                      </a:r>
                    </a:p>
                    <a:p>
                      <a:pPr marL="171450" indent="-171450">
                        <a:buFont typeface="Arial" panose="020B0604020202020204" pitchFamily="34" charset="0"/>
                        <a:buChar char="•"/>
                      </a:pPr>
                      <a:r>
                        <a:rPr lang="en-US" sz="1300" b="0" dirty="0">
                          <a:solidFill>
                            <a:schemeClr val="tx1"/>
                          </a:solidFill>
                        </a:rPr>
                        <a:t>Home delivered meals after a hospital stay – 28 meals over a 2-week period.  </a:t>
                      </a:r>
                    </a:p>
                    <a:p>
                      <a:pPr marL="0" indent="0">
                        <a:buFont typeface="Arial" panose="020B0604020202020204" pitchFamily="34" charset="0"/>
                        <a:buNone/>
                      </a:pPr>
                      <a:r>
                        <a:rPr lang="en-US" sz="1300" b="0" dirty="0">
                          <a:solidFill>
                            <a:schemeClr val="tx1"/>
                          </a:solidFill>
                        </a:rPr>
                        <a:t>    Up to 3 inpatient hospital visits/year.</a:t>
                      </a:r>
                    </a:p>
                    <a:p>
                      <a:pPr marL="171450" indent="-171450">
                        <a:buFont typeface="Arial" panose="020B0604020202020204" pitchFamily="34" charset="0"/>
                        <a:buChar char="•"/>
                      </a:pPr>
                      <a:endParaRPr lang="en-US" sz="1200" b="0" dirty="0">
                        <a:solidFill>
                          <a:schemeClr val="tx1"/>
                        </a:solidFill>
                      </a:endParaRPr>
                    </a:p>
                  </a:txBody>
                  <a:tcPr>
                    <a:solidFill>
                      <a:schemeClr val="bg1"/>
                    </a:solidFill>
                  </a:tcPr>
                </a:tc>
                <a:extLst>
                  <a:ext uri="{0D108BD9-81ED-4DB2-BD59-A6C34878D82A}">
                    <a16:rowId xmlns:a16="http://schemas.microsoft.com/office/drawing/2014/main" val="3108004761"/>
                  </a:ext>
                </a:extLst>
              </a:tr>
            </a:tbl>
          </a:graphicData>
        </a:graphic>
      </p:graphicFrame>
      <p:sp>
        <p:nvSpPr>
          <p:cNvPr id="8" name="TextBox 7">
            <a:extLst>
              <a:ext uri="{FF2B5EF4-FFF2-40B4-BE49-F238E27FC236}">
                <a16:creationId xmlns:a16="http://schemas.microsoft.com/office/drawing/2014/main" id="{40D8F796-D7B3-37EB-2747-32BBA0DFDCD1}"/>
              </a:ext>
            </a:extLst>
          </p:cNvPr>
          <p:cNvSpPr txBox="1"/>
          <p:nvPr/>
        </p:nvSpPr>
        <p:spPr>
          <a:xfrm>
            <a:off x="3895239" y="870194"/>
            <a:ext cx="4304169" cy="338554"/>
          </a:xfrm>
          <a:prstGeom prst="rect">
            <a:avLst/>
          </a:prstGeom>
          <a:noFill/>
        </p:spPr>
        <p:txBody>
          <a:bodyPr wrap="square">
            <a:spAutoFit/>
          </a:bodyPr>
          <a:lstStyle/>
          <a:p>
            <a:r>
              <a:rPr lang="en-US" sz="1600" b="1" dirty="0">
                <a:solidFill>
                  <a:srgbClr val="005696"/>
                </a:solidFill>
                <a:latin typeface="+mj-lt"/>
              </a:rPr>
              <a:t>VNS Health EasyCare Plus (HMO D-SNP)</a:t>
            </a:r>
            <a:endParaRPr lang="en-US" sz="1600" b="1" i="0" dirty="0">
              <a:effectLst/>
              <a:latin typeface="Gellix"/>
            </a:endParaRPr>
          </a:p>
        </p:txBody>
      </p:sp>
      <p:graphicFrame>
        <p:nvGraphicFramePr>
          <p:cNvPr id="9" name="Table 34">
            <a:extLst>
              <a:ext uri="{FF2B5EF4-FFF2-40B4-BE49-F238E27FC236}">
                <a16:creationId xmlns:a16="http://schemas.microsoft.com/office/drawing/2014/main" id="{E67F0E7A-6201-968A-E1AC-5C522DBBC4B8}"/>
              </a:ext>
            </a:extLst>
          </p:cNvPr>
          <p:cNvGraphicFramePr>
            <a:graphicFrameLocks noGrp="1"/>
          </p:cNvGraphicFramePr>
          <p:nvPr/>
        </p:nvGraphicFramePr>
        <p:xfrm>
          <a:off x="4076781" y="1206934"/>
          <a:ext cx="3703783" cy="5044440"/>
        </p:xfrm>
        <a:graphic>
          <a:graphicData uri="http://schemas.openxmlformats.org/drawingml/2006/table">
            <a:tbl>
              <a:tblPr firstRow="1" bandRow="1">
                <a:tableStyleId>{5C22544A-7EE6-4342-B048-85BDC9FD1C3A}</a:tableStyleId>
              </a:tblPr>
              <a:tblGrid>
                <a:gridCol w="3703783">
                  <a:extLst>
                    <a:ext uri="{9D8B030D-6E8A-4147-A177-3AD203B41FA5}">
                      <a16:colId xmlns:a16="http://schemas.microsoft.com/office/drawing/2014/main" val="3551659576"/>
                    </a:ext>
                  </a:extLst>
                </a:gridCol>
              </a:tblGrid>
              <a:tr h="1011265">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i="0" kern="1200" dirty="0">
                          <a:solidFill>
                            <a:schemeClr val="tx1"/>
                          </a:solidFill>
                          <a:effectLst/>
                          <a:latin typeface="+mn-lt"/>
                          <a:ea typeface="+mn-ea"/>
                          <a:cs typeface="+mn-cs"/>
                        </a:rPr>
                        <a:t>$0 Monthly plan premium (Part C), Primary care copay, Specialist copay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i="0" kern="1200" dirty="0">
                          <a:solidFill>
                            <a:schemeClr val="tx1"/>
                          </a:solidFill>
                          <a:effectLst/>
                          <a:latin typeface="+mn-lt"/>
                          <a:ea typeface="+mn-ea"/>
                          <a:cs typeface="+mn-cs"/>
                        </a:rPr>
                        <a:t>Prescription drug coverage (Part D) As low as $0</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i="0" kern="1200" dirty="0">
                          <a:solidFill>
                            <a:srgbClr val="FF3399"/>
                          </a:solidFill>
                          <a:effectLst/>
                          <a:latin typeface="+mn-lt"/>
                          <a:ea typeface="+mn-ea"/>
                          <a:cs typeface="+mn-cs"/>
                        </a:rPr>
                        <a:t>Over-the-Counter (OTC) Card ($225/monthly)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i="0" kern="1200" dirty="0">
                          <a:solidFill>
                            <a:srgbClr val="005696"/>
                          </a:solidFill>
                          <a:effectLst/>
                          <a:latin typeface="+mn-lt"/>
                          <a:ea typeface="+mn-ea"/>
                          <a:cs typeface="+mn-cs"/>
                        </a:rPr>
                        <a:t>Flex Card $350/year to help pay for certain utilities and dental, hearing, and vision </a:t>
                      </a:r>
                      <a:r>
                        <a:rPr lang="en-US" sz="1300" b="0" i="0" kern="1200" dirty="0">
                          <a:solidFill>
                            <a:schemeClr val="tx1"/>
                          </a:solidFill>
                          <a:effectLst/>
                          <a:latin typeface="+mn-lt"/>
                          <a:ea typeface="+mn-ea"/>
                          <a:cs typeface="+mn-cs"/>
                        </a:rPr>
                        <a:t>expenses.</a:t>
                      </a:r>
                    </a:p>
                    <a:p>
                      <a:pPr marL="171450" indent="-171450">
                        <a:buFont typeface="Arial" panose="020B0604020202020204" pitchFamily="34" charset="0"/>
                        <a:buChar char="•"/>
                      </a:pPr>
                      <a:r>
                        <a:rPr lang="en-US" sz="1300" b="0" dirty="0">
                          <a:solidFill>
                            <a:schemeClr val="tx1"/>
                          </a:solidFill>
                        </a:rPr>
                        <a:t>Dental $2,750/year for comprehensive dental care</a:t>
                      </a:r>
                    </a:p>
                    <a:p>
                      <a:pPr marL="171450" indent="-171450">
                        <a:buFont typeface="Arial" panose="020B0604020202020204" pitchFamily="34" charset="0"/>
                        <a:buChar char="•"/>
                      </a:pPr>
                      <a:r>
                        <a:rPr lang="en-US" sz="1300" b="0" dirty="0">
                          <a:solidFill>
                            <a:schemeClr val="tx1"/>
                          </a:solidFill>
                        </a:rPr>
                        <a:t>Vision $0 copay exam, $200/year for eyewear</a:t>
                      </a:r>
                    </a:p>
                    <a:p>
                      <a:pPr marL="171450" indent="-171450">
                        <a:buFont typeface="Arial" panose="020B0604020202020204" pitchFamily="34" charset="0"/>
                        <a:buChar char="•"/>
                      </a:pPr>
                      <a:r>
                        <a:rPr lang="en-US" sz="1300" b="0" dirty="0">
                          <a:solidFill>
                            <a:schemeClr val="tx1"/>
                          </a:solidFill>
                        </a:rPr>
                        <a:t>Hearing $0 copay for exam, $1,400 every 3 years for hardware</a:t>
                      </a:r>
                    </a:p>
                    <a:p>
                      <a:pPr marL="171450" indent="-171450">
                        <a:buFont typeface="Arial" panose="020B0604020202020204" pitchFamily="34" charset="0"/>
                        <a:buChar char="•"/>
                      </a:pPr>
                      <a:r>
                        <a:rPr lang="en-US" sz="1300" b="0" dirty="0">
                          <a:solidFill>
                            <a:schemeClr val="tx1"/>
                          </a:solidFill>
                        </a:rPr>
                        <a:t>Acupuncture 30 visits/year</a:t>
                      </a:r>
                    </a:p>
                    <a:p>
                      <a:pPr marL="171450" indent="-171450">
                        <a:buFont typeface="Arial" panose="020B0604020202020204" pitchFamily="34" charset="0"/>
                        <a:buChar char="•"/>
                      </a:pPr>
                      <a:r>
                        <a:rPr lang="en-US" sz="1300" b="0" dirty="0">
                          <a:solidFill>
                            <a:schemeClr val="tx1"/>
                          </a:solidFill>
                        </a:rPr>
                        <a:t>Routine podiatry 6 visits/year</a:t>
                      </a:r>
                    </a:p>
                    <a:p>
                      <a:pPr marL="171450" indent="-171450">
                        <a:buFont typeface="Arial" panose="020B0604020202020204" pitchFamily="34" charset="0"/>
                        <a:buChar char="•"/>
                      </a:pPr>
                      <a:r>
                        <a:rPr lang="en-US" sz="1300" b="0" dirty="0">
                          <a:solidFill>
                            <a:schemeClr val="tx1"/>
                          </a:solidFill>
                        </a:rPr>
                        <a:t>Transportation to medical care 7 round trips/year</a:t>
                      </a:r>
                    </a:p>
                    <a:p>
                      <a:pPr marL="171450" indent="-171450">
                        <a:buFont typeface="Arial" panose="020B0604020202020204" pitchFamily="34" charset="0"/>
                        <a:buChar char="•"/>
                      </a:pPr>
                      <a:r>
                        <a:rPr lang="en-US" sz="1300" b="0" dirty="0">
                          <a:solidFill>
                            <a:schemeClr val="tx1"/>
                          </a:solidFill>
                        </a:rPr>
                        <a:t>Gym membership - </a:t>
                      </a:r>
                      <a:r>
                        <a:rPr lang="en-US" sz="1300" b="0" dirty="0" err="1">
                          <a:solidFill>
                            <a:schemeClr val="tx1"/>
                          </a:solidFill>
                        </a:rPr>
                        <a:t>SilverSneakers</a:t>
                      </a:r>
                      <a:r>
                        <a:rPr lang="en-US" sz="1300" b="0" dirty="0">
                          <a:solidFill>
                            <a:schemeClr val="tx1"/>
                          </a:solidFill>
                        </a:rPr>
                        <a:t>®</a:t>
                      </a:r>
                    </a:p>
                    <a:p>
                      <a:pPr marL="171450" indent="-171450">
                        <a:buFont typeface="Arial" panose="020B0604020202020204" pitchFamily="34" charset="0"/>
                        <a:buChar char="•"/>
                      </a:pPr>
                      <a:r>
                        <a:rPr lang="en-US" sz="1300" b="0" dirty="0">
                          <a:solidFill>
                            <a:schemeClr val="tx1"/>
                          </a:solidFill>
                        </a:rPr>
                        <a:t>Telehealth – Yes</a:t>
                      </a:r>
                    </a:p>
                    <a:p>
                      <a:pPr marL="171450" indent="-171450">
                        <a:buFont typeface="Arial" panose="020B0604020202020204" pitchFamily="34" charset="0"/>
                        <a:buChar char="•"/>
                      </a:pPr>
                      <a:r>
                        <a:rPr lang="en-US" sz="1300" b="0" dirty="0">
                          <a:solidFill>
                            <a:schemeClr val="tx1"/>
                          </a:solidFill>
                        </a:rPr>
                        <a:t>24/7 Nurse Hotline – Yes</a:t>
                      </a:r>
                    </a:p>
                    <a:p>
                      <a:pPr marL="171450" indent="-171450">
                        <a:buFont typeface="Arial" panose="020B0604020202020204" pitchFamily="34" charset="0"/>
                        <a:buChar char="•"/>
                      </a:pPr>
                      <a:r>
                        <a:rPr lang="en-US" sz="1300" b="0" dirty="0">
                          <a:solidFill>
                            <a:schemeClr val="tx1"/>
                          </a:solidFill>
                        </a:rPr>
                        <a:t>Home delivered meals after a hospital stay – 28 meals over a 2-week period.  </a:t>
                      </a:r>
                    </a:p>
                    <a:p>
                      <a:pPr marL="0" indent="0">
                        <a:buFont typeface="Arial" panose="020B0604020202020204" pitchFamily="34" charset="0"/>
                        <a:buNone/>
                      </a:pPr>
                      <a:r>
                        <a:rPr lang="en-US" sz="1300" b="0" dirty="0">
                          <a:solidFill>
                            <a:schemeClr val="tx1"/>
                          </a:solidFill>
                        </a:rPr>
                        <a:t>    Up to 3 inpatient hospital visits/year.</a:t>
                      </a:r>
                    </a:p>
                  </a:txBody>
                  <a:tcPr>
                    <a:solidFill>
                      <a:schemeClr val="bg1"/>
                    </a:solidFill>
                  </a:tcPr>
                </a:tc>
                <a:extLst>
                  <a:ext uri="{0D108BD9-81ED-4DB2-BD59-A6C34878D82A}">
                    <a16:rowId xmlns:a16="http://schemas.microsoft.com/office/drawing/2014/main" val="3108004761"/>
                  </a:ext>
                </a:extLst>
              </a:tr>
            </a:tbl>
          </a:graphicData>
        </a:graphic>
      </p:graphicFrame>
      <p:sp>
        <p:nvSpPr>
          <p:cNvPr id="12" name="TextBox 11">
            <a:extLst>
              <a:ext uri="{FF2B5EF4-FFF2-40B4-BE49-F238E27FC236}">
                <a16:creationId xmlns:a16="http://schemas.microsoft.com/office/drawing/2014/main" id="{91530D44-3AF7-FDD0-1D23-7A589A408EFF}"/>
              </a:ext>
            </a:extLst>
          </p:cNvPr>
          <p:cNvSpPr txBox="1"/>
          <p:nvPr/>
        </p:nvSpPr>
        <p:spPr>
          <a:xfrm>
            <a:off x="8360512" y="854805"/>
            <a:ext cx="3607994" cy="369332"/>
          </a:xfrm>
          <a:prstGeom prst="rect">
            <a:avLst/>
          </a:prstGeom>
          <a:noFill/>
        </p:spPr>
        <p:txBody>
          <a:bodyPr wrap="square">
            <a:spAutoFit/>
          </a:bodyPr>
          <a:lstStyle/>
          <a:p>
            <a:r>
              <a:rPr lang="en-US" b="1" dirty="0">
                <a:solidFill>
                  <a:srgbClr val="005696"/>
                </a:solidFill>
                <a:latin typeface="+mj-lt"/>
              </a:rPr>
              <a:t>VNS Health Total (HMO D-SNP)</a:t>
            </a:r>
            <a:endParaRPr lang="en-US" b="1" i="0" dirty="0">
              <a:effectLst/>
              <a:latin typeface="+mj-lt"/>
            </a:endParaRPr>
          </a:p>
        </p:txBody>
      </p:sp>
      <p:graphicFrame>
        <p:nvGraphicFramePr>
          <p:cNvPr id="14" name="Table 34">
            <a:extLst>
              <a:ext uri="{FF2B5EF4-FFF2-40B4-BE49-F238E27FC236}">
                <a16:creationId xmlns:a16="http://schemas.microsoft.com/office/drawing/2014/main" id="{936AB53E-F2A4-F92A-D055-CD803EBF918D}"/>
              </a:ext>
            </a:extLst>
          </p:cNvPr>
          <p:cNvGraphicFramePr>
            <a:graphicFrameLocks noGrp="1"/>
          </p:cNvGraphicFramePr>
          <p:nvPr/>
        </p:nvGraphicFramePr>
        <p:xfrm>
          <a:off x="8264722" y="1205641"/>
          <a:ext cx="3703783" cy="5425440"/>
        </p:xfrm>
        <a:graphic>
          <a:graphicData uri="http://schemas.openxmlformats.org/drawingml/2006/table">
            <a:tbl>
              <a:tblPr firstRow="1" bandRow="1">
                <a:tableStyleId>{5C22544A-7EE6-4342-B048-85BDC9FD1C3A}</a:tableStyleId>
              </a:tblPr>
              <a:tblGrid>
                <a:gridCol w="3703783">
                  <a:extLst>
                    <a:ext uri="{9D8B030D-6E8A-4147-A177-3AD203B41FA5}">
                      <a16:colId xmlns:a16="http://schemas.microsoft.com/office/drawing/2014/main" val="3551659576"/>
                    </a:ext>
                  </a:extLst>
                </a:gridCol>
              </a:tblGrid>
              <a:tr h="1011265">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0" i="0" kern="1200" dirty="0">
                          <a:solidFill>
                            <a:schemeClr val="tx1"/>
                          </a:solidFill>
                          <a:effectLst/>
                          <a:latin typeface="+mn-lt"/>
                          <a:ea typeface="+mn-ea"/>
                          <a:cs typeface="+mn-cs"/>
                        </a:rPr>
                        <a:t>$0 Monthly plan premium (Part C), Primary care copay, Specialist copay and Prescription drug coverage (Part D)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i="0" kern="1200" dirty="0">
                          <a:solidFill>
                            <a:srgbClr val="FF3399"/>
                          </a:solidFill>
                          <a:effectLst/>
                          <a:latin typeface="+mn-lt"/>
                          <a:ea typeface="+mn-ea"/>
                          <a:cs typeface="+mn-cs"/>
                        </a:rPr>
                        <a:t>Over-the-Counter (OTC) Card ($266/monthly)</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300" b="1" i="0" kern="1200" dirty="0">
                          <a:solidFill>
                            <a:srgbClr val="005696"/>
                          </a:solidFill>
                          <a:effectLst/>
                          <a:latin typeface="+mn-lt"/>
                          <a:ea typeface="+mn-ea"/>
                          <a:cs typeface="+mn-cs"/>
                        </a:rPr>
                        <a:t>Flex Card $760/year to help pay for certain utilities and dental, hearing, and vision expenses.</a:t>
                      </a:r>
                    </a:p>
                    <a:p>
                      <a:pPr marL="171450" indent="-171450">
                        <a:buFont typeface="Arial" panose="020B0604020202020204" pitchFamily="34" charset="0"/>
                        <a:buChar char="•"/>
                      </a:pPr>
                      <a:r>
                        <a:rPr lang="en-US" sz="1300" b="0" dirty="0">
                          <a:solidFill>
                            <a:schemeClr val="tx1"/>
                          </a:solidFill>
                        </a:rPr>
                        <a:t>Dental $3,000/year for comprehensive dental care</a:t>
                      </a:r>
                    </a:p>
                    <a:p>
                      <a:pPr marL="171450" indent="-171450">
                        <a:buFont typeface="Arial" panose="020B0604020202020204" pitchFamily="34" charset="0"/>
                        <a:buChar char="•"/>
                      </a:pPr>
                      <a:r>
                        <a:rPr lang="en-US" sz="1300" b="0" dirty="0">
                          <a:solidFill>
                            <a:schemeClr val="tx1"/>
                          </a:solidFill>
                        </a:rPr>
                        <a:t>Vision $0 copay exam, $300/year for eyewear</a:t>
                      </a:r>
                    </a:p>
                    <a:p>
                      <a:pPr marL="171450" indent="-171450">
                        <a:buFont typeface="Arial" panose="020B0604020202020204" pitchFamily="34" charset="0"/>
                        <a:buChar char="•"/>
                      </a:pPr>
                      <a:r>
                        <a:rPr lang="en-US" sz="1300" b="0" dirty="0">
                          <a:solidFill>
                            <a:schemeClr val="tx1"/>
                          </a:solidFill>
                        </a:rPr>
                        <a:t>Hearing $0 copay for exam, $1,500 every 3 years for aids</a:t>
                      </a:r>
                    </a:p>
                    <a:p>
                      <a:pPr marL="171450" indent="-171450">
                        <a:buFont typeface="Arial" panose="020B0604020202020204" pitchFamily="34" charset="0"/>
                        <a:buChar char="•"/>
                      </a:pPr>
                      <a:r>
                        <a:rPr lang="en-US" sz="1300" b="0" dirty="0">
                          <a:solidFill>
                            <a:schemeClr val="tx1"/>
                          </a:solidFill>
                        </a:rPr>
                        <a:t>Acupuncture 30 visits/year</a:t>
                      </a:r>
                    </a:p>
                    <a:p>
                      <a:pPr marL="171450" indent="-171450">
                        <a:buFont typeface="Arial" panose="020B0604020202020204" pitchFamily="34" charset="0"/>
                        <a:buChar char="•"/>
                      </a:pPr>
                      <a:r>
                        <a:rPr lang="en-US" sz="1300" b="0" dirty="0">
                          <a:solidFill>
                            <a:schemeClr val="tx1"/>
                          </a:solidFill>
                        </a:rPr>
                        <a:t>Gym membership - </a:t>
                      </a:r>
                      <a:r>
                        <a:rPr lang="en-US" sz="1300" b="0" dirty="0" err="1">
                          <a:solidFill>
                            <a:schemeClr val="tx1"/>
                          </a:solidFill>
                        </a:rPr>
                        <a:t>SilverSneakers</a:t>
                      </a:r>
                      <a:r>
                        <a:rPr lang="en-US" sz="1300" b="0" dirty="0">
                          <a:solidFill>
                            <a:schemeClr val="tx1"/>
                          </a:solidFill>
                        </a:rPr>
                        <a:t>®</a:t>
                      </a:r>
                    </a:p>
                    <a:p>
                      <a:pPr marL="171450" indent="-171450">
                        <a:buFont typeface="Arial" panose="020B0604020202020204" pitchFamily="34" charset="0"/>
                        <a:buChar char="•"/>
                      </a:pPr>
                      <a:r>
                        <a:rPr lang="en-US" sz="1300" b="0" dirty="0">
                          <a:solidFill>
                            <a:schemeClr val="tx1"/>
                          </a:solidFill>
                        </a:rPr>
                        <a:t>Telehealth – Yes</a:t>
                      </a:r>
                    </a:p>
                    <a:p>
                      <a:pPr marL="171450" indent="-171450">
                        <a:buFont typeface="Arial" panose="020B0604020202020204" pitchFamily="34" charset="0"/>
                        <a:buChar char="•"/>
                      </a:pPr>
                      <a:r>
                        <a:rPr lang="en-US" sz="1300" b="0" dirty="0">
                          <a:solidFill>
                            <a:schemeClr val="tx1"/>
                          </a:solidFill>
                        </a:rPr>
                        <a:t>24/7 Nurse Hotline – Yes</a:t>
                      </a:r>
                    </a:p>
                    <a:p>
                      <a:pPr marL="171450" indent="-171450">
                        <a:buFont typeface="Arial" panose="020B0604020202020204" pitchFamily="34" charset="0"/>
                        <a:buChar char="•"/>
                      </a:pPr>
                      <a:r>
                        <a:rPr lang="en-US" sz="1300" b="0" dirty="0">
                          <a:solidFill>
                            <a:schemeClr val="tx1"/>
                          </a:solidFill>
                        </a:rPr>
                        <a:t>Long-Term services and supports- Yes (including home health aide, nurse, and social worker)</a:t>
                      </a:r>
                    </a:p>
                    <a:p>
                      <a:pPr marL="171450" indent="-171450">
                        <a:buFont typeface="Arial" panose="020B0604020202020204" pitchFamily="34" charset="0"/>
                        <a:buChar char="•"/>
                      </a:pPr>
                      <a:r>
                        <a:rPr lang="en-US" sz="1300" b="0" dirty="0">
                          <a:solidFill>
                            <a:schemeClr val="tx1"/>
                          </a:solidFill>
                        </a:rPr>
                        <a:t>Worldwide coverage - Up to $50,000/year for emergency services and urgent care</a:t>
                      </a:r>
                    </a:p>
                    <a:p>
                      <a:pPr marL="171450" indent="-171450">
                        <a:buFont typeface="Arial" panose="020B0604020202020204" pitchFamily="34" charset="0"/>
                        <a:buChar char="•"/>
                      </a:pPr>
                      <a:r>
                        <a:rPr lang="en-US" sz="1300" b="0" dirty="0">
                          <a:solidFill>
                            <a:schemeClr val="tx1"/>
                          </a:solidFill>
                        </a:rPr>
                        <a:t>Home delivered meals after a hospital stay – 28 meals over a 2-week period.  </a:t>
                      </a:r>
                    </a:p>
                    <a:p>
                      <a:pPr marL="0" indent="0">
                        <a:buFont typeface="Arial" panose="020B0604020202020204" pitchFamily="34" charset="0"/>
                        <a:buNone/>
                      </a:pPr>
                      <a:r>
                        <a:rPr lang="en-US" sz="1300" b="0" dirty="0">
                          <a:solidFill>
                            <a:schemeClr val="tx1"/>
                          </a:solidFill>
                        </a:rPr>
                        <a:t>    Up to 3 inpatient hospital visits/year.</a:t>
                      </a:r>
                    </a:p>
                    <a:p>
                      <a:pPr marL="171450" indent="-171450">
                        <a:buFont typeface="Arial" panose="020B0604020202020204" pitchFamily="34" charset="0"/>
                        <a:buChar char="•"/>
                      </a:pPr>
                      <a:endParaRPr lang="en-US" sz="1200" b="0" dirty="0">
                        <a:solidFill>
                          <a:schemeClr val="tx1"/>
                        </a:solidFill>
                      </a:endParaRPr>
                    </a:p>
                  </a:txBody>
                  <a:tcPr>
                    <a:solidFill>
                      <a:schemeClr val="bg1"/>
                    </a:solidFill>
                  </a:tcPr>
                </a:tc>
                <a:extLst>
                  <a:ext uri="{0D108BD9-81ED-4DB2-BD59-A6C34878D82A}">
                    <a16:rowId xmlns:a16="http://schemas.microsoft.com/office/drawing/2014/main" val="3108004761"/>
                  </a:ext>
                </a:extLst>
              </a:tr>
            </a:tbl>
          </a:graphicData>
        </a:graphic>
      </p:graphicFrame>
      <p:pic>
        <p:nvPicPr>
          <p:cNvPr id="3" name="Picture 2">
            <a:extLst>
              <a:ext uri="{FF2B5EF4-FFF2-40B4-BE49-F238E27FC236}">
                <a16:creationId xmlns:a16="http://schemas.microsoft.com/office/drawing/2014/main" id="{9F38FB0E-C61E-2262-45EE-6CF0DF761D40}"/>
              </a:ext>
            </a:extLst>
          </p:cNvPr>
          <p:cNvPicPr>
            <a:picLocks noChangeAspect="1"/>
          </p:cNvPicPr>
          <p:nvPr/>
        </p:nvPicPr>
        <p:blipFill>
          <a:blip r:embed="rId3"/>
          <a:stretch>
            <a:fillRect/>
          </a:stretch>
        </p:blipFill>
        <p:spPr>
          <a:xfrm>
            <a:off x="271163" y="6381123"/>
            <a:ext cx="2505673" cy="249958"/>
          </a:xfrm>
          <a:prstGeom prst="rect">
            <a:avLst/>
          </a:prstGeom>
        </p:spPr>
      </p:pic>
    </p:spTree>
    <p:custDataLst>
      <p:tags r:id="rId1"/>
    </p:custDataLst>
    <p:extLst>
      <p:ext uri="{BB962C8B-B14F-4D97-AF65-F5344CB8AC3E}">
        <p14:creationId xmlns:p14="http://schemas.microsoft.com/office/powerpoint/2010/main" val="824231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dirty="0"/>
              <a:t>Website</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39AB6"/>
                </a:solidFill>
                <a:effectLst/>
                <a:uLnTx/>
                <a:uFillTx/>
                <a:latin typeface="Arial"/>
                <a:ea typeface="+mn-ea"/>
                <a:cs typeface="+mn-cs"/>
              </a:rPr>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51</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697308" y="971233"/>
          <a:ext cx="11290631" cy="4623655"/>
        </p:xfrm>
        <a:graphic>
          <a:graphicData uri="http://schemas.openxmlformats.org/drawingml/2006/table">
            <a:tbl>
              <a:tblPr firstRow="1" bandRow="1">
                <a:tableStyleId>{5C22544A-7EE6-4342-B048-85BDC9FD1C3A}</a:tableStyleId>
              </a:tblPr>
              <a:tblGrid>
                <a:gridCol w="11290631">
                  <a:extLst>
                    <a:ext uri="{9D8B030D-6E8A-4147-A177-3AD203B41FA5}">
                      <a16:colId xmlns:a16="http://schemas.microsoft.com/office/drawing/2014/main" val="1271845275"/>
                    </a:ext>
                  </a:extLst>
                </a:gridCol>
              </a:tblGrid>
              <a:tr h="4623655">
                <a:tc>
                  <a:txBody>
                    <a:bodyPr/>
                    <a:lstStyle/>
                    <a:p>
                      <a:r>
                        <a:rPr lang="en-US" b="0" dirty="0">
                          <a:solidFill>
                            <a:schemeClr val="tx1"/>
                          </a:solidFill>
                        </a:rPr>
                        <a:t>Providers have access to a variety of easy-to-use reference materials at      </a:t>
                      </a:r>
                    </a:p>
                    <a:p>
                      <a:r>
                        <a:rPr lang="en-US" dirty="0">
                          <a:hlinkClick r:id="rId3"/>
                        </a:rPr>
                        <a:t>Resources for Health Professionals - VNS Health | Health Plans (vnshealthplans.org)</a:t>
                      </a:r>
                      <a:r>
                        <a:rPr lang="en-US" b="0" dirty="0">
                          <a:solidFill>
                            <a:schemeClr val="tx1"/>
                          </a:solidFill>
                        </a:rPr>
                        <a:t>, including:</a:t>
                      </a:r>
                    </a:p>
                    <a:p>
                      <a:endParaRPr lang="en-US" b="0" dirty="0">
                        <a:solidFill>
                          <a:schemeClr val="tx1"/>
                        </a:solidFill>
                      </a:endParaRPr>
                    </a:p>
                    <a:p>
                      <a:pPr marL="285750" indent="-285750">
                        <a:buFont typeface="Arial" panose="020B0604020202020204" pitchFamily="34" charset="0"/>
                        <a:buChar char="•"/>
                      </a:pPr>
                      <a:r>
                        <a:rPr lang="en-US" b="1" dirty="0">
                          <a:solidFill>
                            <a:schemeClr val="tx1"/>
                          </a:solidFill>
                        </a:rPr>
                        <a:t>Provider Portal: </a:t>
                      </a:r>
                      <a:r>
                        <a:rPr lang="en-US" b="0" dirty="0">
                          <a:solidFill>
                            <a:schemeClr val="tx1"/>
                          </a:solidFill>
                        </a:rPr>
                        <a:t>Your one-stop shop for claims, authorizations, eligibility, document submission, and more.</a:t>
                      </a:r>
                    </a:p>
                    <a:p>
                      <a:pPr marL="285750" indent="-285750">
                        <a:buFont typeface="Arial" panose="020B0604020202020204" pitchFamily="34" charset="0"/>
                        <a:buChar char="•"/>
                      </a:pPr>
                      <a:r>
                        <a:rPr lang="en-US" b="1" dirty="0">
                          <a:solidFill>
                            <a:schemeClr val="tx1"/>
                          </a:solidFill>
                        </a:rPr>
                        <a:t>Provider Toolkit: </a:t>
                      </a:r>
                      <a:r>
                        <a:rPr lang="en-US" b="0" dirty="0">
                          <a:solidFill>
                            <a:schemeClr val="tx1"/>
                          </a:solidFill>
                        </a:rPr>
                        <a:t>The basic information and tools you need to efficiently serve your clients and patients.</a:t>
                      </a:r>
                    </a:p>
                    <a:p>
                      <a:pPr marL="285750" indent="-285750">
                        <a:buFont typeface="Arial" panose="020B0604020202020204" pitchFamily="34" charset="0"/>
                        <a:buChar char="•"/>
                      </a:pPr>
                      <a:r>
                        <a:rPr lang="en-US" b="1" dirty="0">
                          <a:solidFill>
                            <a:schemeClr val="tx1"/>
                          </a:solidFill>
                        </a:rPr>
                        <a:t>Claims, Billing, and Payments: </a:t>
                      </a:r>
                      <a:r>
                        <a:rPr lang="en-US" b="0" dirty="0">
                          <a:solidFill>
                            <a:schemeClr val="tx1"/>
                          </a:solidFill>
                        </a:rPr>
                        <a:t>Resources and information about claims, remittances, billing codes, and payment.</a:t>
                      </a:r>
                    </a:p>
                    <a:p>
                      <a:pPr marL="285750" indent="-285750">
                        <a:buFont typeface="Arial" panose="020B0604020202020204" pitchFamily="34" charset="0"/>
                        <a:buChar char="•"/>
                      </a:pPr>
                      <a:r>
                        <a:rPr lang="en-US" b="1" dirty="0">
                          <a:solidFill>
                            <a:schemeClr val="tx1"/>
                          </a:solidFill>
                        </a:rPr>
                        <a:t>Credentialing: </a:t>
                      </a:r>
                      <a:r>
                        <a:rPr lang="en-US" b="0" dirty="0">
                          <a:solidFill>
                            <a:schemeClr val="tx1"/>
                          </a:solidFill>
                        </a:rPr>
                        <a:t>Information, forms, and other resources for meeting our credentialing criteria.</a:t>
                      </a:r>
                    </a:p>
                    <a:p>
                      <a:pPr marL="285750" indent="-285750">
                        <a:buFont typeface="Arial" panose="020B0604020202020204" pitchFamily="34" charset="0"/>
                        <a:buChar char="•"/>
                      </a:pPr>
                      <a:r>
                        <a:rPr lang="en-US" b="1" dirty="0">
                          <a:solidFill>
                            <a:schemeClr val="tx1"/>
                          </a:solidFill>
                        </a:rPr>
                        <a:t>Notices, News, and Updates: </a:t>
                      </a:r>
                      <a:r>
                        <a:rPr lang="en-US" b="0" dirty="0">
                          <a:solidFill>
                            <a:schemeClr val="tx1"/>
                          </a:solidFill>
                        </a:rPr>
                        <a:t>Notices, newsletters, and updates, that can help you keep track of changing health care standards and regulations.</a:t>
                      </a:r>
                    </a:p>
                    <a:p>
                      <a:pPr marL="285750" indent="-285750">
                        <a:buFont typeface="Arial" panose="020B0604020202020204" pitchFamily="34" charset="0"/>
                        <a:buChar char="•"/>
                      </a:pPr>
                      <a:r>
                        <a:rPr lang="en-US" b="1" dirty="0">
                          <a:solidFill>
                            <a:schemeClr val="tx1"/>
                          </a:solidFill>
                        </a:rPr>
                        <a:t>Formulary Search: </a:t>
                      </a:r>
                      <a:r>
                        <a:rPr lang="en-US" b="0" dirty="0">
                          <a:solidFill>
                            <a:schemeClr val="tx1"/>
                          </a:solidFill>
                        </a:rPr>
                        <a:t>Searchable listing of thousands of drugs for hundreds of ailments and conditions.</a:t>
                      </a:r>
                    </a:p>
                    <a:p>
                      <a:pPr marL="285750" indent="-285750">
                        <a:buFont typeface="Arial" panose="020B0604020202020204" pitchFamily="34" charset="0"/>
                        <a:buChar char="•"/>
                      </a:pPr>
                      <a:r>
                        <a:rPr lang="en-US" b="1" dirty="0">
                          <a:solidFill>
                            <a:schemeClr val="tx1"/>
                          </a:solidFill>
                        </a:rPr>
                        <a:t>All Provider Forms: </a:t>
                      </a:r>
                      <a:r>
                        <a:rPr lang="en-US" b="0" dirty="0">
                          <a:solidFill>
                            <a:schemeClr val="tx1"/>
                          </a:solidFill>
                        </a:rPr>
                        <a:t>Find forms to join our network, update demographic information, get prior authorizations for a patient’s medications, and more.</a:t>
                      </a:r>
                    </a:p>
                    <a:p>
                      <a:pPr marL="285750" indent="-285750">
                        <a:buFont typeface="Arial" panose="020B0604020202020204" pitchFamily="34" charset="0"/>
                        <a:buChar char="•"/>
                      </a:pPr>
                      <a:r>
                        <a:rPr lang="en-US" b="1" dirty="0">
                          <a:solidFill>
                            <a:schemeClr val="tx1"/>
                          </a:solidFill>
                        </a:rPr>
                        <a:t>Provider Manual: </a:t>
                      </a:r>
                      <a:r>
                        <a:rPr lang="en-US" b="0" dirty="0">
                          <a:solidFill>
                            <a:schemeClr val="tx1"/>
                          </a:solidFill>
                        </a:rPr>
                        <a:t>Answers questions about everything providers should know about working with us. </a:t>
                      </a:r>
                    </a:p>
                    <a:p>
                      <a:pPr marL="285750" indent="-285750">
                        <a:buFont typeface="Arial" panose="020B0604020202020204" pitchFamily="34" charset="0"/>
                        <a:buChar char="•"/>
                      </a:pPr>
                      <a:r>
                        <a:rPr lang="en-US" b="1" dirty="0">
                          <a:solidFill>
                            <a:schemeClr val="tx1"/>
                          </a:solidFill>
                        </a:rPr>
                        <a:t>Quick Reference Guide: </a:t>
                      </a:r>
                      <a:r>
                        <a:rPr lang="en-US" b="0" dirty="0">
                          <a:solidFill>
                            <a:schemeClr val="tx1"/>
                          </a:solidFill>
                        </a:rPr>
                        <a:t>A convenient resource for trouble-shooting provider-related concerns.</a:t>
                      </a:r>
                    </a:p>
                    <a:p>
                      <a:pPr marL="285750" indent="-285750">
                        <a:buFont typeface="Arial" panose="020B0604020202020204" pitchFamily="34" charset="0"/>
                        <a:buChar char="•"/>
                      </a:pPr>
                      <a:r>
                        <a:rPr lang="en-US" b="1" dirty="0">
                          <a:solidFill>
                            <a:schemeClr val="tx1"/>
                          </a:solidFill>
                        </a:rPr>
                        <a:t>Helpful Links: </a:t>
                      </a:r>
                      <a:r>
                        <a:rPr lang="en-US" b="0" dirty="0">
                          <a:solidFill>
                            <a:schemeClr val="tx1"/>
                          </a:solidFill>
                        </a:rPr>
                        <a:t>Go here for all the forms and documents you need as a network provider.</a:t>
                      </a:r>
                    </a:p>
                  </a:txBody>
                  <a:tcPr>
                    <a:noFill/>
                  </a:tcPr>
                </a:tc>
                <a:extLst>
                  <a:ext uri="{0D108BD9-81ED-4DB2-BD59-A6C34878D82A}">
                    <a16:rowId xmlns:a16="http://schemas.microsoft.com/office/drawing/2014/main" val="3064228252"/>
                  </a:ext>
                </a:extLst>
              </a:tr>
            </a:tbl>
          </a:graphicData>
        </a:graphic>
      </p:graphicFrame>
    </p:spTree>
    <p:custDataLst>
      <p:tags r:id="rId1"/>
    </p:custDataLst>
    <p:extLst>
      <p:ext uri="{BB962C8B-B14F-4D97-AF65-F5344CB8AC3E}">
        <p14:creationId xmlns:p14="http://schemas.microsoft.com/office/powerpoint/2010/main" val="2277272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dirty="0"/>
              <a:t>Provider Portal</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39AB6"/>
                </a:solidFill>
                <a:effectLst/>
                <a:uLnTx/>
                <a:uFillTx/>
                <a:latin typeface="Arial"/>
                <a:ea typeface="+mn-ea"/>
                <a:cs typeface="+mn-cs"/>
              </a:rPr>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52</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263472" y="971233"/>
          <a:ext cx="11724468" cy="5321079"/>
        </p:xfrm>
        <a:graphic>
          <a:graphicData uri="http://schemas.openxmlformats.org/drawingml/2006/table">
            <a:tbl>
              <a:tblPr firstRow="1" bandRow="1">
                <a:tableStyleId>{5C22544A-7EE6-4342-B048-85BDC9FD1C3A}</a:tableStyleId>
              </a:tblPr>
              <a:tblGrid>
                <a:gridCol w="11724468">
                  <a:extLst>
                    <a:ext uri="{9D8B030D-6E8A-4147-A177-3AD203B41FA5}">
                      <a16:colId xmlns:a16="http://schemas.microsoft.com/office/drawing/2014/main" val="1271845275"/>
                    </a:ext>
                  </a:extLst>
                </a:gridCol>
              </a:tblGrid>
              <a:tr h="5321079">
                <a:tc>
                  <a:txBody>
                    <a:bodyPr/>
                    <a:lstStyle/>
                    <a:p>
                      <a:pPr marL="0" indent="0">
                        <a:buFont typeface="Arial" panose="020B0604020202020204" pitchFamily="34" charset="0"/>
                        <a:buNone/>
                      </a:pPr>
                      <a:r>
                        <a:rPr lang="en-US" sz="1500" b="0" dirty="0">
                          <a:solidFill>
                            <a:schemeClr val="tx1"/>
                          </a:solidFill>
                        </a:rPr>
                        <a:t>Your one-stop shop for claims, authorizations, eligibility, document submission, and more.</a:t>
                      </a:r>
                    </a:p>
                    <a:p>
                      <a:pPr marL="0" indent="0">
                        <a:buFont typeface="Arial" panose="020B0604020202020204" pitchFamily="34" charset="0"/>
                        <a:buNone/>
                      </a:pPr>
                      <a:endParaRPr lang="en-US" sz="1000" b="0" dirty="0">
                        <a:solidFill>
                          <a:schemeClr val="tx1"/>
                        </a:solidFill>
                        <a:hlinkClick r:id="rId3"/>
                      </a:endParaRPr>
                    </a:p>
                    <a:p>
                      <a:pPr marL="0" indent="0">
                        <a:buFont typeface="Arial" panose="020B0604020202020204" pitchFamily="34" charset="0"/>
                        <a:buNone/>
                      </a:pPr>
                      <a:r>
                        <a:rPr lang="en-US" sz="1500" b="0" dirty="0">
                          <a:solidFill>
                            <a:schemeClr val="tx1"/>
                          </a:solidFill>
                          <a:hlinkClick r:id="rId3"/>
                        </a:rPr>
                        <a:t>https://www.vnshealthplans.org/provider-portal/</a:t>
                      </a:r>
                      <a:r>
                        <a:rPr lang="en-US" sz="1500" b="0" dirty="0">
                          <a:solidFill>
                            <a:schemeClr val="tx1"/>
                          </a:solidFill>
                        </a:rPr>
                        <a:t> </a:t>
                      </a:r>
                    </a:p>
                    <a:p>
                      <a:pPr marL="0" indent="0">
                        <a:buFont typeface="Arial" panose="020B0604020202020204" pitchFamily="34" charset="0"/>
                        <a:buNone/>
                      </a:pPr>
                      <a:endParaRPr lang="en-US" sz="1000" b="0" dirty="0">
                        <a:solidFill>
                          <a:schemeClr val="tx1"/>
                        </a:solidFill>
                      </a:endParaRPr>
                    </a:p>
                    <a:p>
                      <a:pPr marL="0" indent="0">
                        <a:buFont typeface="Arial" panose="020B0604020202020204" pitchFamily="34" charset="0"/>
                        <a:buNone/>
                      </a:pPr>
                      <a:r>
                        <a:rPr lang="en-US" sz="1500" b="1" i="0" kern="1200" dirty="0">
                          <a:solidFill>
                            <a:schemeClr val="tx1"/>
                          </a:solidFill>
                          <a:effectLst/>
                          <a:latin typeface="+mn-lt"/>
                          <a:ea typeface="+mn-ea"/>
                          <a:cs typeface="+mn-cs"/>
                        </a:rPr>
                        <a:t>New to the provider portal? Register here: </a:t>
                      </a:r>
                      <a:r>
                        <a:rPr lang="en-US" sz="1500" b="0" dirty="0">
                          <a:solidFill>
                            <a:srgbClr val="003C71"/>
                          </a:solidFill>
                          <a:hlinkClick r:id="rId4">
                            <a:extLst>
                              <a:ext uri="{A12FA001-AC4F-418D-AE19-62706E023703}">
                                <ahyp:hlinkClr xmlns:ahyp="http://schemas.microsoft.com/office/drawing/2018/hyperlinkcolor" val="tx"/>
                              </a:ext>
                            </a:extLst>
                          </a:hlinkClick>
                        </a:rPr>
                        <a:t>https://providerportal.vnshealthplans.org/registration</a:t>
                      </a:r>
                      <a:r>
                        <a:rPr lang="en-US" sz="1500" b="0" dirty="0">
                          <a:solidFill>
                            <a:schemeClr val="tx1"/>
                          </a:solidFill>
                        </a:rPr>
                        <a:t> </a:t>
                      </a:r>
                    </a:p>
                    <a:p>
                      <a:endParaRPr lang="en-US" sz="1000" b="1" i="0" kern="1200" dirty="0">
                        <a:solidFill>
                          <a:schemeClr val="tx1"/>
                        </a:solidFill>
                        <a:effectLst/>
                        <a:latin typeface="+mn-lt"/>
                        <a:ea typeface="+mn-ea"/>
                        <a:cs typeface="+mn-cs"/>
                      </a:endParaRPr>
                    </a:p>
                    <a:p>
                      <a:r>
                        <a:rPr lang="en-US" sz="1500" b="1" i="0" kern="1200" dirty="0">
                          <a:solidFill>
                            <a:schemeClr val="tx1"/>
                          </a:solidFill>
                          <a:effectLst/>
                          <a:latin typeface="+mn-lt"/>
                          <a:ea typeface="+mn-ea"/>
                          <a:cs typeface="+mn-cs"/>
                        </a:rPr>
                        <a:t>Please select your role:</a:t>
                      </a:r>
                      <a:endParaRPr lang="en-US" sz="1500" b="0" i="0" kern="1200" dirty="0">
                        <a:solidFill>
                          <a:schemeClr val="tx1"/>
                        </a:solidFill>
                        <a:effectLst/>
                        <a:latin typeface="+mn-lt"/>
                        <a:ea typeface="+mn-ea"/>
                        <a:cs typeface="+mn-cs"/>
                      </a:endParaRPr>
                    </a:p>
                    <a:p>
                      <a:r>
                        <a:rPr lang="en-US" sz="1500" b="1" i="0" u="sng" kern="1200" dirty="0">
                          <a:solidFill>
                            <a:schemeClr val="tx1"/>
                          </a:solidFill>
                          <a:effectLst/>
                          <a:latin typeface="+mn-lt"/>
                          <a:ea typeface="+mn-ea"/>
                          <a:cs typeface="+mn-cs"/>
                        </a:rPr>
                        <a:t>Admin:</a:t>
                      </a:r>
                      <a:r>
                        <a:rPr lang="en-US" sz="1500" b="1" i="0" kern="1200" dirty="0">
                          <a:solidFill>
                            <a:schemeClr val="tx1"/>
                          </a:solidFill>
                          <a:effectLst/>
                          <a:latin typeface="+mn-lt"/>
                          <a:ea typeface="+mn-ea"/>
                          <a:cs typeface="+mn-cs"/>
                        </a:rPr>
                        <a:t> </a:t>
                      </a:r>
                      <a:r>
                        <a:rPr lang="en-US" sz="1500" b="0" i="0" kern="1200" dirty="0">
                          <a:solidFill>
                            <a:schemeClr val="tx1"/>
                          </a:solidFill>
                          <a:effectLst/>
                          <a:latin typeface="+mn-lt"/>
                          <a:ea typeface="+mn-ea"/>
                          <a:cs typeface="+mn-cs"/>
                        </a:rPr>
                        <a:t>Choose the Admin role if you are an office manager or administrator and need to access one or more facilities, groups, or providers. You’ll need to enter your name, email address, and phone number.</a:t>
                      </a:r>
                    </a:p>
                    <a:p>
                      <a:r>
                        <a:rPr lang="en-US" sz="1500" b="1" i="0" u="sng" kern="1200" dirty="0">
                          <a:solidFill>
                            <a:schemeClr val="tx1"/>
                          </a:solidFill>
                          <a:effectLst/>
                          <a:latin typeface="+mn-lt"/>
                          <a:ea typeface="+mn-ea"/>
                          <a:cs typeface="+mn-cs"/>
                        </a:rPr>
                        <a:t>Billing Agent:</a:t>
                      </a:r>
                      <a:r>
                        <a:rPr lang="en-US" sz="1500" b="1" i="0" kern="1200" dirty="0">
                          <a:solidFill>
                            <a:schemeClr val="tx1"/>
                          </a:solidFill>
                          <a:effectLst/>
                          <a:latin typeface="+mn-lt"/>
                          <a:ea typeface="+mn-ea"/>
                          <a:cs typeface="+mn-cs"/>
                        </a:rPr>
                        <a:t> </a:t>
                      </a:r>
                      <a:r>
                        <a:rPr lang="en-US" sz="1500" b="0" i="0" kern="1200" dirty="0">
                          <a:solidFill>
                            <a:schemeClr val="tx1"/>
                          </a:solidFill>
                          <a:effectLst/>
                          <a:latin typeface="+mn-lt"/>
                          <a:ea typeface="+mn-ea"/>
                          <a:cs typeface="+mn-cs"/>
                        </a:rPr>
                        <a:t>Choose the Billing Agent role if you are a billing agent or independent contractor for one or more facilities, groups, or providers. You’ll need to enter your name, email address, and phone number.</a:t>
                      </a:r>
                    </a:p>
                    <a:p>
                      <a:r>
                        <a:rPr lang="en-US" sz="1500" b="1" i="0" u="sng" kern="1200" dirty="0">
                          <a:solidFill>
                            <a:schemeClr val="tx1"/>
                          </a:solidFill>
                          <a:effectLst/>
                          <a:latin typeface="+mn-lt"/>
                          <a:ea typeface="+mn-ea"/>
                          <a:cs typeface="+mn-cs"/>
                        </a:rPr>
                        <a:t>Provider:</a:t>
                      </a:r>
                      <a:r>
                        <a:rPr lang="en-US" sz="1500" b="1" i="0" kern="1200" dirty="0">
                          <a:solidFill>
                            <a:schemeClr val="tx1"/>
                          </a:solidFill>
                          <a:effectLst/>
                          <a:latin typeface="+mn-lt"/>
                          <a:ea typeface="+mn-ea"/>
                          <a:cs typeface="+mn-cs"/>
                        </a:rPr>
                        <a:t> </a:t>
                      </a:r>
                      <a:r>
                        <a:rPr lang="en-US" sz="1500" b="0" i="0" kern="1200" dirty="0">
                          <a:solidFill>
                            <a:schemeClr val="tx1"/>
                          </a:solidFill>
                          <a:effectLst/>
                          <a:latin typeface="+mn-lt"/>
                          <a:ea typeface="+mn-ea"/>
                          <a:cs typeface="+mn-cs"/>
                        </a:rPr>
                        <a:t>Choose the Provider role if you are a physician or practitioner and need access to your practices. You’ll need to enter your name, email address, tax ID, individual NPI, and one of the following: A check number, A claim number, and/or an Electronic funds transfer (EFT) number.</a:t>
                      </a:r>
                    </a:p>
                    <a:p>
                      <a:pPr marL="0" indent="0">
                        <a:buFont typeface="Arial" panose="020B0604020202020204" pitchFamily="34" charset="0"/>
                        <a:buNone/>
                      </a:pPr>
                      <a:endParaRPr lang="en-US" sz="1000" b="0" dirty="0">
                        <a:solidFill>
                          <a:schemeClr val="tx1"/>
                        </a:solidFill>
                      </a:endParaRPr>
                    </a:p>
                    <a:p>
                      <a:pPr marL="0" indent="0">
                        <a:buFont typeface="Arial" panose="020B0604020202020204" pitchFamily="34" charset="0"/>
                        <a:buNone/>
                      </a:pPr>
                      <a:r>
                        <a:rPr lang="en-US" sz="1500" b="1" dirty="0">
                          <a:solidFill>
                            <a:schemeClr val="tx1"/>
                          </a:solidFill>
                        </a:rPr>
                        <a:t>Log into your account: </a:t>
                      </a:r>
                      <a:r>
                        <a:rPr lang="en-US" sz="1500" b="0" dirty="0">
                          <a:solidFill>
                            <a:schemeClr val="tx1"/>
                          </a:solidFill>
                          <a:hlinkClick r:id="rId5"/>
                        </a:rPr>
                        <a:t>https://providerportal.vnshealthplans.org/login-redirect</a:t>
                      </a:r>
                      <a:r>
                        <a:rPr lang="en-US" sz="1500" b="0" dirty="0">
                          <a:solidFill>
                            <a:schemeClr val="tx1"/>
                          </a:solidFill>
                        </a:rPr>
                        <a:t> </a:t>
                      </a:r>
                    </a:p>
                    <a:p>
                      <a:pPr marL="0" indent="0">
                        <a:buFont typeface="Arial" panose="020B0604020202020204" pitchFamily="34" charset="0"/>
                        <a:buNone/>
                      </a:pPr>
                      <a:endParaRPr lang="en-US" sz="1000" b="0" dirty="0">
                        <a:solidFill>
                          <a:schemeClr val="tx1"/>
                        </a:solidFill>
                      </a:endParaRPr>
                    </a:p>
                    <a:p>
                      <a:pPr marL="0" indent="0">
                        <a:buFont typeface="Arial" panose="020B0604020202020204" pitchFamily="34" charset="0"/>
                        <a:buNone/>
                      </a:pPr>
                      <a:r>
                        <a:rPr lang="en-US" sz="1500" b="1" dirty="0">
                          <a:solidFill>
                            <a:schemeClr val="tx1"/>
                          </a:solidFill>
                        </a:rPr>
                        <a:t>Forgot your username: </a:t>
                      </a:r>
                      <a:r>
                        <a:rPr lang="en-US" sz="1500" b="0" dirty="0">
                          <a:solidFill>
                            <a:schemeClr val="tx1"/>
                          </a:solidFill>
                          <a:hlinkClick r:id="rId6"/>
                        </a:rPr>
                        <a:t>https://providerportal.vnshealthplans.org/forgot-username</a:t>
                      </a:r>
                      <a:r>
                        <a:rPr lang="en-US" sz="1500" b="0" dirty="0">
                          <a:solidFill>
                            <a:schemeClr val="tx1"/>
                          </a:solidFill>
                        </a:rPr>
                        <a:t> </a:t>
                      </a:r>
                    </a:p>
                    <a:p>
                      <a:pPr marL="0" indent="0">
                        <a:buFont typeface="Arial" panose="020B0604020202020204" pitchFamily="34" charset="0"/>
                        <a:buNone/>
                      </a:pPr>
                      <a:endParaRPr lang="en-US" sz="1000" b="0" dirty="0">
                        <a:solidFill>
                          <a:schemeClr val="tx1"/>
                        </a:solidFill>
                      </a:endParaRPr>
                    </a:p>
                    <a:p>
                      <a:pPr marL="0" indent="0">
                        <a:buFont typeface="Arial" panose="020B0604020202020204" pitchFamily="34" charset="0"/>
                        <a:buNone/>
                      </a:pPr>
                      <a:r>
                        <a:rPr lang="en-US" sz="1500" b="0" i="0" kern="1200" dirty="0">
                          <a:solidFill>
                            <a:schemeClr val="tx1"/>
                          </a:solidFill>
                          <a:effectLst/>
                          <a:latin typeface="+mn-lt"/>
                          <a:ea typeface="+mn-ea"/>
                          <a:cs typeface="+mn-cs"/>
                        </a:rPr>
                        <a:t>Once you complete verification and log in to your account, you will need to go to the My Account section and request access for the providers or groups you support by providing the entity name, NPI, and tax ID. Once you hit the </a:t>
                      </a:r>
                      <a:r>
                        <a:rPr lang="en-US" sz="1500" b="1" i="0" kern="1200" dirty="0">
                          <a:solidFill>
                            <a:schemeClr val="tx1"/>
                          </a:solidFill>
                          <a:effectLst/>
                          <a:latin typeface="+mn-lt"/>
                          <a:ea typeface="+mn-ea"/>
                          <a:cs typeface="+mn-cs"/>
                        </a:rPr>
                        <a:t>SUBMIT</a:t>
                      </a:r>
                      <a:r>
                        <a:rPr lang="en-US" sz="1500" b="0" i="0" kern="1200" dirty="0">
                          <a:solidFill>
                            <a:schemeClr val="tx1"/>
                          </a:solidFill>
                          <a:effectLst/>
                          <a:latin typeface="+mn-lt"/>
                          <a:ea typeface="+mn-ea"/>
                          <a:cs typeface="+mn-cs"/>
                        </a:rPr>
                        <a:t> button, our team will review your request and will email you when the review is complete.</a:t>
                      </a:r>
                    </a:p>
                    <a:p>
                      <a:pPr marL="0" indent="0">
                        <a:buFont typeface="Arial" panose="020B0604020202020204" pitchFamily="34" charset="0"/>
                        <a:buNone/>
                      </a:pPr>
                      <a:endParaRPr lang="en-US" sz="1000" b="0" i="0" kern="1200" dirty="0">
                        <a:solidFill>
                          <a:schemeClr val="tx1"/>
                        </a:solidFill>
                        <a:effectLst/>
                        <a:latin typeface="+mn-lt"/>
                        <a:ea typeface="+mn-ea"/>
                        <a:cs typeface="+mn-cs"/>
                      </a:endParaRPr>
                    </a:p>
                    <a:p>
                      <a:pPr marL="0" indent="0">
                        <a:buFont typeface="Arial" panose="020B0604020202020204" pitchFamily="34" charset="0"/>
                        <a:buNone/>
                      </a:pPr>
                      <a:r>
                        <a:rPr lang="en-US" sz="1500" b="0" dirty="0">
                          <a:solidFill>
                            <a:schemeClr val="tx1"/>
                          </a:solidFill>
                        </a:rPr>
                        <a:t>If you have multiple tax IDs for multiple practices, you need to enter only one. You will be able to see information for all the practices that you are affiliated with, even if they have different NPIs.</a:t>
                      </a:r>
                    </a:p>
                  </a:txBody>
                  <a:tcPr>
                    <a:noFill/>
                  </a:tcPr>
                </a:tc>
                <a:extLst>
                  <a:ext uri="{0D108BD9-81ED-4DB2-BD59-A6C34878D82A}">
                    <a16:rowId xmlns:a16="http://schemas.microsoft.com/office/drawing/2014/main" val="3064228252"/>
                  </a:ext>
                </a:extLst>
              </a:tr>
            </a:tbl>
          </a:graphicData>
        </a:graphic>
      </p:graphicFrame>
    </p:spTree>
    <p:custDataLst>
      <p:tags r:id="rId1"/>
    </p:custDataLst>
    <p:extLst>
      <p:ext uri="{BB962C8B-B14F-4D97-AF65-F5344CB8AC3E}">
        <p14:creationId xmlns:p14="http://schemas.microsoft.com/office/powerpoint/2010/main" val="144281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685111" cy="484188"/>
          </a:xfrm>
        </p:spPr>
        <p:txBody>
          <a:bodyPr>
            <a:normAutofit/>
          </a:bodyPr>
          <a:lstStyle/>
          <a:p>
            <a:r>
              <a:rPr lang="en-US" dirty="0"/>
              <a:t>Provider Portal Access</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39AB6"/>
                </a:solidFill>
                <a:effectLst/>
                <a:uLnTx/>
                <a:uFillTx/>
                <a:latin typeface="Arial"/>
                <a:ea typeface="+mn-ea"/>
                <a:cs typeface="+mn-cs"/>
              </a:rPr>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53</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263472" y="971233"/>
          <a:ext cx="11724468" cy="5321079"/>
        </p:xfrm>
        <a:graphic>
          <a:graphicData uri="http://schemas.openxmlformats.org/drawingml/2006/table">
            <a:tbl>
              <a:tblPr firstRow="1" bandRow="1">
                <a:tableStyleId>{5C22544A-7EE6-4342-B048-85BDC9FD1C3A}</a:tableStyleId>
              </a:tblPr>
              <a:tblGrid>
                <a:gridCol w="11724468">
                  <a:extLst>
                    <a:ext uri="{9D8B030D-6E8A-4147-A177-3AD203B41FA5}">
                      <a16:colId xmlns:a16="http://schemas.microsoft.com/office/drawing/2014/main" val="1271845275"/>
                    </a:ext>
                  </a:extLst>
                </a:gridCol>
              </a:tblGrid>
              <a:tr h="5321079">
                <a:tc>
                  <a:txBody>
                    <a:bodyPr/>
                    <a:lstStyle/>
                    <a:p>
                      <a:pPr marL="0" indent="0">
                        <a:buFont typeface="Arial" panose="020B0604020202020204" pitchFamily="34" charset="0"/>
                        <a:buNone/>
                      </a:pPr>
                      <a:r>
                        <a:rPr lang="en-US" sz="1500" b="1" dirty="0">
                          <a:solidFill>
                            <a:schemeClr val="tx1"/>
                          </a:solidFill>
                        </a:rPr>
                        <a:t>Patients:</a:t>
                      </a:r>
                    </a:p>
                    <a:p>
                      <a:pPr marL="285750" indent="-285750">
                        <a:buFont typeface="Arial" panose="020B0604020202020204" pitchFamily="34" charset="0"/>
                        <a:buChar char="•"/>
                      </a:pPr>
                      <a:r>
                        <a:rPr lang="en-US" sz="1500" b="0" dirty="0">
                          <a:solidFill>
                            <a:schemeClr val="tx1"/>
                          </a:solidFill>
                        </a:rPr>
                        <a:t>Membership Roster &amp; PCP Panel</a:t>
                      </a:r>
                    </a:p>
                    <a:p>
                      <a:pPr marL="285750" indent="-285750">
                        <a:buFont typeface="Arial" panose="020B0604020202020204" pitchFamily="34" charset="0"/>
                        <a:buChar char="•"/>
                      </a:pPr>
                      <a:r>
                        <a:rPr lang="en-US" sz="1500" b="0" dirty="0">
                          <a:solidFill>
                            <a:schemeClr val="tx1"/>
                          </a:solidFill>
                        </a:rPr>
                        <a:t>Patient Eligibility Search</a:t>
                      </a:r>
                    </a:p>
                    <a:p>
                      <a:pPr marL="285750" indent="-285750">
                        <a:buFont typeface="Arial" panose="020B0604020202020204" pitchFamily="34" charset="0"/>
                        <a:buChar char="•"/>
                      </a:pPr>
                      <a:r>
                        <a:rPr lang="en-US" sz="1500" b="0" dirty="0">
                          <a:solidFill>
                            <a:schemeClr val="tx1"/>
                          </a:solidFill>
                        </a:rPr>
                        <a:t>Patient Enrollment Referrals </a:t>
                      </a:r>
                    </a:p>
                    <a:p>
                      <a:pPr marL="0" indent="0">
                        <a:buFont typeface="Arial" panose="020B0604020202020204" pitchFamily="34" charset="0"/>
                        <a:buNone/>
                      </a:pPr>
                      <a:endParaRPr lang="en-US" sz="500" b="1" dirty="0">
                        <a:solidFill>
                          <a:schemeClr val="tx1"/>
                        </a:solidFill>
                      </a:endParaRPr>
                    </a:p>
                    <a:p>
                      <a:pPr marL="0" indent="0">
                        <a:buFont typeface="Arial" panose="020B0604020202020204" pitchFamily="34" charset="0"/>
                        <a:buNone/>
                      </a:pPr>
                      <a:r>
                        <a:rPr lang="en-US" sz="1500" b="1" dirty="0">
                          <a:solidFill>
                            <a:schemeClr val="tx1"/>
                          </a:solidFill>
                        </a:rPr>
                        <a:t>ADT Alerts - </a:t>
                      </a:r>
                      <a:r>
                        <a:rPr lang="en-US" sz="1500" b="0" dirty="0">
                          <a:solidFill>
                            <a:schemeClr val="tx1"/>
                          </a:solidFill>
                        </a:rPr>
                        <a:t>Admission, Discharge, and Transfer (ADT) Alerts Page</a:t>
                      </a:r>
                    </a:p>
                    <a:p>
                      <a:pPr marL="0" indent="0">
                        <a:buFont typeface="Arial" panose="020B0604020202020204" pitchFamily="34" charset="0"/>
                        <a:buNone/>
                      </a:pPr>
                      <a:endParaRPr lang="en-US" sz="500" b="0" dirty="0">
                        <a:solidFill>
                          <a:schemeClr val="tx1"/>
                        </a:solidFill>
                      </a:endParaRPr>
                    </a:p>
                    <a:p>
                      <a:pPr marL="0" indent="0">
                        <a:buFont typeface="Arial" panose="020B0604020202020204" pitchFamily="34" charset="0"/>
                        <a:buNone/>
                      </a:pPr>
                      <a:r>
                        <a:rPr lang="en-US" sz="1500" b="1" dirty="0">
                          <a:solidFill>
                            <a:schemeClr val="tx1"/>
                          </a:solidFill>
                        </a:rPr>
                        <a:t>Claims - </a:t>
                      </a:r>
                      <a:r>
                        <a:rPr lang="en-US" sz="1500" b="0" dirty="0">
                          <a:solidFill>
                            <a:schemeClr val="tx1"/>
                          </a:solidFill>
                        </a:rPr>
                        <a:t>Instructions for Submitting Claims.</a:t>
                      </a:r>
                    </a:p>
                    <a:p>
                      <a:pPr marL="0" indent="0">
                        <a:buFont typeface="Arial" panose="020B0604020202020204" pitchFamily="34" charset="0"/>
                        <a:buNone/>
                      </a:pPr>
                      <a:endParaRPr lang="en-US" sz="500" b="0" dirty="0">
                        <a:solidFill>
                          <a:schemeClr val="tx1"/>
                        </a:solidFill>
                      </a:endParaRPr>
                    </a:p>
                    <a:p>
                      <a:pPr marL="0" indent="0">
                        <a:buFont typeface="Arial" panose="020B0604020202020204" pitchFamily="34" charset="0"/>
                        <a:buNone/>
                      </a:pPr>
                      <a:r>
                        <a:rPr lang="en-US" sz="1500" b="1" dirty="0">
                          <a:solidFill>
                            <a:schemeClr val="tx1"/>
                          </a:solidFill>
                        </a:rPr>
                        <a:t>Authorizations: </a:t>
                      </a:r>
                    </a:p>
                    <a:p>
                      <a:pPr marL="285750" indent="-285750">
                        <a:buFont typeface="Arial" panose="020B0604020202020204" pitchFamily="34" charset="0"/>
                        <a:buChar char="•"/>
                      </a:pPr>
                      <a:r>
                        <a:rPr lang="en-US" sz="1500" b="0" dirty="0">
                          <a:solidFill>
                            <a:schemeClr val="tx1"/>
                          </a:solidFill>
                        </a:rPr>
                        <a:t>Services requiring prior authorization</a:t>
                      </a:r>
                    </a:p>
                    <a:p>
                      <a:pPr marL="285750" indent="-285750">
                        <a:buFont typeface="Arial" panose="020B0604020202020204" pitchFamily="34" charset="0"/>
                        <a:buChar char="•"/>
                      </a:pPr>
                      <a:r>
                        <a:rPr lang="en-US" sz="1500" b="0" dirty="0">
                          <a:solidFill>
                            <a:schemeClr val="tx1"/>
                          </a:solidFill>
                        </a:rPr>
                        <a:t>Submit a new authorization request</a:t>
                      </a:r>
                    </a:p>
                    <a:p>
                      <a:pPr marL="285750" indent="-285750">
                        <a:buFont typeface="Arial" panose="020B0604020202020204" pitchFamily="34" charset="0"/>
                        <a:buChar char="•"/>
                      </a:pPr>
                      <a:r>
                        <a:rPr lang="en-US" sz="1500" b="0" dirty="0">
                          <a:solidFill>
                            <a:schemeClr val="tx1"/>
                          </a:solidFill>
                        </a:rPr>
                        <a:t>Current authorizations on file.</a:t>
                      </a:r>
                    </a:p>
                    <a:p>
                      <a:pPr marL="285750" indent="-285750">
                        <a:buFont typeface="Arial" panose="020B0604020202020204" pitchFamily="34" charset="0"/>
                        <a:buChar char="•"/>
                      </a:pPr>
                      <a:endParaRPr lang="en-US" sz="500" b="0" dirty="0">
                        <a:solidFill>
                          <a:schemeClr val="tx1"/>
                        </a:solidFill>
                      </a:endParaRPr>
                    </a:p>
                    <a:p>
                      <a:pPr marL="0" indent="0">
                        <a:buFont typeface="Arial" panose="020B0604020202020204" pitchFamily="34" charset="0"/>
                        <a:buNone/>
                      </a:pPr>
                      <a:r>
                        <a:rPr lang="en-US" sz="1500" b="1" dirty="0">
                          <a:solidFill>
                            <a:schemeClr val="tx1"/>
                          </a:solidFill>
                        </a:rPr>
                        <a:t>Provider Directory - </a:t>
                      </a:r>
                      <a:r>
                        <a:rPr lang="en-US" sz="1500" b="0" dirty="0">
                          <a:solidFill>
                            <a:schemeClr val="tx1"/>
                          </a:solidFill>
                        </a:rPr>
                        <a:t>Provider and Pharmacy Online Search</a:t>
                      </a:r>
                    </a:p>
                    <a:p>
                      <a:pPr marL="0" indent="0">
                        <a:buFont typeface="Arial" panose="020B0604020202020204" pitchFamily="34" charset="0"/>
                        <a:buNone/>
                      </a:pPr>
                      <a:endParaRPr lang="en-US" sz="500" b="0" dirty="0">
                        <a:solidFill>
                          <a:schemeClr val="tx1"/>
                        </a:solidFill>
                      </a:endParaRPr>
                    </a:p>
                    <a:p>
                      <a:pPr marL="0" indent="0">
                        <a:buFont typeface="Arial" panose="020B0604020202020204" pitchFamily="34" charset="0"/>
                        <a:buNone/>
                      </a:pPr>
                      <a:r>
                        <a:rPr lang="en-US" sz="1500" b="1" dirty="0">
                          <a:solidFill>
                            <a:schemeClr val="tx1"/>
                          </a:solidFill>
                        </a:rPr>
                        <a:t>Formulary Search - </a:t>
                      </a:r>
                      <a:r>
                        <a:rPr lang="en-US" sz="1500" b="0" dirty="0">
                          <a:solidFill>
                            <a:schemeClr val="tx1"/>
                          </a:solidFill>
                        </a:rPr>
                        <a:t>Our online formulary is a searchable listing that includes thousands of drugs for hundreds of ailments and conditions.</a:t>
                      </a:r>
                    </a:p>
                    <a:p>
                      <a:pPr marL="0" indent="0">
                        <a:buFont typeface="Arial" panose="020B0604020202020204" pitchFamily="34" charset="0"/>
                        <a:buNone/>
                      </a:pPr>
                      <a:endParaRPr lang="en-US" sz="500" b="0" dirty="0">
                        <a:solidFill>
                          <a:schemeClr val="tx1"/>
                        </a:solidFill>
                      </a:endParaRPr>
                    </a:p>
                    <a:p>
                      <a:pPr marL="0" indent="0">
                        <a:buFont typeface="Arial" panose="020B0604020202020204" pitchFamily="34" charset="0"/>
                        <a:buNone/>
                      </a:pPr>
                      <a:r>
                        <a:rPr lang="en-US" sz="1500" b="1" dirty="0">
                          <a:solidFill>
                            <a:schemeClr val="tx1"/>
                          </a:solidFill>
                        </a:rPr>
                        <a:t>Provider Toolkit - </a:t>
                      </a:r>
                      <a:r>
                        <a:rPr lang="en-US" sz="1500" b="0" dirty="0">
                          <a:solidFill>
                            <a:schemeClr val="tx1"/>
                          </a:solidFill>
                        </a:rPr>
                        <a:t>Whether you’re a new provider or a long-standing member of our network, you can find here basic information and tools you need to efficiently serve your clients and patients.</a:t>
                      </a:r>
                    </a:p>
                    <a:p>
                      <a:pPr marL="0" indent="0">
                        <a:buFont typeface="Arial" panose="020B0604020202020204" pitchFamily="34" charset="0"/>
                        <a:buNone/>
                      </a:pPr>
                      <a:endParaRPr lang="en-US" sz="500" b="0" dirty="0">
                        <a:solidFill>
                          <a:schemeClr val="tx1"/>
                        </a:solidFill>
                      </a:endParaRPr>
                    </a:p>
                    <a:p>
                      <a:pPr marL="0" indent="0">
                        <a:buFont typeface="Arial" panose="020B0604020202020204" pitchFamily="34" charset="0"/>
                        <a:buNone/>
                      </a:pPr>
                      <a:r>
                        <a:rPr lang="en-US" sz="1500" b="1" dirty="0">
                          <a:solidFill>
                            <a:schemeClr val="tx1"/>
                          </a:solidFill>
                        </a:rPr>
                        <a:t>Appeals &amp; Disputes – </a:t>
                      </a:r>
                      <a:r>
                        <a:rPr lang="en-US" sz="1500" b="0" dirty="0">
                          <a:solidFill>
                            <a:schemeClr val="tx1"/>
                          </a:solidFill>
                        </a:rPr>
                        <a:t>When and How to submit dispute and appeal.</a:t>
                      </a:r>
                    </a:p>
                    <a:p>
                      <a:pPr marL="0" indent="0">
                        <a:buFont typeface="Arial" panose="020B0604020202020204" pitchFamily="34" charset="0"/>
                        <a:buNone/>
                      </a:pPr>
                      <a:endParaRPr lang="en-US" sz="500" b="0" dirty="0">
                        <a:solidFill>
                          <a:schemeClr val="tx1"/>
                        </a:solidFill>
                      </a:endParaRPr>
                    </a:p>
                    <a:p>
                      <a:pPr marL="0" indent="0">
                        <a:buFont typeface="Arial" panose="020B0604020202020204" pitchFamily="34" charset="0"/>
                        <a:buNone/>
                      </a:pPr>
                      <a:r>
                        <a:rPr lang="en-US" sz="1500" b="1" dirty="0">
                          <a:solidFill>
                            <a:schemeClr val="tx1"/>
                          </a:solidFill>
                        </a:rPr>
                        <a:t>Communications Center </a:t>
                      </a:r>
                      <a:r>
                        <a:rPr lang="en-US" sz="1500" b="0" dirty="0">
                          <a:solidFill>
                            <a:schemeClr val="tx1"/>
                          </a:solidFill>
                        </a:rPr>
                        <a:t>– Send and receive messages.</a:t>
                      </a:r>
                    </a:p>
                    <a:p>
                      <a:pPr marL="0" indent="0">
                        <a:buFont typeface="Arial" panose="020B0604020202020204" pitchFamily="34" charset="0"/>
                        <a:buNone/>
                      </a:pPr>
                      <a:endParaRPr lang="en-US" sz="500" b="0" dirty="0">
                        <a:solidFill>
                          <a:schemeClr val="tx1"/>
                        </a:solidFill>
                      </a:endParaRPr>
                    </a:p>
                    <a:p>
                      <a:pPr marL="0" indent="0">
                        <a:buFont typeface="Arial" panose="020B0604020202020204" pitchFamily="34" charset="0"/>
                        <a:buNone/>
                      </a:pPr>
                      <a:r>
                        <a:rPr lang="en-US" sz="1500" b="1" dirty="0">
                          <a:solidFill>
                            <a:schemeClr val="tx1"/>
                          </a:solidFill>
                        </a:rPr>
                        <a:t>Resources </a:t>
                      </a:r>
                      <a:r>
                        <a:rPr lang="en-US" sz="1500" b="0" dirty="0">
                          <a:solidFill>
                            <a:schemeClr val="tx1"/>
                          </a:solidFill>
                        </a:rPr>
                        <a:t>– Refer a patient, claims dispute, access and availability, provider search, etc.</a:t>
                      </a:r>
                    </a:p>
                    <a:p>
                      <a:pPr marL="0" indent="0">
                        <a:buFont typeface="Arial" panose="020B0604020202020204" pitchFamily="34" charset="0"/>
                        <a:buNone/>
                      </a:pPr>
                      <a:endParaRPr lang="en-US" sz="500" b="0" dirty="0">
                        <a:solidFill>
                          <a:schemeClr val="tx1"/>
                        </a:solidFill>
                      </a:endParaRPr>
                    </a:p>
                    <a:p>
                      <a:pPr marL="0" indent="0">
                        <a:buFont typeface="Arial" panose="020B0604020202020204" pitchFamily="34" charset="0"/>
                        <a:buNone/>
                      </a:pPr>
                      <a:r>
                        <a:rPr lang="en-US" sz="1500" b="1" dirty="0">
                          <a:solidFill>
                            <a:schemeClr val="tx1"/>
                          </a:solidFill>
                        </a:rPr>
                        <a:t>My Account – </a:t>
                      </a:r>
                      <a:r>
                        <a:rPr lang="en-US" sz="1500" b="0" dirty="0">
                          <a:solidFill>
                            <a:schemeClr val="tx1"/>
                          </a:solidFill>
                        </a:rPr>
                        <a:t>Account details, option to change password and request a change on office email, office phone and fax, and NPI.</a:t>
                      </a:r>
                      <a:endParaRPr lang="en-US" sz="1500" b="1" dirty="0">
                        <a:solidFill>
                          <a:schemeClr val="tx1"/>
                        </a:solidFill>
                      </a:endParaRPr>
                    </a:p>
                  </a:txBody>
                  <a:tcPr>
                    <a:noFill/>
                  </a:tcPr>
                </a:tc>
                <a:extLst>
                  <a:ext uri="{0D108BD9-81ED-4DB2-BD59-A6C34878D82A}">
                    <a16:rowId xmlns:a16="http://schemas.microsoft.com/office/drawing/2014/main" val="3064228252"/>
                  </a:ext>
                </a:extLst>
              </a:tr>
            </a:tbl>
          </a:graphicData>
        </a:graphic>
      </p:graphicFrame>
    </p:spTree>
    <p:custDataLst>
      <p:tags r:id="rId1"/>
    </p:custDataLst>
    <p:extLst>
      <p:ext uri="{BB962C8B-B14F-4D97-AF65-F5344CB8AC3E}">
        <p14:creationId xmlns:p14="http://schemas.microsoft.com/office/powerpoint/2010/main" val="926642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dirty="0"/>
              <a:t>Helpful Links and Contacts</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a:defRPr/>
            </a:pPr>
            <a:r>
              <a:rPr kumimoji="0" lang="en-US" sz="800" b="0" i="0" u="none" strike="noStrike" kern="1200" cap="none" spc="0" normalizeH="0" baseline="0" noProof="0" dirty="0">
                <a:ln>
                  <a:noFill/>
                </a:ln>
                <a:solidFill>
                  <a:srgbClr val="739AB6"/>
                </a:solidFill>
                <a:effectLst/>
                <a:uLnTx/>
                <a:uFillTx/>
                <a:latin typeface="Arial"/>
                <a:ea typeface="+mn-ea"/>
                <a:cs typeface="+mn-cs"/>
              </a:rPr>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54</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233766" y="828127"/>
          <a:ext cx="11724468" cy="5593080"/>
        </p:xfrm>
        <a:graphic>
          <a:graphicData uri="http://schemas.openxmlformats.org/drawingml/2006/table">
            <a:tbl>
              <a:tblPr firstRow="1" bandRow="1">
                <a:tableStyleId>{5C22544A-7EE6-4342-B048-85BDC9FD1C3A}</a:tableStyleId>
              </a:tblPr>
              <a:tblGrid>
                <a:gridCol w="11724468">
                  <a:extLst>
                    <a:ext uri="{9D8B030D-6E8A-4147-A177-3AD203B41FA5}">
                      <a16:colId xmlns:a16="http://schemas.microsoft.com/office/drawing/2014/main" val="1271845275"/>
                    </a:ext>
                  </a:extLst>
                </a:gridCol>
              </a:tblGrid>
              <a:tr h="5321079">
                <a:tc>
                  <a:txBody>
                    <a:bodyPr/>
                    <a:lstStyle/>
                    <a:p>
                      <a:pPr marL="0" indent="0">
                        <a:buFont typeface="Arial" panose="020B0604020202020204" pitchFamily="34" charset="0"/>
                        <a:buNone/>
                      </a:pPr>
                      <a:r>
                        <a:rPr lang="en-US" sz="1500" b="1" dirty="0">
                          <a:solidFill>
                            <a:schemeClr val="tx1"/>
                          </a:solidFill>
                        </a:rPr>
                        <a:t>Join Our Provider Network:  </a:t>
                      </a:r>
                      <a:r>
                        <a:rPr lang="en-US" sz="1500" b="0" dirty="0">
                          <a:solidFill>
                            <a:schemeClr val="tx1"/>
                          </a:solidFill>
                        </a:rPr>
                        <a:t>If you are interested in joining the </a:t>
                      </a:r>
                      <a:r>
                        <a:rPr lang="en-US" sz="1500" b="1" u="none" dirty="0">
                          <a:solidFill>
                            <a:srgbClr val="005696"/>
                          </a:solidFill>
                        </a:rPr>
                        <a:t>VNS Health </a:t>
                      </a:r>
                      <a:r>
                        <a:rPr lang="en-US" sz="1500" b="0" dirty="0">
                          <a:solidFill>
                            <a:schemeClr val="tx1"/>
                          </a:solidFill>
                        </a:rPr>
                        <a:t>Plans Provider network please fill out the following form </a:t>
                      </a:r>
                      <a:r>
                        <a:rPr lang="en-US" sz="1500" b="0" dirty="0">
                          <a:solidFill>
                            <a:schemeClr val="tx1"/>
                          </a:solidFill>
                          <a:hlinkClick r:id="rId3"/>
                        </a:rPr>
                        <a:t>https://www.vnshealthplans.org/join-our-network-form/</a:t>
                      </a:r>
                      <a:r>
                        <a:rPr lang="en-US" sz="1500" b="0" dirty="0">
                          <a:solidFill>
                            <a:schemeClr val="tx1"/>
                          </a:solidFill>
                        </a:rPr>
                        <a:t> as accurately as possible. Once your request has been reviewed for network need, you will be notified by mail. Submission of this form does not guarantee participation with </a:t>
                      </a:r>
                      <a:r>
                        <a:rPr lang="en-US" sz="1600" b="1" u="none" dirty="0">
                          <a:solidFill>
                            <a:srgbClr val="005696"/>
                          </a:solidFill>
                        </a:rPr>
                        <a:t>VNS Health </a:t>
                      </a:r>
                      <a:r>
                        <a:rPr lang="en-US" sz="1500" b="0" dirty="0">
                          <a:solidFill>
                            <a:schemeClr val="tx1"/>
                          </a:solidFill>
                        </a:rPr>
                        <a:t>Plans. </a:t>
                      </a:r>
                    </a:p>
                    <a:p>
                      <a:pPr marL="0" indent="0">
                        <a:buFont typeface="Arial" panose="020B0604020202020204" pitchFamily="34" charset="0"/>
                        <a:buNone/>
                      </a:pPr>
                      <a:endParaRPr lang="en-US" sz="700" b="0" dirty="0">
                        <a:solidFill>
                          <a:schemeClr val="tx1"/>
                        </a:solidFill>
                      </a:endParaRPr>
                    </a:p>
                    <a:p>
                      <a:pPr marL="0" indent="0">
                        <a:buFont typeface="Arial" panose="020B0604020202020204" pitchFamily="34" charset="0"/>
                        <a:buNone/>
                      </a:pPr>
                      <a:r>
                        <a:rPr lang="en-US" sz="1500" b="1" dirty="0">
                          <a:solidFill>
                            <a:schemeClr val="tx1"/>
                          </a:solidFill>
                        </a:rPr>
                        <a:t>Provider Demographic Update Form: </a:t>
                      </a:r>
                      <a:r>
                        <a:rPr lang="en-US" sz="1500" b="0" dirty="0">
                          <a:solidFill>
                            <a:schemeClr val="tx1"/>
                          </a:solidFill>
                          <a:hlinkClick r:id="rId4"/>
                        </a:rPr>
                        <a:t>https://www.vnshealthplans.org/provider-demographic-update-form/</a:t>
                      </a:r>
                      <a:r>
                        <a:rPr lang="en-US" sz="1500" b="0" dirty="0">
                          <a:solidFill>
                            <a:schemeClr val="tx1"/>
                          </a:solidFill>
                        </a:rPr>
                        <a:t> </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endParaRPr lang="en-US" sz="700" b="1" kern="1200" spc="-10" dirty="0">
                        <a:solidFill>
                          <a:schemeClr val="tx1"/>
                        </a:solidFill>
                        <a:latin typeface="+mn-lt"/>
                        <a:ea typeface="+mn-ea"/>
                        <a:cs typeface="Calibri"/>
                      </a:endParaRP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400" b="1" kern="1200" spc="-10" dirty="0">
                          <a:solidFill>
                            <a:schemeClr val="tx1"/>
                          </a:solidFill>
                          <a:latin typeface="+mn-lt"/>
                          <a:ea typeface="+mn-ea"/>
                          <a:cs typeface="Calibri"/>
                        </a:rPr>
                        <a:t>Provider Credentialing</a:t>
                      </a:r>
                      <a:r>
                        <a:rPr lang="en-US" sz="1400" b="1" kern="1200" spc="-15" dirty="0">
                          <a:solidFill>
                            <a:schemeClr val="tx1"/>
                          </a:solidFill>
                          <a:latin typeface="+mn-lt"/>
                          <a:ea typeface="+mn-ea"/>
                          <a:cs typeface="Calibri"/>
                        </a:rPr>
                        <a:t> </a:t>
                      </a:r>
                      <a:r>
                        <a:rPr lang="en-US" sz="1400" b="1" kern="1200" spc="-10" dirty="0">
                          <a:solidFill>
                            <a:schemeClr val="tx1"/>
                          </a:solidFill>
                          <a:latin typeface="+mn-lt"/>
                          <a:ea typeface="+mn-ea"/>
                          <a:cs typeface="Calibri"/>
                        </a:rPr>
                        <a:t>Request</a:t>
                      </a:r>
                      <a:r>
                        <a:rPr lang="en-US" sz="1400" b="1" kern="1200" spc="-25" dirty="0">
                          <a:solidFill>
                            <a:schemeClr val="tx1"/>
                          </a:solidFill>
                          <a:latin typeface="+mn-lt"/>
                          <a:ea typeface="+mn-ea"/>
                          <a:cs typeface="Calibri"/>
                        </a:rPr>
                        <a:t> </a:t>
                      </a:r>
                      <a:r>
                        <a:rPr lang="en-US" sz="1400" b="1" kern="1200" spc="-20" dirty="0">
                          <a:solidFill>
                            <a:schemeClr val="tx1"/>
                          </a:solidFill>
                          <a:latin typeface="+mn-lt"/>
                          <a:ea typeface="+mn-ea"/>
                          <a:cs typeface="Calibri"/>
                        </a:rPr>
                        <a:t>Form: </a:t>
                      </a:r>
                      <a:r>
                        <a:rPr lang="en-US" sz="1400" b="0" kern="1200" spc="-10" dirty="0">
                          <a:solidFill>
                            <a:schemeClr val="lt1"/>
                          </a:solidFill>
                          <a:latin typeface="+mn-lt"/>
                          <a:ea typeface="+mn-ea"/>
                          <a:cs typeface="Calibri"/>
                          <a:hlinkClick r:id="rId5"/>
                        </a:rPr>
                        <a:t>https://www.vnshealthplans.org/health-professionals/credentialing/</a:t>
                      </a:r>
                      <a:r>
                        <a:rPr lang="en-US" sz="1400" b="0" kern="1200" spc="-10" dirty="0">
                          <a:solidFill>
                            <a:schemeClr val="lt1"/>
                          </a:solidFill>
                          <a:latin typeface="+mn-lt"/>
                          <a:ea typeface="+mn-ea"/>
                          <a:cs typeface="Calibri"/>
                        </a:rPr>
                        <a:t> </a:t>
                      </a:r>
                      <a:endParaRPr lang="en-US" sz="1400" b="0" dirty="0">
                        <a:solidFill>
                          <a:schemeClr val="tx1"/>
                        </a:solidFill>
                      </a:endParaRPr>
                    </a:p>
                    <a:p>
                      <a:pPr marL="0" indent="0">
                        <a:buFont typeface="Arial" panose="020B0604020202020204" pitchFamily="34" charset="0"/>
                        <a:buNone/>
                      </a:pPr>
                      <a:endParaRPr lang="en-US" sz="700" b="0" dirty="0">
                        <a:solidFill>
                          <a:schemeClr val="tx1"/>
                        </a:solidFill>
                      </a:endParaRPr>
                    </a:p>
                    <a:p>
                      <a:pPr marL="0" indent="0">
                        <a:buFont typeface="Arial" panose="020B0604020202020204" pitchFamily="34" charset="0"/>
                        <a:buNone/>
                      </a:pPr>
                      <a:r>
                        <a:rPr lang="en-US" sz="1500" b="1" dirty="0">
                          <a:solidFill>
                            <a:schemeClr val="tx1"/>
                          </a:solidFill>
                        </a:rPr>
                        <a:t>EFT Request Form: </a:t>
                      </a:r>
                      <a:r>
                        <a:rPr lang="en-US" sz="1500" b="0" dirty="0">
                          <a:solidFill>
                            <a:schemeClr val="tx1"/>
                          </a:solidFill>
                        </a:rPr>
                        <a:t>If you are interested in enrolling in EFT (Electronic Funds Transfer) for </a:t>
                      </a:r>
                      <a:r>
                        <a:rPr lang="en-US" sz="1500" b="1" u="none" dirty="0">
                          <a:solidFill>
                            <a:srgbClr val="005696"/>
                          </a:solidFill>
                        </a:rPr>
                        <a:t>VNS Health </a:t>
                      </a:r>
                      <a:r>
                        <a:rPr lang="en-US" sz="1500" b="0" dirty="0">
                          <a:solidFill>
                            <a:schemeClr val="tx1"/>
                          </a:solidFill>
                        </a:rPr>
                        <a:t>Plans please fill out the required form. </a:t>
                      </a:r>
                      <a:r>
                        <a:rPr lang="en-US" sz="1500" b="0" dirty="0">
                          <a:solidFill>
                            <a:schemeClr val="tx1"/>
                          </a:solidFill>
                          <a:hlinkClick r:id="rId6"/>
                        </a:rPr>
                        <a:t>https://www.vnshealthplans.org/provider-eft-request-form/</a:t>
                      </a:r>
                      <a:r>
                        <a:rPr lang="en-US" sz="1500" b="0" dirty="0">
                          <a:solidFill>
                            <a:schemeClr val="tx1"/>
                          </a:solidFill>
                        </a:rPr>
                        <a:t> </a:t>
                      </a:r>
                    </a:p>
                    <a:p>
                      <a:pPr marL="0" indent="0">
                        <a:buFont typeface="Arial" panose="020B0604020202020204" pitchFamily="34" charset="0"/>
                        <a:buNone/>
                      </a:pPr>
                      <a:endParaRPr lang="en-US" sz="700" b="0" dirty="0">
                        <a:solidFill>
                          <a:schemeClr val="tx1"/>
                        </a:solidFill>
                        <a:latin typeface="+mn-lt"/>
                      </a:endParaRPr>
                    </a:p>
                    <a:p>
                      <a:pPr marL="0" indent="0">
                        <a:buFont typeface="Arial" panose="020B0604020202020204" pitchFamily="34" charset="0"/>
                        <a:buNone/>
                      </a:pPr>
                      <a:r>
                        <a:rPr lang="en-US" sz="1500" b="0" i="0" kern="1200" dirty="0">
                          <a:solidFill>
                            <a:schemeClr val="tx1"/>
                          </a:solidFill>
                          <a:effectLst/>
                          <a:latin typeface="+mn-lt"/>
                          <a:ea typeface="+mn-ea"/>
                          <a:cs typeface="+mn-cs"/>
                        </a:rPr>
                        <a:t>Please allow </a:t>
                      </a:r>
                      <a:r>
                        <a:rPr lang="en-US" sz="1500" b="1" u="none" dirty="0">
                          <a:solidFill>
                            <a:srgbClr val="005696"/>
                          </a:solidFill>
                        </a:rPr>
                        <a:t>VNS Health </a:t>
                      </a:r>
                      <a:r>
                        <a:rPr lang="en-US" sz="1500" b="0" i="0" kern="1200" dirty="0">
                          <a:solidFill>
                            <a:schemeClr val="tx1"/>
                          </a:solidFill>
                          <a:effectLst/>
                          <a:latin typeface="+mn-lt"/>
                          <a:ea typeface="+mn-ea"/>
                          <a:cs typeface="+mn-cs"/>
                        </a:rPr>
                        <a:t>Plans 10 business days to have your EFT approved and set up. Any inquiries regarding EFT set up and status can be directed to </a:t>
                      </a:r>
                      <a:r>
                        <a:rPr lang="en-US" sz="1500" b="1" u="none" dirty="0">
                          <a:solidFill>
                            <a:srgbClr val="005696"/>
                          </a:solidFill>
                        </a:rPr>
                        <a:t>VNS Health </a:t>
                      </a:r>
                      <a:r>
                        <a:rPr lang="en-US" sz="1500" b="0" i="0" kern="1200" dirty="0">
                          <a:solidFill>
                            <a:schemeClr val="tx1"/>
                          </a:solidFill>
                          <a:effectLst/>
                          <a:latin typeface="+mn-lt"/>
                          <a:ea typeface="+mn-ea"/>
                          <a:cs typeface="+mn-cs"/>
                        </a:rPr>
                        <a:t>Plans Provider Services at 866-783-0222.</a:t>
                      </a:r>
                      <a:r>
                        <a:rPr lang="en-US" sz="1500" b="0" dirty="0">
                          <a:solidFill>
                            <a:schemeClr val="tx1"/>
                          </a:solidFill>
                          <a:latin typeface="+mn-lt"/>
                        </a:rPr>
                        <a:t> </a:t>
                      </a:r>
                    </a:p>
                    <a:p>
                      <a:pPr marL="0" indent="0">
                        <a:buFont typeface="Arial" panose="020B0604020202020204" pitchFamily="34" charset="0"/>
                        <a:buNone/>
                      </a:pPr>
                      <a:endParaRPr lang="en-US" sz="700" b="0" dirty="0">
                        <a:solidFill>
                          <a:schemeClr val="tx1"/>
                        </a:solidFill>
                      </a:endParaRPr>
                    </a:p>
                    <a:p>
                      <a:pPr marL="0" indent="0">
                        <a:buFont typeface="Arial" panose="020B0604020202020204" pitchFamily="34" charset="0"/>
                        <a:buNone/>
                      </a:pPr>
                      <a:r>
                        <a:rPr lang="en-US" sz="1500" b="1" dirty="0">
                          <a:solidFill>
                            <a:schemeClr val="tx1"/>
                          </a:solidFill>
                        </a:rPr>
                        <a:t>Availity: </a:t>
                      </a:r>
                      <a:r>
                        <a:rPr lang="en-US" sz="1500" b="0" dirty="0">
                          <a:solidFill>
                            <a:schemeClr val="tx1"/>
                          </a:solidFill>
                        </a:rPr>
                        <a:t>Please note that to begin receiving EFT payments and remittances, you will also need to enroll with Availity to receive electronic remittance advice files. Registration link: </a:t>
                      </a:r>
                      <a:r>
                        <a:rPr lang="en-US" sz="1500" b="0" dirty="0">
                          <a:solidFill>
                            <a:schemeClr val="tx1"/>
                          </a:solidFill>
                          <a:hlinkClick r:id="rId7"/>
                        </a:rPr>
                        <a:t>https://www.availity.com/Essentials-Portal-Registration</a:t>
                      </a:r>
                      <a:r>
                        <a:rPr lang="en-US" sz="1500" b="0" dirty="0">
                          <a:solidFill>
                            <a:schemeClr val="tx1"/>
                          </a:solidFill>
                        </a:rPr>
                        <a:t>  </a:t>
                      </a:r>
                    </a:p>
                    <a:p>
                      <a:pPr marL="0" indent="0">
                        <a:buFont typeface="Arial" panose="020B0604020202020204" pitchFamily="34" charset="0"/>
                        <a:buNone/>
                      </a:pPr>
                      <a:endParaRPr lang="en-US" sz="700" b="0" dirty="0">
                        <a:solidFill>
                          <a:schemeClr val="tx1"/>
                        </a:solidFill>
                      </a:endParaRPr>
                    </a:p>
                    <a:p>
                      <a:pPr marL="0" indent="0">
                        <a:buFont typeface="Arial" panose="020B0604020202020204" pitchFamily="34" charset="0"/>
                        <a:buNone/>
                      </a:pPr>
                      <a:r>
                        <a:rPr lang="en-US" sz="1500" b="1" dirty="0">
                          <a:solidFill>
                            <a:schemeClr val="tx1"/>
                          </a:solidFill>
                        </a:rPr>
                        <a:t>Provider Claims Dispute Form: </a:t>
                      </a:r>
                      <a:r>
                        <a:rPr lang="en-US" sz="1500" b="0" dirty="0">
                          <a:solidFill>
                            <a:schemeClr val="tx1"/>
                          </a:solidFill>
                        </a:rPr>
                        <a:t>This form is for the sole purpose of submitting a Claim Payment Inquiry related to the adjustment of a claim. This is not to replace the Appeal process. </a:t>
                      </a:r>
                      <a:r>
                        <a:rPr lang="en-US" sz="1500" b="0" dirty="0">
                          <a:solidFill>
                            <a:schemeClr val="tx1"/>
                          </a:solidFill>
                          <a:hlinkClick r:id="rId8"/>
                        </a:rPr>
                        <a:t>https://www.vnshealthplans.org/provider-claims-dispute-form/</a:t>
                      </a:r>
                      <a:r>
                        <a:rPr lang="en-US" sz="1500" b="0" dirty="0">
                          <a:solidFill>
                            <a:schemeClr val="tx1"/>
                          </a:solidFill>
                        </a:rPr>
                        <a:t>   </a:t>
                      </a:r>
                    </a:p>
                    <a:p>
                      <a:pPr marL="0" indent="0">
                        <a:buFont typeface="Arial" panose="020B0604020202020204" pitchFamily="34" charset="0"/>
                        <a:buNone/>
                      </a:pPr>
                      <a:endParaRPr lang="en-US" sz="700" b="0" dirty="0">
                        <a:solidFill>
                          <a:schemeClr val="tx1"/>
                        </a:solidFill>
                      </a:endParaRPr>
                    </a:p>
                    <a:p>
                      <a:pPr marL="12700" marR="1511300" algn="l">
                        <a:lnSpc>
                          <a:spcPct val="100000"/>
                        </a:lnSpc>
                        <a:spcBef>
                          <a:spcPts val="95"/>
                        </a:spcBef>
                      </a:pPr>
                      <a:r>
                        <a:rPr lang="en-US" sz="1600" b="1" spc="-10" dirty="0">
                          <a:solidFill>
                            <a:schemeClr val="tx1"/>
                          </a:solidFill>
                          <a:latin typeface="+mn-lt"/>
                          <a:cs typeface="Calibri"/>
                        </a:rPr>
                        <a:t>Filing an Appeal: </a:t>
                      </a:r>
                      <a:r>
                        <a:rPr lang="en-US" sz="1600" b="0" spc="-10" dirty="0">
                          <a:solidFill>
                            <a:schemeClr val="tx1"/>
                          </a:solidFill>
                          <a:latin typeface="+mn-lt"/>
                          <a:cs typeface="Calibri"/>
                        </a:rPr>
                        <a:t>All claim appeals must be filed in writing and </a:t>
                      </a:r>
                      <a:r>
                        <a:rPr lang="en-US" sz="1600" b="0" spc="0" dirty="0">
                          <a:solidFill>
                            <a:schemeClr val="tx1"/>
                          </a:solidFill>
                          <a:latin typeface="+mn-lt"/>
                          <a:cs typeface="Calibri"/>
                        </a:rPr>
                        <a:t>must</a:t>
                      </a:r>
                      <a:r>
                        <a:rPr lang="en-US" sz="1600" b="0" spc="-10" dirty="0">
                          <a:solidFill>
                            <a:schemeClr val="tx1"/>
                          </a:solidFill>
                          <a:latin typeface="+mn-lt"/>
                          <a:cs typeface="Calibri"/>
                        </a:rPr>
                        <a:t> be filed within 60 calendar days of our initial decision about the request or as otherwise specified in the provider contract. </a:t>
                      </a:r>
                      <a:endParaRPr lang="en-US" sz="1600" b="1" spc="-10" dirty="0">
                        <a:solidFill>
                          <a:schemeClr val="tx1"/>
                        </a:solidFill>
                        <a:latin typeface="+mn-lt"/>
                        <a:cs typeface="Calibri"/>
                      </a:endParaRPr>
                    </a:p>
                    <a:p>
                      <a:pPr marL="12700" marR="1511300" algn="just">
                        <a:lnSpc>
                          <a:spcPct val="100000"/>
                        </a:lnSpc>
                        <a:spcBef>
                          <a:spcPts val="95"/>
                        </a:spcBef>
                      </a:pPr>
                      <a:r>
                        <a:rPr lang="en-US" sz="1600" b="1" u="none" spc="-10" dirty="0">
                          <a:solidFill>
                            <a:schemeClr val="tx1"/>
                          </a:solidFill>
                          <a:latin typeface="+mj-lt"/>
                          <a:cs typeface="Calibri"/>
                        </a:rPr>
                        <a:t>Phone: </a:t>
                      </a:r>
                      <a:r>
                        <a:rPr lang="en-US" sz="1600" b="0" spc="-10" dirty="0">
                          <a:solidFill>
                            <a:schemeClr val="tx1"/>
                          </a:solidFill>
                          <a:latin typeface="+mj-lt"/>
                          <a:cs typeface="Calibri"/>
                        </a:rPr>
                        <a:t>1-866-867-6555                                                </a:t>
                      </a:r>
                    </a:p>
                    <a:p>
                      <a:pPr marL="12700" marR="1511300" algn="just">
                        <a:lnSpc>
                          <a:spcPct val="100000"/>
                        </a:lnSpc>
                        <a:spcBef>
                          <a:spcPts val="95"/>
                        </a:spcBef>
                      </a:pPr>
                      <a:r>
                        <a:rPr lang="en-US" sz="1600" b="1" spc="-10" dirty="0">
                          <a:solidFill>
                            <a:schemeClr val="tx1"/>
                          </a:solidFill>
                          <a:latin typeface="+mj-lt"/>
                          <a:cs typeface="Calibri"/>
                        </a:rPr>
                        <a:t>Fax: </a:t>
                      </a:r>
                      <a:r>
                        <a:rPr lang="en-US" sz="1600" b="0" spc="-10" dirty="0">
                          <a:solidFill>
                            <a:schemeClr val="tx1"/>
                          </a:solidFill>
                          <a:latin typeface="+mj-lt"/>
                          <a:cs typeface="Calibri"/>
                        </a:rPr>
                        <a:t>1-866-791-2213</a:t>
                      </a:r>
                    </a:p>
                    <a:p>
                      <a:pPr marL="12700" marR="1511300" algn="just">
                        <a:lnSpc>
                          <a:spcPct val="100000"/>
                        </a:lnSpc>
                        <a:spcBef>
                          <a:spcPts val="95"/>
                        </a:spcBef>
                      </a:pPr>
                      <a:r>
                        <a:rPr lang="en-US" sz="1600" b="1" spc="-10" dirty="0">
                          <a:solidFill>
                            <a:schemeClr val="tx1"/>
                          </a:solidFill>
                          <a:latin typeface="+mj-lt"/>
                          <a:cs typeface="Calibri"/>
                        </a:rPr>
                        <a:t>Mail:  </a:t>
                      </a:r>
                      <a:r>
                        <a:rPr lang="en-US" sz="1600" b="0" spc="-10" dirty="0">
                          <a:solidFill>
                            <a:schemeClr val="tx1"/>
                          </a:solidFill>
                          <a:latin typeface="+mj-lt"/>
                          <a:cs typeface="Calibri"/>
                        </a:rPr>
                        <a:t>P.O. Box 445</a:t>
                      </a:r>
                    </a:p>
                    <a:p>
                      <a:pPr marL="12700" marR="1511300" algn="just">
                        <a:lnSpc>
                          <a:spcPct val="100000"/>
                        </a:lnSpc>
                        <a:spcBef>
                          <a:spcPts val="95"/>
                        </a:spcBef>
                      </a:pPr>
                      <a:r>
                        <a:rPr lang="en-US" sz="1600" b="0" spc="-10" dirty="0">
                          <a:solidFill>
                            <a:schemeClr val="tx1"/>
                          </a:solidFill>
                          <a:latin typeface="+mj-lt"/>
                          <a:cs typeface="Calibri"/>
                        </a:rPr>
                        <a:t>Elmsford, NY 10523</a:t>
                      </a:r>
                    </a:p>
                    <a:p>
                      <a:pPr marL="12700" marR="1511300" algn="just">
                        <a:lnSpc>
                          <a:spcPct val="100000"/>
                        </a:lnSpc>
                        <a:spcBef>
                          <a:spcPts val="95"/>
                        </a:spcBef>
                      </a:pPr>
                      <a:r>
                        <a:rPr lang="en-US" sz="1600" b="1" spc="-10" dirty="0">
                          <a:solidFill>
                            <a:schemeClr val="tx1"/>
                          </a:solidFill>
                          <a:latin typeface="+mj-lt"/>
                          <a:cs typeface="Calibri"/>
                        </a:rPr>
                        <a:t>Attn: </a:t>
                      </a:r>
                      <a:r>
                        <a:rPr lang="en-US" sz="1600" b="1" u="none" dirty="0">
                          <a:solidFill>
                            <a:srgbClr val="005696"/>
                          </a:solidFill>
                        </a:rPr>
                        <a:t>VNS Health </a:t>
                      </a:r>
                      <a:r>
                        <a:rPr lang="en-US" sz="1600" b="0" spc="-10" dirty="0">
                          <a:solidFill>
                            <a:schemeClr val="tx1"/>
                          </a:solidFill>
                          <a:latin typeface="+mj-lt"/>
                          <a:cs typeface="Calibri"/>
                        </a:rPr>
                        <a:t>Grievance &amp; Appeals</a:t>
                      </a:r>
                      <a:endParaRPr lang="en-US" sz="500" b="1" spc="-10" dirty="0">
                        <a:solidFill>
                          <a:schemeClr val="tx1"/>
                        </a:solidFill>
                        <a:latin typeface="+mj-lt"/>
                        <a:cs typeface="Calibri"/>
                      </a:endParaRPr>
                    </a:p>
                  </a:txBody>
                  <a:tcPr>
                    <a:noFill/>
                  </a:tcPr>
                </a:tc>
                <a:extLst>
                  <a:ext uri="{0D108BD9-81ED-4DB2-BD59-A6C34878D82A}">
                    <a16:rowId xmlns:a16="http://schemas.microsoft.com/office/drawing/2014/main" val="3064228252"/>
                  </a:ext>
                </a:extLst>
              </a:tr>
            </a:tbl>
          </a:graphicData>
        </a:graphic>
      </p:graphicFrame>
    </p:spTree>
    <p:custDataLst>
      <p:tags r:id="rId1"/>
    </p:custDataLst>
    <p:extLst>
      <p:ext uri="{BB962C8B-B14F-4D97-AF65-F5344CB8AC3E}">
        <p14:creationId xmlns:p14="http://schemas.microsoft.com/office/powerpoint/2010/main" val="3018983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normAutofit/>
          </a:bodyPr>
          <a:lstStyle/>
          <a:p>
            <a:r>
              <a:rPr lang="en-US" dirty="0"/>
              <a:t>DME Supplies - </a:t>
            </a:r>
            <a:r>
              <a:rPr lang="en-US" sz="2800" dirty="0"/>
              <a:t>Delivered or Shipped </a:t>
            </a:r>
            <a:endParaRPr lang="en-US" dirty="0"/>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55</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329711" y="854059"/>
          <a:ext cx="5530477" cy="2858771"/>
        </p:xfrm>
        <a:graphic>
          <a:graphicData uri="http://schemas.openxmlformats.org/drawingml/2006/table">
            <a:tbl>
              <a:tblPr firstRow="1" bandRow="1">
                <a:tableStyleId>{5C22544A-7EE6-4342-B048-85BDC9FD1C3A}</a:tableStyleId>
              </a:tblPr>
              <a:tblGrid>
                <a:gridCol w="5530477">
                  <a:extLst>
                    <a:ext uri="{9D8B030D-6E8A-4147-A177-3AD203B41FA5}">
                      <a16:colId xmlns:a16="http://schemas.microsoft.com/office/drawing/2014/main" val="1271845275"/>
                    </a:ext>
                  </a:extLst>
                </a:gridCol>
              </a:tblGrid>
              <a:tr h="2858771">
                <a:tc>
                  <a:txBody>
                    <a:bodyPr/>
                    <a:lstStyle/>
                    <a:p>
                      <a:r>
                        <a:rPr lang="en-US" sz="1500" b="1" dirty="0">
                          <a:solidFill>
                            <a:schemeClr val="tx1"/>
                          </a:solidFill>
                        </a:rPr>
                        <a:t>RX Requirements: </a:t>
                      </a:r>
                      <a:r>
                        <a:rPr lang="en-US" sz="1500" b="0" dirty="0">
                          <a:solidFill>
                            <a:schemeClr val="tx1"/>
                          </a:solidFill>
                        </a:rPr>
                        <a:t>All items require a prescription, except incontinence supplies within the first 30 days of enrollment.</a:t>
                      </a:r>
                    </a:p>
                    <a:p>
                      <a:endParaRPr lang="en-US" sz="1500" b="0" dirty="0">
                        <a:solidFill>
                          <a:schemeClr val="tx1"/>
                        </a:solidFill>
                      </a:endParaRPr>
                    </a:p>
                    <a:p>
                      <a:pPr marL="285750" indent="-285750">
                        <a:buFont typeface="Wingdings" panose="05000000000000000000" pitchFamily="2" charset="2"/>
                        <a:buChar char="ü"/>
                      </a:pPr>
                      <a:r>
                        <a:rPr lang="en-US" sz="1500" b="0" dirty="0">
                          <a:solidFill>
                            <a:schemeClr val="tx1"/>
                          </a:solidFill>
                        </a:rPr>
                        <a:t>Date</a:t>
                      </a:r>
                    </a:p>
                    <a:p>
                      <a:pPr marL="285750" indent="-285750">
                        <a:buFont typeface="Wingdings" panose="05000000000000000000" pitchFamily="2" charset="2"/>
                        <a:buChar char="ü"/>
                      </a:pPr>
                      <a:r>
                        <a:rPr lang="en-US" sz="1500" b="0" dirty="0">
                          <a:solidFill>
                            <a:schemeClr val="tx1"/>
                          </a:solidFill>
                        </a:rPr>
                        <a:t>Member’s Name</a:t>
                      </a:r>
                    </a:p>
                    <a:p>
                      <a:pPr marL="285750" indent="-285750">
                        <a:buFont typeface="Wingdings" panose="05000000000000000000" pitchFamily="2" charset="2"/>
                        <a:buChar char="ü"/>
                      </a:pPr>
                      <a:r>
                        <a:rPr lang="en-US" sz="1500" b="0" dirty="0">
                          <a:solidFill>
                            <a:schemeClr val="tx1"/>
                          </a:solidFill>
                        </a:rPr>
                        <a:t>Diagnosis &amp; Related ICD 10 code</a:t>
                      </a:r>
                    </a:p>
                    <a:p>
                      <a:pPr marL="285750" indent="-285750">
                        <a:buFont typeface="Wingdings" panose="05000000000000000000" pitchFamily="2" charset="2"/>
                        <a:buChar char="ü"/>
                      </a:pPr>
                      <a:r>
                        <a:rPr lang="en-US" sz="1500" b="0" dirty="0">
                          <a:solidFill>
                            <a:schemeClr val="tx1"/>
                          </a:solidFill>
                        </a:rPr>
                        <a:t>Doctor’s NPI</a:t>
                      </a:r>
                    </a:p>
                    <a:p>
                      <a:pPr marL="285750" indent="-285750">
                        <a:buFont typeface="Wingdings" panose="05000000000000000000" pitchFamily="2" charset="2"/>
                        <a:buChar char="ü"/>
                      </a:pPr>
                      <a:r>
                        <a:rPr lang="en-US" sz="1500" b="0" dirty="0">
                          <a:solidFill>
                            <a:schemeClr val="tx1"/>
                          </a:solidFill>
                        </a:rPr>
                        <a:t>DME product(s) Brand</a:t>
                      </a:r>
                    </a:p>
                    <a:p>
                      <a:pPr marL="285750" indent="-285750">
                        <a:buFont typeface="Wingdings" panose="05000000000000000000" pitchFamily="2" charset="2"/>
                        <a:buChar char="ü"/>
                      </a:pPr>
                      <a:r>
                        <a:rPr lang="en-US" sz="1500" b="0" dirty="0">
                          <a:solidFill>
                            <a:schemeClr val="tx1"/>
                          </a:solidFill>
                        </a:rPr>
                        <a:t>Quantity/Frequency/Size</a:t>
                      </a:r>
                    </a:p>
                    <a:p>
                      <a:pPr marL="285750" indent="-285750">
                        <a:buFont typeface="Wingdings" panose="05000000000000000000" pitchFamily="2" charset="2"/>
                        <a:buChar char="ü"/>
                      </a:pPr>
                      <a:r>
                        <a:rPr lang="en-US" sz="1500" b="0" dirty="0">
                          <a:solidFill>
                            <a:schemeClr val="tx1"/>
                          </a:solidFill>
                        </a:rPr>
                        <a:t>MD signature with signature date</a:t>
                      </a:r>
                    </a:p>
                    <a:p>
                      <a:pPr marL="285750" indent="-285750">
                        <a:buFont typeface="Wingdings" panose="05000000000000000000" pitchFamily="2" charset="2"/>
                        <a:buChar char="ü"/>
                      </a:pPr>
                      <a:r>
                        <a:rPr lang="en-US" sz="1500" b="0" dirty="0">
                          <a:solidFill>
                            <a:schemeClr val="tx1"/>
                          </a:solidFill>
                        </a:rPr>
                        <a:t>If primary insurance: Medicaid ID and/or VNS ID #</a:t>
                      </a:r>
                    </a:p>
                    <a:p>
                      <a:pPr marL="285750" indent="-285750">
                        <a:buFont typeface="Wingdings" panose="05000000000000000000" pitchFamily="2" charset="2"/>
                        <a:buChar char="ü"/>
                      </a:pPr>
                      <a:endParaRPr lang="en-US" sz="1500" b="0" dirty="0">
                        <a:solidFill>
                          <a:schemeClr val="tx1"/>
                        </a:solidFill>
                      </a:endParaRPr>
                    </a:p>
                  </a:txBody>
                  <a:tcPr>
                    <a:noFill/>
                  </a:tcPr>
                </a:tc>
                <a:extLst>
                  <a:ext uri="{0D108BD9-81ED-4DB2-BD59-A6C34878D82A}">
                    <a16:rowId xmlns:a16="http://schemas.microsoft.com/office/drawing/2014/main" val="3064228252"/>
                  </a:ext>
                </a:extLst>
              </a:tr>
            </a:tbl>
          </a:graphicData>
        </a:graphic>
      </p:graphicFrame>
      <p:sp>
        <p:nvSpPr>
          <p:cNvPr id="5" name="TextBox 4">
            <a:extLst>
              <a:ext uri="{FF2B5EF4-FFF2-40B4-BE49-F238E27FC236}">
                <a16:creationId xmlns:a16="http://schemas.microsoft.com/office/drawing/2014/main" id="{615A7322-4F2E-A744-348F-88BD77C5D824}"/>
              </a:ext>
            </a:extLst>
          </p:cNvPr>
          <p:cNvSpPr txBox="1"/>
          <p:nvPr/>
        </p:nvSpPr>
        <p:spPr>
          <a:xfrm>
            <a:off x="285750" y="3546249"/>
            <a:ext cx="3690560" cy="2939266"/>
          </a:xfrm>
          <a:prstGeom prst="rect">
            <a:avLst/>
          </a:prstGeom>
          <a:noFill/>
        </p:spPr>
        <p:txBody>
          <a:bodyPr wrap="square">
            <a:spAutoFit/>
          </a:bodyPr>
          <a:lstStyle/>
          <a:p>
            <a:r>
              <a:rPr lang="en-US" sz="1500" b="1" dirty="0"/>
              <a:t>Supplies distributed by DME vendors:</a:t>
            </a:r>
          </a:p>
          <a:p>
            <a:endParaRPr lang="en-US" sz="500" b="1" dirty="0"/>
          </a:p>
          <a:p>
            <a:pPr marL="285750" indent="-285750">
              <a:buFont typeface="Arial" panose="020B0604020202020204" pitchFamily="34" charset="0"/>
              <a:buChar char="•"/>
            </a:pPr>
            <a:r>
              <a:rPr lang="en-US" sz="1500" dirty="0"/>
              <a:t>Surgical Supplies</a:t>
            </a:r>
          </a:p>
          <a:p>
            <a:pPr marL="285750" indent="-285750">
              <a:buFont typeface="Arial" panose="020B0604020202020204" pitchFamily="34" charset="0"/>
              <a:buChar char="•"/>
            </a:pPr>
            <a:r>
              <a:rPr lang="en-US" sz="1500" dirty="0"/>
              <a:t>Ostomy Supplies</a:t>
            </a:r>
          </a:p>
          <a:p>
            <a:pPr marL="285750" indent="-285750">
              <a:buFont typeface="Arial" panose="020B0604020202020204" pitchFamily="34" charset="0"/>
              <a:buChar char="•"/>
            </a:pPr>
            <a:r>
              <a:rPr lang="en-US" sz="1500" dirty="0"/>
              <a:t>Tracheotomy supplies</a:t>
            </a:r>
          </a:p>
          <a:p>
            <a:pPr marL="285750" indent="-285750">
              <a:buFont typeface="Arial" panose="020B0604020202020204" pitchFamily="34" charset="0"/>
              <a:buChar char="•"/>
            </a:pPr>
            <a:r>
              <a:rPr lang="en-US" sz="1500" dirty="0"/>
              <a:t>Incontinence</a:t>
            </a:r>
          </a:p>
          <a:p>
            <a:pPr marL="285750" indent="-285750">
              <a:buFont typeface="Arial" panose="020B0604020202020204" pitchFamily="34" charset="0"/>
              <a:buChar char="•"/>
            </a:pPr>
            <a:r>
              <a:rPr lang="en-US" sz="1500" dirty="0"/>
              <a:t>Blood Glucose Monitors and Supplies</a:t>
            </a:r>
          </a:p>
          <a:p>
            <a:pPr marL="285750" indent="-285750">
              <a:buFont typeface="Arial" panose="020B0604020202020204" pitchFamily="34" charset="0"/>
              <a:buChar char="•"/>
            </a:pPr>
            <a:r>
              <a:rPr lang="en-US" sz="1500" dirty="0"/>
              <a:t>Canes and Crutches</a:t>
            </a:r>
          </a:p>
          <a:p>
            <a:pPr marL="285750" indent="-285750">
              <a:buFont typeface="Arial" panose="020B0604020202020204" pitchFamily="34" charset="0"/>
              <a:buChar char="•"/>
            </a:pPr>
            <a:r>
              <a:rPr lang="en-US" sz="1500" dirty="0"/>
              <a:t>Continuous Passive Motion Devices</a:t>
            </a:r>
          </a:p>
          <a:p>
            <a:pPr marL="285750" indent="-285750">
              <a:buFont typeface="Arial" panose="020B0604020202020204" pitchFamily="34" charset="0"/>
              <a:buChar char="•"/>
            </a:pPr>
            <a:r>
              <a:rPr lang="en-US" sz="1500" dirty="0"/>
              <a:t>Diabetic Shoes/Insert Custom</a:t>
            </a:r>
          </a:p>
          <a:p>
            <a:pPr marL="285750" indent="-285750">
              <a:buFont typeface="Arial" panose="020B0604020202020204" pitchFamily="34" charset="0"/>
              <a:buChar char="•"/>
            </a:pPr>
            <a:r>
              <a:rPr lang="en-US" sz="1500" dirty="0"/>
              <a:t>Heat and Cold Applications</a:t>
            </a:r>
          </a:p>
          <a:p>
            <a:pPr marL="285750" indent="-285750">
              <a:buFont typeface="Arial" panose="020B0604020202020204" pitchFamily="34" charset="0"/>
              <a:buChar char="•"/>
            </a:pPr>
            <a:r>
              <a:rPr lang="en-US" sz="1500" dirty="0"/>
              <a:t>Manual Wheelchair</a:t>
            </a:r>
          </a:p>
          <a:p>
            <a:pPr marL="285750" indent="-285750">
              <a:buFont typeface="Arial" panose="020B0604020202020204" pitchFamily="34" charset="0"/>
              <a:buChar char="•"/>
            </a:pPr>
            <a:r>
              <a:rPr lang="en-US" sz="1500" dirty="0"/>
              <a:t>Manual Wheelchair Accessories</a:t>
            </a:r>
          </a:p>
        </p:txBody>
      </p:sp>
      <p:sp>
        <p:nvSpPr>
          <p:cNvPr id="9" name="TextBox 8">
            <a:extLst>
              <a:ext uri="{FF2B5EF4-FFF2-40B4-BE49-F238E27FC236}">
                <a16:creationId xmlns:a16="http://schemas.microsoft.com/office/drawing/2014/main" id="{4AF832C0-7679-1A0A-5912-B2759DE57B27}"/>
              </a:ext>
            </a:extLst>
          </p:cNvPr>
          <p:cNvSpPr txBox="1"/>
          <p:nvPr/>
        </p:nvSpPr>
        <p:spPr>
          <a:xfrm>
            <a:off x="4048482" y="3848809"/>
            <a:ext cx="3923588" cy="2631490"/>
          </a:xfrm>
          <a:prstGeom prst="rect">
            <a:avLst/>
          </a:prstGeom>
          <a:noFill/>
        </p:spPr>
        <p:txBody>
          <a:bodyPr wrap="square">
            <a:spAutoFit/>
          </a:bodyPr>
          <a:lstStyle/>
          <a:p>
            <a:pPr marL="285750" indent="-285750">
              <a:buFont typeface="Arial" panose="020B0604020202020204" pitchFamily="34" charset="0"/>
              <a:buChar char="•"/>
            </a:pPr>
            <a:r>
              <a:rPr lang="en-US" sz="1500" dirty="0"/>
              <a:t>Neuromuscular Electrical Stimulators</a:t>
            </a:r>
          </a:p>
          <a:p>
            <a:r>
              <a:rPr lang="en-US" sz="1500" dirty="0"/>
              <a:t>      (NMES) and/or Supplies</a:t>
            </a:r>
          </a:p>
          <a:p>
            <a:pPr marL="285750" indent="-285750">
              <a:buFont typeface="Arial" panose="020B0604020202020204" pitchFamily="34" charset="0"/>
              <a:buChar char="•"/>
            </a:pPr>
            <a:r>
              <a:rPr lang="en-US" sz="1500" dirty="0"/>
              <a:t>Neurostimulators and/or supplies</a:t>
            </a:r>
          </a:p>
          <a:p>
            <a:pPr marL="285750" indent="-285750">
              <a:buFont typeface="Arial" panose="020B0604020202020204" pitchFamily="34" charset="0"/>
              <a:buChar char="•"/>
            </a:pPr>
            <a:r>
              <a:rPr lang="en-US" sz="1500" dirty="0"/>
              <a:t>Surgical Dressings</a:t>
            </a:r>
          </a:p>
          <a:p>
            <a:pPr marL="285750" indent="-285750">
              <a:buFont typeface="Wingdings" panose="05000000000000000000" pitchFamily="2" charset="2"/>
              <a:buChar char="q"/>
            </a:pPr>
            <a:r>
              <a:rPr lang="en-US" sz="1500" dirty="0">
                <a:latin typeface="Arial" panose="020B0604020202020204" pitchFamily="34" charset="0"/>
                <a:cs typeface="Arial" panose="020B0604020202020204" pitchFamily="34" charset="0"/>
              </a:rPr>
              <a:t>Orthotics and Prosthetics</a:t>
            </a:r>
          </a:p>
          <a:p>
            <a:pPr marL="742950" lvl="1" indent="-285750">
              <a:buFont typeface="Wingdings" panose="05000000000000000000" pitchFamily="2" charset="2"/>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Breast Prostheses and Accessories</a:t>
            </a:r>
          </a:p>
          <a:p>
            <a:pPr marL="742950" lvl="1" indent="-285750">
              <a:buFont typeface="Wingdings" panose="05000000000000000000" pitchFamily="2" charset="2"/>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Limb Prostheses</a:t>
            </a:r>
          </a:p>
          <a:p>
            <a:pPr marL="742950" lvl="1" indent="-285750">
              <a:buFont typeface="Wingdings" panose="05000000000000000000" pitchFamily="2" charset="2"/>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Orthotics: Custom Fabricated</a:t>
            </a:r>
          </a:p>
          <a:p>
            <a:pPr marL="742950" lvl="1" indent="-285750">
              <a:buFont typeface="Wingdings" panose="05000000000000000000" pitchFamily="2" charset="2"/>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Orthotics: Off-the-shelf</a:t>
            </a:r>
          </a:p>
          <a:p>
            <a:pPr marL="742950" lvl="1" indent="-285750">
              <a:buFont typeface="Wingdings" panose="05000000000000000000" pitchFamily="2" charset="2"/>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Custom Fitted – patient goes to site</a:t>
            </a:r>
            <a:endParaRPr lang="en-US" sz="1500" dirty="0"/>
          </a:p>
        </p:txBody>
      </p:sp>
      <p:sp>
        <p:nvSpPr>
          <p:cNvPr id="11" name="TextBox 10">
            <a:extLst>
              <a:ext uri="{FF2B5EF4-FFF2-40B4-BE49-F238E27FC236}">
                <a16:creationId xmlns:a16="http://schemas.microsoft.com/office/drawing/2014/main" id="{7B05682A-4766-9941-A0E1-77BD779FFB1F}"/>
              </a:ext>
            </a:extLst>
          </p:cNvPr>
          <p:cNvSpPr txBox="1"/>
          <p:nvPr/>
        </p:nvSpPr>
        <p:spPr>
          <a:xfrm>
            <a:off x="7934338" y="3848809"/>
            <a:ext cx="4096425" cy="2416046"/>
          </a:xfrm>
          <a:prstGeom prst="rect">
            <a:avLst/>
          </a:prstGeom>
          <a:noFill/>
        </p:spPr>
        <p:txBody>
          <a:bodyPr wrap="square">
            <a:spAutoFit/>
          </a:bodyPr>
          <a:lstStyle/>
          <a:p>
            <a:pPr marL="285750" indent="-285750">
              <a:buFont typeface="Wingdings" panose="05000000000000000000" pitchFamily="2" charset="2"/>
              <a:buChar char="q"/>
            </a:pPr>
            <a:r>
              <a:rPr lang="en-US" sz="1500" dirty="0">
                <a:latin typeface="Arial" panose="020B0604020202020204" pitchFamily="34" charset="0"/>
                <a:cs typeface="Arial" panose="020B0604020202020204" pitchFamily="34" charset="0"/>
              </a:rPr>
              <a:t>Mobility providers</a:t>
            </a:r>
          </a:p>
          <a:p>
            <a:pPr marL="742950" lvl="1" indent="-285750">
              <a:buFont typeface="Wingdings" panose="05000000000000000000" pitchFamily="2" charset="2"/>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Electrical and Manual Wheelchairs</a:t>
            </a:r>
            <a:endParaRPr lang="en-US" sz="1500" dirty="0">
              <a:latin typeface="Arial" panose="020B0604020202020204" pitchFamily="34" charset="0"/>
              <a:ea typeface="Times New Roman" panose="02020603050405020304" pitchFamily="18" charset="0"/>
              <a:cs typeface="Arial" panose="020B0604020202020204" pitchFamily="34" charset="0"/>
            </a:endParaRPr>
          </a:p>
          <a:p>
            <a:pPr marL="742950" lvl="1" indent="-285750">
              <a:buFont typeface="Wingdings" panose="05000000000000000000" pitchFamily="2" charset="2"/>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Wheelchair Accessories</a:t>
            </a:r>
          </a:p>
          <a:p>
            <a:pPr marL="742950" lvl="1" indent="-285750">
              <a:buFont typeface="Wingdings" panose="05000000000000000000" pitchFamily="2" charset="2"/>
              <a:buChar char="§"/>
            </a:pPr>
            <a:r>
              <a:rPr lang="en-US" sz="1500" dirty="0">
                <a:latin typeface="Arial" panose="020B0604020202020204" pitchFamily="34" charset="0"/>
                <a:ea typeface="Times New Roman" panose="02020603050405020304" pitchFamily="18" charset="0"/>
                <a:cs typeface="Arial" panose="020B0604020202020204" pitchFamily="34" charset="0"/>
              </a:rPr>
              <a:t>Powered beds </a:t>
            </a:r>
          </a:p>
          <a:p>
            <a:pPr marL="742950" lvl="1" indent="-285750">
              <a:buFont typeface="Wingdings" panose="05000000000000000000" pitchFamily="2" charset="2"/>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Power Operated Vehicles including</a:t>
            </a:r>
          </a:p>
          <a:p>
            <a:pPr marL="742950" lvl="1" indent="-285750">
              <a:buFont typeface="Wingdings" panose="05000000000000000000" pitchFamily="2" charset="2"/>
              <a:buChar char="§"/>
            </a:pPr>
            <a:r>
              <a:rPr lang="en-US" sz="1500" dirty="0">
                <a:effectLst/>
                <a:latin typeface="Arial" panose="020B0604020202020204" pitchFamily="34" charset="0"/>
                <a:ea typeface="Times New Roman" panose="02020603050405020304" pitchFamily="18" charset="0"/>
                <a:cs typeface="Arial" panose="020B0604020202020204" pitchFamily="34" charset="0"/>
              </a:rPr>
              <a:t>Scooters and Power Chairs</a:t>
            </a:r>
          </a:p>
          <a:p>
            <a:pPr lvl="1">
              <a:buSzPts val="1000"/>
              <a:tabLst>
                <a:tab pos="457200" algn="l"/>
              </a:tabLst>
            </a:pPr>
            <a:endParaRPr lang="en-US" sz="1000" dirty="0">
              <a:effectLst/>
              <a:latin typeface="Arial" panose="020B0604020202020204" pitchFamily="34" charset="0"/>
              <a:ea typeface="Times New Roman" panose="02020603050405020304" pitchFamily="18" charset="0"/>
              <a:cs typeface="Arial" panose="020B0604020202020204" pitchFamily="34" charset="0"/>
            </a:endParaRP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Home Infusion</a:t>
            </a:r>
          </a:p>
          <a:p>
            <a:pPr marL="285750" indent="-285750">
              <a:buFont typeface="Arial" panose="020B0604020202020204" pitchFamily="34" charset="0"/>
              <a:buChar char="•"/>
            </a:pPr>
            <a:r>
              <a:rPr lang="en-US" sz="1500" dirty="0">
                <a:latin typeface="Arial" panose="020B0604020202020204" pitchFamily="34" charset="0"/>
                <a:cs typeface="Arial" panose="020B0604020202020204" pitchFamily="34" charset="0"/>
              </a:rPr>
              <a:t>Oxygen Wound Therapy Providers</a:t>
            </a:r>
          </a:p>
          <a:p>
            <a:endParaRPr lang="en-US" sz="1600" dirty="0">
              <a:latin typeface="Arial" panose="020B0604020202020204" pitchFamily="34" charset="0"/>
              <a:cs typeface="Arial" panose="020B0604020202020204" pitchFamily="34" charset="0"/>
            </a:endParaRPr>
          </a:p>
        </p:txBody>
      </p:sp>
      <p:graphicFrame>
        <p:nvGraphicFramePr>
          <p:cNvPr id="12" name="Table 3">
            <a:extLst>
              <a:ext uri="{FF2B5EF4-FFF2-40B4-BE49-F238E27FC236}">
                <a16:creationId xmlns:a16="http://schemas.microsoft.com/office/drawing/2014/main" id="{A2629C69-E190-5616-075A-63D67E7D22B2}"/>
              </a:ext>
            </a:extLst>
          </p:cNvPr>
          <p:cNvGraphicFramePr>
            <a:graphicFrameLocks noGrp="1"/>
          </p:cNvGraphicFramePr>
          <p:nvPr/>
        </p:nvGraphicFramePr>
        <p:xfrm>
          <a:off x="6369705" y="888746"/>
          <a:ext cx="5661058" cy="1584960"/>
        </p:xfrm>
        <a:graphic>
          <a:graphicData uri="http://schemas.openxmlformats.org/drawingml/2006/table">
            <a:tbl>
              <a:tblPr firstRow="1" bandRow="1">
                <a:tableStyleId>{5C22544A-7EE6-4342-B048-85BDC9FD1C3A}</a:tableStyleId>
              </a:tblPr>
              <a:tblGrid>
                <a:gridCol w="5661058">
                  <a:extLst>
                    <a:ext uri="{9D8B030D-6E8A-4147-A177-3AD203B41FA5}">
                      <a16:colId xmlns:a16="http://schemas.microsoft.com/office/drawing/2014/main" val="1271845275"/>
                    </a:ext>
                  </a:extLst>
                </a:gridCol>
              </a:tblGrid>
              <a:tr h="1376246">
                <a:tc>
                  <a:txBody>
                    <a:bodyPr/>
                    <a:lstStyle/>
                    <a:p>
                      <a:r>
                        <a:rPr lang="en-US" sz="1500" b="1" dirty="0">
                          <a:solidFill>
                            <a:schemeClr val="tx1"/>
                          </a:solidFill>
                        </a:rPr>
                        <a:t>Processes:</a:t>
                      </a:r>
                    </a:p>
                    <a:p>
                      <a:pPr marL="285750" marR="0" lvl="0" indent="-285750" algn="l" defTabSz="914400" rtl="0" eaLnBrk="1" fontAlgn="auto" latinLnBrk="0" hangingPunct="1">
                        <a:lnSpc>
                          <a:spcPct val="100000"/>
                        </a:lnSpc>
                        <a:spcBef>
                          <a:spcPts val="0"/>
                        </a:spcBef>
                        <a:spcAft>
                          <a:spcPts val="0"/>
                        </a:spcAft>
                        <a:buClrTx/>
                        <a:buSzTx/>
                        <a:buFont typeface="Wingdings" panose="05000000000000000000" pitchFamily="2" charset="2"/>
                        <a:buChar char="Ø"/>
                        <a:tabLst/>
                        <a:defRPr/>
                      </a:pPr>
                      <a:r>
                        <a:rPr lang="en-US" sz="1500" b="0" dirty="0">
                          <a:solidFill>
                            <a:schemeClr val="tx1"/>
                          </a:solidFill>
                        </a:rPr>
                        <a:t>Fax prescription to </a:t>
                      </a:r>
                      <a:r>
                        <a:rPr lang="en-US" sz="1500" b="1" u="none" dirty="0">
                          <a:solidFill>
                            <a:srgbClr val="005696"/>
                          </a:solidFill>
                        </a:rPr>
                        <a:t>VNS Health </a:t>
                      </a:r>
                      <a:r>
                        <a:rPr lang="en-US" sz="1500" b="0" dirty="0">
                          <a:solidFill>
                            <a:schemeClr val="tx1"/>
                          </a:solidFill>
                        </a:rPr>
                        <a:t>MLTC 1-212-897-9448</a:t>
                      </a:r>
                    </a:p>
                    <a:p>
                      <a:pPr marL="285750" indent="-285750">
                        <a:buFont typeface="Wingdings" panose="05000000000000000000" pitchFamily="2" charset="2"/>
                        <a:buChar char="Ø"/>
                      </a:pPr>
                      <a:r>
                        <a:rPr lang="en-US" sz="1500" b="0" dirty="0">
                          <a:solidFill>
                            <a:schemeClr val="tx1"/>
                          </a:solidFill>
                        </a:rPr>
                        <a:t>The standard request takes 14 to 28 days (expedited 72 hours).</a:t>
                      </a:r>
                    </a:p>
                    <a:p>
                      <a:pPr marL="285750" indent="-285750">
                        <a:buFont typeface="Wingdings" panose="05000000000000000000" pitchFamily="2" charset="2"/>
                        <a:buChar char="Ø"/>
                      </a:pPr>
                      <a:r>
                        <a:rPr lang="en-US" sz="1500" b="0" dirty="0">
                          <a:solidFill>
                            <a:schemeClr val="tx1"/>
                          </a:solidFill>
                        </a:rPr>
                        <a:t>Delays may occur if RX is missing or incomplete.</a:t>
                      </a:r>
                    </a:p>
                    <a:p>
                      <a:pPr marL="285750" indent="-285750">
                        <a:buFont typeface="Wingdings" panose="05000000000000000000" pitchFamily="2" charset="2"/>
                        <a:buChar char="Ø"/>
                      </a:pPr>
                      <a:r>
                        <a:rPr lang="en-US" sz="1500" b="0" dirty="0">
                          <a:solidFill>
                            <a:schemeClr val="tx1"/>
                          </a:solidFill>
                        </a:rPr>
                        <a:t>Some items may require medical records or chart notes.</a:t>
                      </a:r>
                    </a:p>
                    <a:p>
                      <a:endParaRPr lang="en-US" sz="800" b="0" dirty="0">
                        <a:solidFill>
                          <a:schemeClr val="tx1"/>
                        </a:solidFill>
                      </a:endParaRPr>
                    </a:p>
                  </a:txBody>
                  <a:tcPr>
                    <a:noFill/>
                  </a:tcPr>
                </a:tc>
                <a:extLst>
                  <a:ext uri="{0D108BD9-81ED-4DB2-BD59-A6C34878D82A}">
                    <a16:rowId xmlns:a16="http://schemas.microsoft.com/office/drawing/2014/main" val="3064228252"/>
                  </a:ext>
                </a:extLst>
              </a:tr>
            </a:tbl>
          </a:graphicData>
        </a:graphic>
      </p:graphicFrame>
      <p:pic>
        <p:nvPicPr>
          <p:cNvPr id="7" name="Picture 6">
            <a:extLst>
              <a:ext uri="{FF2B5EF4-FFF2-40B4-BE49-F238E27FC236}">
                <a16:creationId xmlns:a16="http://schemas.microsoft.com/office/drawing/2014/main" id="{C6E3C689-CF79-9E33-C073-01A5B2A23B2C}"/>
              </a:ext>
            </a:extLst>
          </p:cNvPr>
          <p:cNvPicPr>
            <a:picLocks noChangeAspect="1"/>
          </p:cNvPicPr>
          <p:nvPr/>
        </p:nvPicPr>
        <p:blipFill>
          <a:blip r:embed="rId4"/>
          <a:stretch>
            <a:fillRect/>
          </a:stretch>
        </p:blipFill>
        <p:spPr>
          <a:xfrm>
            <a:off x="249182" y="6524660"/>
            <a:ext cx="2505673" cy="249958"/>
          </a:xfrm>
          <a:prstGeom prst="rect">
            <a:avLst/>
          </a:prstGeom>
        </p:spPr>
      </p:pic>
    </p:spTree>
    <p:custDataLst>
      <p:tags r:id="rId1"/>
    </p:custDataLst>
    <p:extLst>
      <p:ext uri="{BB962C8B-B14F-4D97-AF65-F5344CB8AC3E}">
        <p14:creationId xmlns:p14="http://schemas.microsoft.com/office/powerpoint/2010/main" val="2021028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a:extLst>
              <a:ext uri="{FF2B5EF4-FFF2-40B4-BE49-F238E27FC236}">
                <a16:creationId xmlns:a16="http://schemas.microsoft.com/office/drawing/2014/main" id="{CE98CB33-128E-433D-8876-4B1F36FF52D8}"/>
              </a:ext>
            </a:extLst>
          </p:cNvPr>
          <p:cNvSpPr>
            <a:spLocks noGrp="1" noChangeArrowheads="1"/>
          </p:cNvSpPr>
          <p:nvPr>
            <p:ph type="title"/>
          </p:nvPr>
        </p:nvSpPr>
        <p:spPr>
          <a:xfrm>
            <a:off x="213795" y="2168165"/>
            <a:ext cx="2968490" cy="788534"/>
          </a:xfrm>
        </p:spPr>
        <p:txBody>
          <a:bodyPr>
            <a:normAutofit fontScale="90000"/>
          </a:bodyPr>
          <a:lstStyle/>
          <a:p>
            <a:pPr algn="ctr"/>
            <a:r>
              <a:rPr lang="en-US" altLang="en-US" b="0" dirty="0"/>
              <a:t>Home Care Services</a:t>
            </a:r>
          </a:p>
        </p:txBody>
      </p:sp>
      <p:sp>
        <p:nvSpPr>
          <p:cNvPr id="32771" name="Content Placeholder 2">
            <a:extLst>
              <a:ext uri="{FF2B5EF4-FFF2-40B4-BE49-F238E27FC236}">
                <a16:creationId xmlns:a16="http://schemas.microsoft.com/office/drawing/2014/main" id="{B52C52FB-12B2-4D5F-8407-90BBFCCF6789}"/>
              </a:ext>
            </a:extLst>
          </p:cNvPr>
          <p:cNvSpPr>
            <a:spLocks noGrp="1" noChangeArrowheads="1"/>
          </p:cNvSpPr>
          <p:nvPr>
            <p:ph idx="1"/>
          </p:nvPr>
        </p:nvSpPr>
        <p:spPr>
          <a:xfrm>
            <a:off x="3492270" y="527901"/>
            <a:ext cx="8431074" cy="5241303"/>
          </a:xfrm>
        </p:spPr>
        <p:txBody>
          <a:bodyPr>
            <a:normAutofit fontScale="92500" lnSpcReduction="20000"/>
          </a:bodyPr>
          <a:lstStyle/>
          <a:p>
            <a:pPr marL="0" indent="0">
              <a:buNone/>
            </a:pPr>
            <a:r>
              <a:rPr lang="en-US" altLang="en-US" sz="1800" dirty="0">
                <a:solidFill>
                  <a:schemeClr val="tx1"/>
                </a:solidFill>
              </a:rPr>
              <a:t>Do you or a loved one need care after a hospital stay or to stay safe and healthy at home? VNS Health offers a wide range of home care services. Whether you need specialized care as you recover from surgery or senior care so a loved one can age at home safely, we bring the care to you.</a:t>
            </a:r>
          </a:p>
          <a:p>
            <a:pPr marL="0" indent="0">
              <a:buNone/>
            </a:pPr>
            <a:endParaRPr lang="en-US" altLang="en-US" sz="500" dirty="0">
              <a:solidFill>
                <a:schemeClr val="tx1"/>
              </a:solidFill>
            </a:endParaRPr>
          </a:p>
          <a:p>
            <a:pPr marL="0" indent="0">
              <a:spcBef>
                <a:spcPts val="0"/>
              </a:spcBef>
              <a:spcAft>
                <a:spcPts val="0"/>
              </a:spcAft>
              <a:buNone/>
            </a:pPr>
            <a:r>
              <a:rPr lang="en-US" altLang="en-US" sz="1800" b="1" dirty="0">
                <a:solidFill>
                  <a:schemeClr val="tx1"/>
                </a:solidFill>
              </a:rPr>
              <a:t>Personal Care Services: </a:t>
            </a:r>
            <a:r>
              <a:rPr lang="en-US" altLang="en-US" sz="1800" dirty="0">
                <a:solidFill>
                  <a:schemeClr val="tx1"/>
                </a:solidFill>
              </a:rPr>
              <a:t>Home health aides can help with day-to-day tasks and offer companionship. Private-pay options are available.</a:t>
            </a:r>
          </a:p>
          <a:p>
            <a:pPr marL="0" indent="0">
              <a:spcBef>
                <a:spcPts val="0"/>
              </a:spcBef>
              <a:spcAft>
                <a:spcPts val="0"/>
              </a:spcAft>
              <a:buNone/>
            </a:pPr>
            <a:endParaRPr lang="en-US" altLang="en-US" sz="500" dirty="0">
              <a:solidFill>
                <a:schemeClr val="tx1"/>
              </a:solidFill>
            </a:endParaRPr>
          </a:p>
          <a:p>
            <a:pPr marL="0" indent="0">
              <a:spcBef>
                <a:spcPts val="0"/>
              </a:spcBef>
              <a:spcAft>
                <a:spcPts val="0"/>
              </a:spcAft>
              <a:buNone/>
            </a:pPr>
            <a:r>
              <a:rPr lang="en-US" altLang="en-US" sz="1800" b="1" dirty="0">
                <a:solidFill>
                  <a:schemeClr val="tx1"/>
                </a:solidFill>
              </a:rPr>
              <a:t>Nursing: </a:t>
            </a:r>
            <a:r>
              <a:rPr lang="en-US" altLang="en-US" sz="1800" dirty="0">
                <a:solidFill>
                  <a:schemeClr val="tx1"/>
                </a:solidFill>
              </a:rPr>
              <a:t>In-home and private-pay care let you heal as fully as possible, where you’re most comfortable.</a:t>
            </a:r>
          </a:p>
          <a:p>
            <a:pPr marL="0" indent="0">
              <a:spcBef>
                <a:spcPts val="0"/>
              </a:spcBef>
              <a:spcAft>
                <a:spcPts val="0"/>
              </a:spcAft>
              <a:buNone/>
            </a:pPr>
            <a:endParaRPr lang="en-US" altLang="en-US" sz="500" dirty="0">
              <a:solidFill>
                <a:schemeClr val="tx1"/>
              </a:solidFill>
            </a:endParaRPr>
          </a:p>
          <a:p>
            <a:pPr marL="0" indent="0">
              <a:spcBef>
                <a:spcPts val="0"/>
              </a:spcBef>
              <a:spcAft>
                <a:spcPts val="0"/>
              </a:spcAft>
              <a:buNone/>
            </a:pPr>
            <a:r>
              <a:rPr lang="en-US" altLang="en-US" sz="1800" b="1" dirty="0">
                <a:solidFill>
                  <a:schemeClr val="tx1"/>
                </a:solidFill>
              </a:rPr>
              <a:t>Senior Care: </a:t>
            </a:r>
            <a:r>
              <a:rPr lang="en-US" altLang="en-US" sz="1800" dirty="0">
                <a:solidFill>
                  <a:schemeClr val="tx1"/>
                </a:solidFill>
              </a:rPr>
              <a:t>Support and care so your loved one can stay in their home and community as they age.</a:t>
            </a:r>
          </a:p>
          <a:p>
            <a:pPr marL="0" indent="0">
              <a:spcBef>
                <a:spcPts val="0"/>
              </a:spcBef>
              <a:spcAft>
                <a:spcPts val="0"/>
              </a:spcAft>
              <a:buNone/>
            </a:pPr>
            <a:endParaRPr lang="en-US" altLang="en-US" sz="500" dirty="0">
              <a:solidFill>
                <a:schemeClr val="tx1"/>
              </a:solidFill>
            </a:endParaRPr>
          </a:p>
          <a:p>
            <a:pPr marL="0" indent="0">
              <a:spcBef>
                <a:spcPts val="0"/>
              </a:spcBef>
              <a:spcAft>
                <a:spcPts val="0"/>
              </a:spcAft>
              <a:buNone/>
            </a:pPr>
            <a:r>
              <a:rPr lang="en-US" altLang="en-US" sz="1800" b="1" dirty="0">
                <a:solidFill>
                  <a:schemeClr val="tx1"/>
                </a:solidFill>
              </a:rPr>
              <a:t>Rehabilitation Therapy: </a:t>
            </a:r>
            <a:r>
              <a:rPr lang="en-US" altLang="en-US" sz="1800" dirty="0">
                <a:solidFill>
                  <a:schemeClr val="tx1"/>
                </a:solidFill>
              </a:rPr>
              <a:t>Get back to your normal routine with physical therapy, occupational therapy, or speech therapy.</a:t>
            </a:r>
          </a:p>
          <a:p>
            <a:pPr marL="0" indent="0">
              <a:spcBef>
                <a:spcPts val="0"/>
              </a:spcBef>
              <a:spcAft>
                <a:spcPts val="0"/>
              </a:spcAft>
              <a:buNone/>
            </a:pPr>
            <a:endParaRPr lang="en-US" altLang="en-US" sz="500" dirty="0">
              <a:solidFill>
                <a:schemeClr val="tx1"/>
              </a:solidFill>
            </a:endParaRPr>
          </a:p>
          <a:p>
            <a:pPr marL="0" indent="0">
              <a:spcBef>
                <a:spcPts val="0"/>
              </a:spcBef>
              <a:spcAft>
                <a:spcPts val="0"/>
              </a:spcAft>
              <a:buNone/>
            </a:pPr>
            <a:r>
              <a:rPr lang="en-US" altLang="en-US" sz="1800" b="1" dirty="0">
                <a:solidFill>
                  <a:schemeClr val="tx1"/>
                </a:solidFill>
              </a:rPr>
              <a:t>Behavioral Health Services: </a:t>
            </a:r>
            <a:r>
              <a:rPr lang="en-US" altLang="en-US" sz="1800" dirty="0">
                <a:solidFill>
                  <a:schemeClr val="tx1"/>
                </a:solidFill>
              </a:rPr>
              <a:t>VNS Health is here to help you or your loved one with mental health needs and substance use issues.</a:t>
            </a:r>
          </a:p>
          <a:p>
            <a:pPr marL="0" indent="0">
              <a:spcBef>
                <a:spcPts val="0"/>
              </a:spcBef>
              <a:spcAft>
                <a:spcPts val="0"/>
              </a:spcAft>
              <a:buNone/>
            </a:pPr>
            <a:endParaRPr lang="en-US" altLang="en-US" sz="500" dirty="0">
              <a:solidFill>
                <a:schemeClr val="tx1"/>
              </a:solidFill>
            </a:endParaRPr>
          </a:p>
          <a:p>
            <a:pPr marL="0" indent="0">
              <a:spcBef>
                <a:spcPts val="0"/>
              </a:spcBef>
              <a:spcAft>
                <a:spcPts val="0"/>
              </a:spcAft>
              <a:buNone/>
            </a:pPr>
            <a:r>
              <a:rPr lang="en-US" altLang="en-US" sz="1800" b="1" dirty="0">
                <a:solidFill>
                  <a:schemeClr val="tx1"/>
                </a:solidFill>
              </a:rPr>
              <a:t>After-Surgery Care: </a:t>
            </a:r>
            <a:r>
              <a:rPr lang="en-US" altLang="en-US" sz="1800" dirty="0">
                <a:solidFill>
                  <a:schemeClr val="tx1"/>
                </a:solidFill>
              </a:rPr>
              <a:t>A customized care plan and dedicated care team to help you recover at home.</a:t>
            </a:r>
          </a:p>
          <a:p>
            <a:pPr marL="0" indent="0">
              <a:spcBef>
                <a:spcPts val="0"/>
              </a:spcBef>
              <a:spcAft>
                <a:spcPts val="0"/>
              </a:spcAft>
              <a:buNone/>
            </a:pPr>
            <a:endParaRPr lang="en-US" altLang="en-US" sz="500" dirty="0">
              <a:solidFill>
                <a:schemeClr val="tx1"/>
              </a:solidFill>
            </a:endParaRPr>
          </a:p>
          <a:p>
            <a:pPr marL="0" indent="0">
              <a:spcBef>
                <a:spcPts val="0"/>
              </a:spcBef>
              <a:spcAft>
                <a:spcPts val="0"/>
              </a:spcAft>
              <a:buNone/>
            </a:pPr>
            <a:r>
              <a:rPr lang="en-US" altLang="en-US" sz="1800" b="1" dirty="0">
                <a:solidFill>
                  <a:schemeClr val="tx1"/>
                </a:solidFill>
              </a:rPr>
              <a:t>Wound Care: </a:t>
            </a:r>
            <a:r>
              <a:rPr lang="en-US" altLang="en-US" sz="1800" dirty="0">
                <a:solidFill>
                  <a:schemeClr val="tx1"/>
                </a:solidFill>
              </a:rPr>
              <a:t>For severe or slow-to-heal wounds, VNS Health has experts who can help.</a:t>
            </a:r>
          </a:p>
          <a:p>
            <a:pPr marL="0" indent="0">
              <a:spcBef>
                <a:spcPts val="0"/>
              </a:spcBef>
              <a:spcAft>
                <a:spcPts val="0"/>
              </a:spcAft>
              <a:buNone/>
            </a:pPr>
            <a:endParaRPr lang="en-US" altLang="en-US" sz="500" dirty="0">
              <a:solidFill>
                <a:schemeClr val="tx1"/>
              </a:solidFill>
            </a:endParaRPr>
          </a:p>
          <a:p>
            <a:pPr marL="0" indent="0">
              <a:spcBef>
                <a:spcPts val="0"/>
              </a:spcBef>
              <a:spcAft>
                <a:spcPts val="0"/>
              </a:spcAft>
              <a:buNone/>
            </a:pPr>
            <a:r>
              <a:rPr lang="en-US" altLang="en-US" sz="1800" b="1" dirty="0">
                <a:solidFill>
                  <a:schemeClr val="tx1"/>
                </a:solidFill>
              </a:rPr>
              <a:t>Care for Alzheimer’s &amp; Other Dementias: </a:t>
            </a:r>
            <a:r>
              <a:rPr lang="en-US" altLang="en-US" sz="1800" dirty="0">
                <a:solidFill>
                  <a:schemeClr val="tx1"/>
                </a:solidFill>
              </a:rPr>
              <a:t>Expert care for people with Alzheimer’s or another dementia, and support for their caregivers.</a:t>
            </a:r>
          </a:p>
          <a:p>
            <a:pPr marL="0" indent="0">
              <a:spcBef>
                <a:spcPts val="0"/>
              </a:spcBef>
              <a:spcAft>
                <a:spcPts val="0"/>
              </a:spcAft>
              <a:buNone/>
            </a:pPr>
            <a:endParaRPr lang="en-US" altLang="en-US" sz="500" dirty="0">
              <a:solidFill>
                <a:schemeClr val="tx1"/>
              </a:solidFill>
            </a:endParaRPr>
          </a:p>
          <a:p>
            <a:pPr marL="0" indent="0">
              <a:spcBef>
                <a:spcPts val="0"/>
              </a:spcBef>
              <a:spcAft>
                <a:spcPts val="0"/>
              </a:spcAft>
              <a:buNone/>
            </a:pPr>
            <a:r>
              <a:rPr lang="en-US" altLang="en-US" sz="1800" b="1" dirty="0">
                <a:solidFill>
                  <a:schemeClr val="tx1"/>
                </a:solidFill>
              </a:rPr>
              <a:t>Stroke Care: </a:t>
            </a:r>
            <a:r>
              <a:rPr lang="en-US" altLang="en-US" sz="1800" dirty="0">
                <a:solidFill>
                  <a:schemeClr val="tx1"/>
                </a:solidFill>
              </a:rPr>
              <a:t>Helping stroke patients recover and supporting their caregivers.</a:t>
            </a:r>
          </a:p>
        </p:txBody>
      </p:sp>
      <p:pic>
        <p:nvPicPr>
          <p:cNvPr id="3" name="Picture 2">
            <a:extLst>
              <a:ext uri="{FF2B5EF4-FFF2-40B4-BE49-F238E27FC236}">
                <a16:creationId xmlns:a16="http://schemas.microsoft.com/office/drawing/2014/main" id="{A0DDA6AC-FD28-9A26-7C63-DE924C344EEB}"/>
              </a:ext>
            </a:extLst>
          </p:cNvPr>
          <p:cNvPicPr>
            <a:picLocks noChangeAspect="1"/>
          </p:cNvPicPr>
          <p:nvPr/>
        </p:nvPicPr>
        <p:blipFill>
          <a:blip r:embed="rId3"/>
          <a:stretch>
            <a:fillRect/>
          </a:stretch>
        </p:blipFill>
        <p:spPr>
          <a:xfrm>
            <a:off x="213795" y="6354951"/>
            <a:ext cx="2505673" cy="249958"/>
          </a:xfrm>
          <a:prstGeom prst="rect">
            <a:avLst/>
          </a:prstGeom>
        </p:spPr>
      </p:pic>
    </p:spTree>
    <p:extLst>
      <p:ext uri="{BB962C8B-B14F-4D97-AF65-F5344CB8AC3E}">
        <p14:creationId xmlns:p14="http://schemas.microsoft.com/office/powerpoint/2010/main" val="1069358994"/>
      </p:ext>
    </p:extLst>
  </p:cSld>
  <p:clrMapOvr>
    <a:masterClrMapping/>
  </p:clrMapOvr>
  <p:extLst>
    <p:ext uri="{6950BFC3-D8DA-4A85-94F7-54DA5524770B}">
      <p188:commentRel xmlns:p188="http://schemas.microsoft.com/office/powerpoint/2018/8/main" r:id="rId2"/>
    </p:ext>
  </p:extLs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3902075" cy="484188"/>
          </a:xfrm>
        </p:spPr>
        <p:txBody>
          <a:bodyPr>
            <a:normAutofit/>
          </a:bodyPr>
          <a:lstStyle/>
          <a:p>
            <a:r>
              <a:rPr lang="en-US" dirty="0"/>
              <a:t>Services Available</a:t>
            </a:r>
            <a:endParaRPr lang="en-US" b="0" dirty="0">
              <a:solidFill>
                <a:schemeClr val="tx1"/>
              </a:solidFill>
            </a:endParaRP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57</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360484" y="1334814"/>
          <a:ext cx="11471031" cy="4623655"/>
        </p:xfrm>
        <a:graphic>
          <a:graphicData uri="http://schemas.openxmlformats.org/drawingml/2006/table">
            <a:tbl>
              <a:tblPr firstRow="1" bandRow="1">
                <a:tableStyleId>{5C22544A-7EE6-4342-B048-85BDC9FD1C3A}</a:tableStyleId>
              </a:tblPr>
              <a:tblGrid>
                <a:gridCol w="11471031">
                  <a:extLst>
                    <a:ext uri="{9D8B030D-6E8A-4147-A177-3AD203B41FA5}">
                      <a16:colId xmlns:a16="http://schemas.microsoft.com/office/drawing/2014/main" val="1271845275"/>
                    </a:ext>
                  </a:extLst>
                </a:gridCol>
              </a:tblGrid>
              <a:tr h="4623655">
                <a:tc>
                  <a:txBody>
                    <a:bodyPr/>
                    <a:lstStyle/>
                    <a:p>
                      <a:r>
                        <a:rPr lang="en-US" sz="1800" b="1" dirty="0">
                          <a:solidFill>
                            <a:schemeClr val="tx1"/>
                          </a:solidFill>
                        </a:rPr>
                        <a:t>Nursing Home (NH): </a:t>
                      </a:r>
                      <a:r>
                        <a:rPr lang="en-US" sz="1800" b="0" dirty="0">
                          <a:solidFill>
                            <a:schemeClr val="tx1"/>
                          </a:solidFill>
                        </a:rPr>
                        <a:t>is more of a permanent residence for people in need of 24/7 care.</a:t>
                      </a:r>
                    </a:p>
                    <a:p>
                      <a:endParaRPr lang="en-US" sz="1800" b="0" dirty="0">
                        <a:solidFill>
                          <a:schemeClr val="tx1"/>
                        </a:solidFill>
                      </a:endParaRPr>
                    </a:p>
                    <a:p>
                      <a:r>
                        <a:rPr lang="en-US" sz="1800" b="1" dirty="0">
                          <a:solidFill>
                            <a:schemeClr val="tx1"/>
                          </a:solidFill>
                        </a:rPr>
                        <a:t>Skilled Nursing Facility (SNF): </a:t>
                      </a:r>
                      <a:r>
                        <a:rPr lang="en-US" sz="1800" b="0" dirty="0">
                          <a:solidFill>
                            <a:schemeClr val="tx1"/>
                          </a:solidFill>
                        </a:rPr>
                        <a:t>is a temporary residence for patients undergoing medically necessary rehabilitation treatment. All services provided in the community are also provided in the SNF (e.g. audiology, vision, transportation, dental). Short-Term stay is covered under MLTC. Long-Term stay is covered under Medicaid Fee for Service (FFS).</a:t>
                      </a:r>
                    </a:p>
                    <a:p>
                      <a:endParaRPr lang="en-US" sz="1800" b="0" dirty="0">
                        <a:solidFill>
                          <a:schemeClr val="tx1"/>
                        </a:solidFill>
                      </a:endParaRPr>
                    </a:p>
                    <a:p>
                      <a:r>
                        <a:rPr lang="en-US" sz="1800" b="1" dirty="0">
                          <a:solidFill>
                            <a:schemeClr val="tx1"/>
                          </a:solidFill>
                        </a:rPr>
                        <a:t>Medical Adult Day (MAD): </a:t>
                      </a:r>
                      <a:r>
                        <a:rPr lang="en-US" sz="1800" b="0" dirty="0">
                          <a:solidFill>
                            <a:schemeClr val="tx1"/>
                          </a:solidFill>
                        </a:rPr>
                        <a:t>provides meals, social activities and companionship but can also offer therapies on site such as physical and occupational therapies and often a nurse to help with medication management.</a:t>
                      </a:r>
                    </a:p>
                    <a:p>
                      <a:endParaRPr lang="en-US" sz="1800" b="0" dirty="0">
                        <a:solidFill>
                          <a:schemeClr val="tx1"/>
                        </a:solidFill>
                      </a:endParaRPr>
                    </a:p>
                    <a:p>
                      <a:endParaRPr lang="en-US" sz="1800" b="0" dirty="0">
                        <a:solidFill>
                          <a:schemeClr val="tx1"/>
                        </a:solidFill>
                      </a:endParaRPr>
                    </a:p>
                    <a:p>
                      <a:r>
                        <a:rPr lang="en-US" sz="1800" b="1" dirty="0">
                          <a:solidFill>
                            <a:schemeClr val="tx1"/>
                          </a:solidFill>
                        </a:rPr>
                        <a:t>Social Adult Day Care (SADC): </a:t>
                      </a:r>
                      <a:r>
                        <a:rPr lang="en-US" sz="1800" b="0" dirty="0">
                          <a:solidFill>
                            <a:schemeClr val="tx1"/>
                          </a:solidFill>
                        </a:rPr>
                        <a:t>is a structured, comprehensive program that provides functionally impaired adults (those who need help with everyday tasks) with an array of services in a protective setting for any part of the day, but for less than a 24-hour period. Each participant receives services in accordance with an individualized service plan that is based on an assessment of the individual.</a:t>
                      </a:r>
                    </a:p>
                  </a:txBody>
                  <a:tcPr>
                    <a:noFill/>
                  </a:tcPr>
                </a:tc>
                <a:extLst>
                  <a:ext uri="{0D108BD9-81ED-4DB2-BD59-A6C34878D82A}">
                    <a16:rowId xmlns:a16="http://schemas.microsoft.com/office/drawing/2014/main" val="3064228252"/>
                  </a:ext>
                </a:extLst>
              </a:tr>
            </a:tbl>
          </a:graphicData>
        </a:graphic>
      </p:graphicFrame>
      <p:pic>
        <p:nvPicPr>
          <p:cNvPr id="5" name="Picture 4">
            <a:extLst>
              <a:ext uri="{FF2B5EF4-FFF2-40B4-BE49-F238E27FC236}">
                <a16:creationId xmlns:a16="http://schemas.microsoft.com/office/drawing/2014/main" id="{AD36B969-21FC-B6B8-2235-8231FBC3E2F8}"/>
              </a:ext>
            </a:extLst>
          </p:cNvPr>
          <p:cNvPicPr>
            <a:picLocks noChangeAspect="1"/>
          </p:cNvPicPr>
          <p:nvPr/>
        </p:nvPicPr>
        <p:blipFill>
          <a:blip r:embed="rId4"/>
          <a:stretch>
            <a:fillRect/>
          </a:stretch>
        </p:blipFill>
        <p:spPr>
          <a:xfrm>
            <a:off x="301937" y="6396116"/>
            <a:ext cx="2505673" cy="249958"/>
          </a:xfrm>
          <a:prstGeom prst="rect">
            <a:avLst/>
          </a:prstGeom>
        </p:spPr>
      </p:pic>
    </p:spTree>
    <p:custDataLst>
      <p:tags r:id="rId1"/>
    </p:custDataLst>
    <p:extLst>
      <p:ext uri="{BB962C8B-B14F-4D97-AF65-F5344CB8AC3E}">
        <p14:creationId xmlns:p14="http://schemas.microsoft.com/office/powerpoint/2010/main" val="4213074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6950BFC3-D8DA-4A85-94F7-54DA5524770B}">
      <p188:commentRel xmlns:p188="http://schemas.microsoft.com/office/powerpoint/2018/8/main" r:id="rId3"/>
    </p:ext>
  </p:extLs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4016375" cy="484188"/>
          </a:xfrm>
        </p:spPr>
        <p:txBody>
          <a:bodyPr>
            <a:normAutofit/>
          </a:bodyPr>
          <a:lstStyle/>
          <a:p>
            <a:r>
              <a:rPr lang="en-US" dirty="0"/>
              <a:t>Services Available</a:t>
            </a:r>
            <a:endParaRPr lang="en-US" b="0" dirty="0">
              <a:solidFill>
                <a:schemeClr val="tx1"/>
              </a:solidFill>
            </a:endParaRP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58</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263769" y="855914"/>
          <a:ext cx="11471031" cy="4907280"/>
        </p:xfrm>
        <a:graphic>
          <a:graphicData uri="http://schemas.openxmlformats.org/drawingml/2006/table">
            <a:tbl>
              <a:tblPr firstRow="1" bandRow="1">
                <a:tableStyleId>{5C22544A-7EE6-4342-B048-85BDC9FD1C3A}</a:tableStyleId>
              </a:tblPr>
              <a:tblGrid>
                <a:gridCol w="11471031">
                  <a:extLst>
                    <a:ext uri="{9D8B030D-6E8A-4147-A177-3AD203B41FA5}">
                      <a16:colId xmlns:a16="http://schemas.microsoft.com/office/drawing/2014/main" val="1271845275"/>
                    </a:ext>
                  </a:extLst>
                </a:gridCol>
              </a:tblGrid>
              <a:tr h="4623655">
                <a:tc>
                  <a:txBody>
                    <a:bodyPr/>
                    <a:lstStyle/>
                    <a:p>
                      <a:r>
                        <a:rPr lang="en-US" sz="1600" b="1" dirty="0">
                          <a:solidFill>
                            <a:schemeClr val="tx1"/>
                          </a:solidFill>
                        </a:rPr>
                        <a:t>Licensed Home Care Service Agencies (LHCSA): </a:t>
                      </a:r>
                      <a:r>
                        <a:rPr lang="en-US" sz="1600" b="0" dirty="0">
                          <a:solidFill>
                            <a:schemeClr val="tx1"/>
                          </a:solidFill>
                        </a:rPr>
                        <a:t>home care services to clients who pay privately or have private insurance coverage. These agencies may also contract to provide services to Medicare/Medicaid beneficiaries whose cases are managed by another provider or entity.</a:t>
                      </a:r>
                      <a:endParaRPr lang="en-US" sz="700" b="0" dirty="0">
                        <a:solidFill>
                          <a:schemeClr val="tx1"/>
                        </a:solidFill>
                      </a:endParaRPr>
                    </a:p>
                    <a:p>
                      <a:r>
                        <a:rPr lang="en-US" sz="1600" b="1" dirty="0">
                          <a:solidFill>
                            <a:schemeClr val="tx1"/>
                          </a:solidFill>
                        </a:rPr>
                        <a:t>Certified Home Health Agencies (CHHAs): </a:t>
                      </a:r>
                      <a:r>
                        <a:rPr lang="en-US" sz="1600" b="0" dirty="0">
                          <a:solidFill>
                            <a:schemeClr val="tx1"/>
                          </a:solidFill>
                        </a:rPr>
                        <a:t>Certified Home Health Agencies (CHHAs) provide nursing services and other skilled care to patients temporarily. Services include, but not limited to, physical, occupational, and speech therapy, and social services, and medical equipment. Additionally, a CHHA can provide some level of custodial home care. </a:t>
                      </a:r>
                    </a:p>
                    <a:p>
                      <a:endParaRPr lang="en-US" sz="700" b="0" dirty="0">
                        <a:solidFill>
                          <a:schemeClr val="tx1"/>
                        </a:solidFill>
                      </a:endParaRPr>
                    </a:p>
                    <a:p>
                      <a:r>
                        <a:rPr lang="en-US" sz="1600" b="1" dirty="0">
                          <a:solidFill>
                            <a:schemeClr val="tx1"/>
                          </a:solidFill>
                        </a:rPr>
                        <a:t>Hospice Care: </a:t>
                      </a:r>
                      <a:r>
                        <a:rPr lang="en-US" sz="1600" b="0" dirty="0">
                          <a:solidFill>
                            <a:schemeClr val="tx1"/>
                          </a:solidFill>
                        </a:rPr>
                        <a:t>Hospice Care provides compassionate, comfort-oriented end of life care aimed at  improving the quality of life. The goal is to identify the patient and family’s goal of care and thereby to link patient goals with identified knowledge deficits to improve quality of life. </a:t>
                      </a:r>
                    </a:p>
                    <a:p>
                      <a:endParaRPr lang="en-US" sz="700" b="0" dirty="0">
                        <a:solidFill>
                          <a:schemeClr val="tx1"/>
                        </a:solidFill>
                      </a:endParaRPr>
                    </a:p>
                    <a:p>
                      <a:r>
                        <a:rPr lang="en-US" sz="1600" b="1" dirty="0">
                          <a:solidFill>
                            <a:schemeClr val="tx1"/>
                          </a:solidFill>
                        </a:rPr>
                        <a:t>Chores Environmental: </a:t>
                      </a:r>
                      <a:r>
                        <a:rPr lang="en-US" sz="1600" b="0" dirty="0">
                          <a:solidFill>
                            <a:schemeClr val="tx1"/>
                          </a:solidFill>
                        </a:rPr>
                        <a:t>Includes extermination of bedbugs, and insects, removal of items due to hoarding.  Light House Keeping (minimum 4 hours).  Housekeepers (minimum 4 hours). Heavy Duty Cleaning (pre-approved by Utilization Management, UM). Claims are submitted via Invoice and submitted by the Network Development and Contracting Team.</a:t>
                      </a:r>
                    </a:p>
                    <a:p>
                      <a:endParaRPr lang="en-US" sz="700" b="0" dirty="0">
                        <a:solidFill>
                          <a:schemeClr val="tx1"/>
                        </a:solidFill>
                      </a:endParaRPr>
                    </a:p>
                    <a:p>
                      <a:r>
                        <a:rPr lang="en-US" sz="1600" b="1" dirty="0">
                          <a:solidFill>
                            <a:schemeClr val="tx1"/>
                          </a:solidFill>
                        </a:rPr>
                        <a:t>Meals on Wheels/Home Delivered Meals: Qualifications: </a:t>
                      </a:r>
                      <a:r>
                        <a:rPr lang="en-US" sz="1600" b="0" dirty="0">
                          <a:solidFill>
                            <a:schemeClr val="tx1"/>
                          </a:solidFill>
                        </a:rPr>
                        <a:t>Members with 20 hours or less of Personal Care Assistant (PCA) service.  Discontinue services for Members who are Hospitalized, Away, or Disenrolled. Provider should be informed in advance, preferably before noon, of the previous day. Providers provide fresh and frozen meals, packed frozen meals.</a:t>
                      </a:r>
                    </a:p>
                    <a:p>
                      <a:endParaRPr lang="en-US" sz="700" b="0" dirty="0">
                        <a:solidFill>
                          <a:schemeClr val="tx1"/>
                        </a:solidFill>
                      </a:endParaRPr>
                    </a:p>
                    <a:p>
                      <a:r>
                        <a:rPr lang="en-US" sz="1600" b="1" dirty="0">
                          <a:solidFill>
                            <a:schemeClr val="tx1"/>
                          </a:solidFill>
                        </a:rPr>
                        <a:t>Personal Emergency Response Systems (PERS): </a:t>
                      </a:r>
                      <a:r>
                        <a:rPr lang="en-US" sz="1600" b="0" dirty="0">
                          <a:solidFill>
                            <a:schemeClr val="tx1"/>
                          </a:solidFill>
                        </a:rPr>
                        <a:t>All providers are providing the same type of devices, including LAN line, cordless, GPS, fall sensor.  Important to update emergency contacts in our systems. Recommended to test devices once a month and respond to the Test alert. Discontinue services as soon as possible.</a:t>
                      </a:r>
                    </a:p>
                  </a:txBody>
                  <a:tcPr>
                    <a:noFill/>
                  </a:tcPr>
                </a:tc>
                <a:extLst>
                  <a:ext uri="{0D108BD9-81ED-4DB2-BD59-A6C34878D82A}">
                    <a16:rowId xmlns:a16="http://schemas.microsoft.com/office/drawing/2014/main" val="3064228252"/>
                  </a:ext>
                </a:extLst>
              </a:tr>
            </a:tbl>
          </a:graphicData>
        </a:graphic>
      </p:graphicFrame>
      <p:pic>
        <p:nvPicPr>
          <p:cNvPr id="4" name="Picture 3">
            <a:extLst>
              <a:ext uri="{FF2B5EF4-FFF2-40B4-BE49-F238E27FC236}">
                <a16:creationId xmlns:a16="http://schemas.microsoft.com/office/drawing/2014/main" id="{8B000BDE-EEA9-7D80-D423-FDEC3BEA7254}"/>
              </a:ext>
            </a:extLst>
          </p:cNvPr>
          <p:cNvPicPr>
            <a:picLocks noChangeAspect="1"/>
          </p:cNvPicPr>
          <p:nvPr/>
        </p:nvPicPr>
        <p:blipFill>
          <a:blip r:embed="rId3"/>
          <a:stretch>
            <a:fillRect/>
          </a:stretch>
        </p:blipFill>
        <p:spPr>
          <a:xfrm>
            <a:off x="174448" y="6524660"/>
            <a:ext cx="2505673" cy="249958"/>
          </a:xfrm>
          <a:prstGeom prst="rect">
            <a:avLst/>
          </a:prstGeom>
        </p:spPr>
      </p:pic>
    </p:spTree>
    <p:custDataLst>
      <p:tags r:id="rId1"/>
    </p:custDataLst>
    <p:extLst>
      <p:ext uri="{BB962C8B-B14F-4D97-AF65-F5344CB8AC3E}">
        <p14:creationId xmlns:p14="http://schemas.microsoft.com/office/powerpoint/2010/main" val="377519958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dirty="0"/>
              <a:t>Provider’s Responsibilities</a:t>
            </a:r>
            <a:endParaRPr lang="en-US" b="0" dirty="0">
              <a:solidFill>
                <a:schemeClr val="tx1"/>
              </a:solidFill>
            </a:endParaRP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59</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434147" y="939734"/>
          <a:ext cx="11323705" cy="5334000"/>
        </p:xfrm>
        <a:graphic>
          <a:graphicData uri="http://schemas.openxmlformats.org/drawingml/2006/table">
            <a:tbl>
              <a:tblPr firstRow="1" bandRow="1">
                <a:tableStyleId>{5C22544A-7EE6-4342-B048-85BDC9FD1C3A}</a:tableStyleId>
              </a:tblPr>
              <a:tblGrid>
                <a:gridCol w="11323705">
                  <a:extLst>
                    <a:ext uri="{9D8B030D-6E8A-4147-A177-3AD203B41FA5}">
                      <a16:colId xmlns:a16="http://schemas.microsoft.com/office/drawing/2014/main" val="1271845275"/>
                    </a:ext>
                  </a:extLst>
                </a:gridCol>
              </a:tblGrid>
              <a:tr h="5168310">
                <a:tc>
                  <a:txBody>
                    <a:bodyPr/>
                    <a:lstStyle/>
                    <a:p>
                      <a:r>
                        <a:rPr lang="en-US" sz="1700" b="1" u="none" dirty="0">
                          <a:solidFill>
                            <a:srgbClr val="005696"/>
                          </a:solidFill>
                        </a:rPr>
                        <a:t>VNS Health </a:t>
                      </a:r>
                      <a:r>
                        <a:rPr lang="en-US" sz="1700" b="0" dirty="0">
                          <a:solidFill>
                            <a:schemeClr val="tx1"/>
                          </a:solidFill>
                        </a:rPr>
                        <a:t>maintains provider agreements that incorporate provider and health plan responsibilities consistent with industry standards in compliance with New York State Managed Care Legislation and requirements for individuals and organizations receiving federal funds. The following requirements are applicable to VNS Health participating providers.</a:t>
                      </a:r>
                    </a:p>
                    <a:p>
                      <a:endParaRPr lang="en-US" sz="1000" b="0" u="none" dirty="0">
                        <a:solidFill>
                          <a:schemeClr val="tx1"/>
                        </a:solidFill>
                      </a:endParaRPr>
                    </a:p>
                    <a:p>
                      <a:r>
                        <a:rPr lang="en-US" sz="1700" b="1" u="none" dirty="0">
                          <a:solidFill>
                            <a:schemeClr val="tx1"/>
                          </a:solidFill>
                        </a:rPr>
                        <a:t>Nondiscrimination: </a:t>
                      </a:r>
                      <a:r>
                        <a:rPr lang="en-US" sz="1700" b="0" u="none" dirty="0">
                          <a:solidFill>
                            <a:schemeClr val="tx1"/>
                          </a:solidFill>
                        </a:rPr>
                        <a:t>Providers must provide care to all </a:t>
                      </a:r>
                      <a:r>
                        <a:rPr lang="en-US" sz="1700" b="1" u="none" dirty="0">
                          <a:solidFill>
                            <a:srgbClr val="005696"/>
                          </a:solidFill>
                        </a:rPr>
                        <a:t>VNS Health </a:t>
                      </a:r>
                      <a:r>
                        <a:rPr lang="en-US" sz="1700" b="0" u="none" dirty="0">
                          <a:solidFill>
                            <a:schemeClr val="tx1"/>
                          </a:solidFill>
                        </a:rPr>
                        <a:t>members and must not discriminate.</a:t>
                      </a:r>
                    </a:p>
                    <a:p>
                      <a:endParaRPr lang="en-US" sz="1000" b="0" u="none" dirty="0">
                        <a:solidFill>
                          <a:schemeClr val="tx1"/>
                        </a:solidFill>
                      </a:endParaRPr>
                    </a:p>
                    <a:p>
                      <a:r>
                        <a:rPr lang="en-US" sz="1700" b="1" u="none" dirty="0">
                          <a:solidFill>
                            <a:schemeClr val="tx1"/>
                          </a:solidFill>
                        </a:rPr>
                        <a:t>Cultural Competence: </a:t>
                      </a:r>
                      <a:r>
                        <a:rPr lang="en-US" sz="1700" b="0" u="none" dirty="0">
                          <a:solidFill>
                            <a:schemeClr val="tx1"/>
                          </a:solidFill>
                        </a:rPr>
                        <a:t>Providers must ensure that services and information about treatment are provided in a manner consistent with the member’s ability to understand what is being communicated. Members of different racial, ethnic, and religious backgrounds, as well as individuals with disabilities, should receive information in a comprehensive manner that is responsive to their specific needs.</a:t>
                      </a:r>
                    </a:p>
                    <a:p>
                      <a:endParaRPr lang="en-US" sz="1000" b="0" u="none" dirty="0">
                        <a:solidFill>
                          <a:schemeClr val="tx1"/>
                        </a:solidFill>
                      </a:endParaRPr>
                    </a:p>
                    <a:p>
                      <a:r>
                        <a:rPr lang="en-US" sz="1700" b="1" u="none" dirty="0">
                          <a:solidFill>
                            <a:schemeClr val="tx1"/>
                          </a:solidFill>
                        </a:rPr>
                        <a:t>Program Participation and Compliance: </a:t>
                      </a:r>
                      <a:r>
                        <a:rPr lang="en-US" sz="1700" b="1" u="none" dirty="0">
                          <a:solidFill>
                            <a:srgbClr val="005696"/>
                          </a:solidFill>
                        </a:rPr>
                        <a:t>VNS Health </a:t>
                      </a:r>
                      <a:r>
                        <a:rPr lang="en-US" sz="1700" b="0" u="none" dirty="0">
                          <a:solidFill>
                            <a:schemeClr val="tx1"/>
                          </a:solidFill>
                        </a:rPr>
                        <a:t>has developed Quality Improvement, Medical Management, and other programs to identify opportunities for improving the delivery of health services and their related outcomes.</a:t>
                      </a:r>
                    </a:p>
                    <a:p>
                      <a:endParaRPr lang="en-US" sz="1000" b="0" u="none" dirty="0">
                        <a:solidFill>
                          <a:schemeClr val="tx1"/>
                        </a:solidFill>
                      </a:endParaRPr>
                    </a:p>
                    <a:p>
                      <a:r>
                        <a:rPr lang="en-US" sz="1700" b="1" u="none" dirty="0">
                          <a:solidFill>
                            <a:schemeClr val="tx1"/>
                          </a:solidFill>
                        </a:rPr>
                        <a:t>Release of Member Information: </a:t>
                      </a:r>
                      <a:r>
                        <a:rPr lang="en-US" sz="1700" b="0" u="none" dirty="0">
                          <a:solidFill>
                            <a:schemeClr val="tx1"/>
                          </a:solidFill>
                        </a:rPr>
                        <a:t>Medical information about </a:t>
                      </a:r>
                      <a:r>
                        <a:rPr lang="en-US" sz="1700" b="0" dirty="0">
                          <a:solidFill>
                            <a:schemeClr val="tx1"/>
                          </a:solidFill>
                        </a:rPr>
                        <a:t>VNS Health </a:t>
                      </a:r>
                      <a:r>
                        <a:rPr lang="en-US" sz="1700" b="0" u="none" dirty="0">
                          <a:solidFill>
                            <a:schemeClr val="tx1"/>
                          </a:solidFill>
                        </a:rPr>
                        <a:t>members must be released to </a:t>
                      </a:r>
                      <a:r>
                        <a:rPr lang="en-US" sz="1700" b="1" u="none" dirty="0">
                          <a:solidFill>
                            <a:srgbClr val="005696"/>
                          </a:solidFill>
                        </a:rPr>
                        <a:t>VNS Health </a:t>
                      </a:r>
                      <a:r>
                        <a:rPr lang="en-US" sz="1700" b="0" u="none" dirty="0">
                          <a:solidFill>
                            <a:schemeClr val="tx1"/>
                          </a:solidFill>
                        </a:rPr>
                        <a:t>upon request and in compliance with the Confidentiality Policy detailed in Section 4.3 of this Provider Manual. </a:t>
                      </a:r>
                    </a:p>
                    <a:p>
                      <a:endParaRPr lang="en-US" sz="1000" b="0" u="none" dirty="0">
                        <a:solidFill>
                          <a:schemeClr val="tx1"/>
                        </a:solidFill>
                      </a:endParaRPr>
                    </a:p>
                    <a:p>
                      <a:r>
                        <a:rPr lang="en-US" sz="1700" b="1" u="none" dirty="0">
                          <a:solidFill>
                            <a:schemeClr val="tx1"/>
                          </a:solidFill>
                        </a:rPr>
                        <a:t>Billing: </a:t>
                      </a:r>
                      <a:r>
                        <a:rPr lang="en-US" sz="1700" b="0" u="none" dirty="0">
                          <a:solidFill>
                            <a:schemeClr val="tx1"/>
                          </a:solidFill>
                        </a:rPr>
                        <a:t>Providers must submit claims for reimbursement of services provided. These claims also serve as encounter data for services rendered under a capitation arrangement. Claims must be accurate and be submitted according to the guidelines described in Section 11.3.</a:t>
                      </a:r>
                    </a:p>
                    <a:p>
                      <a:endParaRPr lang="en-US" sz="500" b="1" u="none" dirty="0">
                        <a:solidFill>
                          <a:schemeClr val="tx1"/>
                        </a:solidFill>
                      </a:endParaRPr>
                    </a:p>
                  </a:txBody>
                  <a:tcPr>
                    <a:noFill/>
                  </a:tcPr>
                </a:tc>
                <a:extLst>
                  <a:ext uri="{0D108BD9-81ED-4DB2-BD59-A6C34878D82A}">
                    <a16:rowId xmlns:a16="http://schemas.microsoft.com/office/drawing/2014/main" val="3064228252"/>
                  </a:ext>
                </a:extLst>
              </a:tr>
            </a:tbl>
          </a:graphicData>
        </a:graphic>
      </p:graphicFrame>
      <p:sp>
        <p:nvSpPr>
          <p:cNvPr id="4" name="Footer Placeholder 4">
            <a:extLst>
              <a:ext uri="{FF2B5EF4-FFF2-40B4-BE49-F238E27FC236}">
                <a16:creationId xmlns:a16="http://schemas.microsoft.com/office/drawing/2014/main" id="{7B190BB7-7951-EB0F-C4CF-ADAB4AFE38A7}"/>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39AB6"/>
                </a:solidFill>
                <a:effectLst/>
                <a:uLnTx/>
                <a:uFillTx/>
                <a:latin typeface="Arial"/>
                <a:ea typeface="+mn-ea"/>
                <a:cs typeface="+mn-cs"/>
              </a:rPr>
              <a:t>© Copyright 2024 VNS Health. All rights reserved.</a:t>
            </a:r>
          </a:p>
        </p:txBody>
      </p:sp>
    </p:spTree>
    <p:custDataLst>
      <p:tags r:id="rId1"/>
    </p:custDataLst>
    <p:extLst>
      <p:ext uri="{BB962C8B-B14F-4D97-AF65-F5344CB8AC3E}">
        <p14:creationId xmlns:p14="http://schemas.microsoft.com/office/powerpoint/2010/main" val="24539037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Picture 17" descr="A person showing a person something on the computer&#10;&#10;Description automatically generated with medium confidence">
            <a:extLst>
              <a:ext uri="{FF2B5EF4-FFF2-40B4-BE49-F238E27FC236}">
                <a16:creationId xmlns:a16="http://schemas.microsoft.com/office/drawing/2014/main" id="{CF5FE53D-4514-4E4B-1B8C-2864BE3C88DB}"/>
              </a:ext>
            </a:extLst>
          </p:cNvPr>
          <p:cNvPicPr>
            <a:picLocks noChangeAspect="1"/>
          </p:cNvPicPr>
          <p:nvPr/>
        </p:nvPicPr>
        <p:blipFill rotWithShape="1">
          <a:blip r:embed="rId3" cstate="hqprint">
            <a:extLst>
              <a:ext uri="{28A0092B-C50C-407E-A947-70E740481C1C}">
                <a14:useLocalDpi xmlns:a14="http://schemas.microsoft.com/office/drawing/2010/main"/>
              </a:ext>
            </a:extLst>
          </a:blip>
          <a:srcRect/>
          <a:stretch/>
        </p:blipFill>
        <p:spPr>
          <a:xfrm>
            <a:off x="215901" y="1412875"/>
            <a:ext cx="3848099" cy="4633913"/>
          </a:xfrm>
          <a:prstGeom prst="rect">
            <a:avLst/>
          </a:prstGeom>
        </p:spPr>
      </p:pic>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229725" cy="484188"/>
          </a:xfrm>
        </p:spPr>
        <p:txBody>
          <a:bodyPr/>
          <a:lstStyle/>
          <a:p>
            <a:r>
              <a:rPr lang="en-US" dirty="0"/>
              <a:t>The VNS Health Difference</a:t>
            </a:r>
          </a:p>
        </p:txBody>
      </p:sp>
      <p:sp>
        <p:nvSpPr>
          <p:cNvPr id="8" name="Text Placeholder 7">
            <a:extLst>
              <a:ext uri="{FF2B5EF4-FFF2-40B4-BE49-F238E27FC236}">
                <a16:creationId xmlns:a16="http://schemas.microsoft.com/office/drawing/2014/main" id="{3A543632-780A-4249-A60D-CD39BCDE67E1}"/>
              </a:ext>
            </a:extLst>
          </p:cNvPr>
          <p:cNvSpPr>
            <a:spLocks noGrp="1"/>
          </p:cNvSpPr>
          <p:nvPr>
            <p:ph type="body" sz="quarter" idx="13"/>
          </p:nvPr>
        </p:nvSpPr>
        <p:spPr/>
        <p:txBody>
          <a:bodyPr/>
          <a:lstStyle/>
          <a:p>
            <a:r>
              <a:rPr lang="en-US" dirty="0"/>
              <a:t>Our health care solutions are…</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39AB6"/>
                </a:solidFill>
                <a:effectLst/>
                <a:uLnTx/>
                <a:uFillTx/>
                <a:latin typeface="Arial"/>
                <a:ea typeface="+mn-ea"/>
                <a:cs typeface="+mn-cs"/>
              </a:rPr>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pic>
        <p:nvPicPr>
          <p:cNvPr id="19" name="Picture 18">
            <a:extLst>
              <a:ext uri="{FF2B5EF4-FFF2-40B4-BE49-F238E27FC236}">
                <a16:creationId xmlns:a16="http://schemas.microsoft.com/office/drawing/2014/main" id="{21123B86-4E1D-4B56-4279-750CABCCBE3B}"/>
              </a:ext>
            </a:extLst>
          </p:cNvPr>
          <p:cNvPicPr>
            <a:picLocks noChangeAspect="1"/>
          </p:cNvPicPr>
          <p:nvPr/>
        </p:nvPicPr>
        <p:blipFill rotWithShape="1">
          <a:blip r:embed="rId4">
            <a:extLst>
              <a:ext uri="{28A0092B-C50C-407E-A947-70E740481C1C}">
                <a14:useLocalDpi xmlns:a14="http://schemas.microsoft.com/office/drawing/2010/main" val="0"/>
              </a:ext>
            </a:extLst>
          </a:blip>
          <a:srcRect/>
          <a:stretch/>
        </p:blipFill>
        <p:spPr>
          <a:xfrm>
            <a:off x="4187825" y="1412875"/>
            <a:ext cx="3848099" cy="4633913"/>
          </a:xfrm>
          <a:prstGeom prst="rect">
            <a:avLst/>
          </a:prstGeom>
        </p:spPr>
      </p:pic>
      <p:pic>
        <p:nvPicPr>
          <p:cNvPr id="23" name="Picture 22">
            <a:extLst>
              <a:ext uri="{FF2B5EF4-FFF2-40B4-BE49-F238E27FC236}">
                <a16:creationId xmlns:a16="http://schemas.microsoft.com/office/drawing/2014/main" id="{2BC0D93A-1897-C49B-578F-DBE189DA322B}"/>
              </a:ext>
            </a:extLst>
          </p:cNvPr>
          <p:cNvPicPr>
            <a:picLocks noChangeAspect="1"/>
          </p:cNvPicPr>
          <p:nvPr/>
        </p:nvPicPr>
        <p:blipFill rotWithShape="1">
          <a:blip r:embed="rId5" cstate="hqprint">
            <a:extLst>
              <a:ext uri="{28A0092B-C50C-407E-A947-70E740481C1C}">
                <a14:useLocalDpi xmlns:a14="http://schemas.microsoft.com/office/drawing/2010/main"/>
              </a:ext>
            </a:extLst>
          </a:blip>
          <a:srcRect/>
          <a:stretch/>
        </p:blipFill>
        <p:spPr>
          <a:xfrm>
            <a:off x="8133506" y="1412875"/>
            <a:ext cx="3848099" cy="4633913"/>
          </a:xfrm>
          <a:prstGeom prst="rect">
            <a:avLst/>
          </a:prstGeom>
        </p:spPr>
      </p:pic>
      <p:grpSp>
        <p:nvGrpSpPr>
          <p:cNvPr id="32" name="Group 31">
            <a:extLst>
              <a:ext uri="{FF2B5EF4-FFF2-40B4-BE49-F238E27FC236}">
                <a16:creationId xmlns:a16="http://schemas.microsoft.com/office/drawing/2014/main" id="{C62638F4-EA46-7536-476D-677020250DC6}"/>
              </a:ext>
            </a:extLst>
          </p:cNvPr>
          <p:cNvGrpSpPr/>
          <p:nvPr/>
        </p:nvGrpSpPr>
        <p:grpSpPr>
          <a:xfrm>
            <a:off x="4187825" y="4907642"/>
            <a:ext cx="3848400" cy="1139146"/>
            <a:chOff x="4187825" y="4907642"/>
            <a:chExt cx="3848400" cy="1139146"/>
          </a:xfrm>
        </p:grpSpPr>
        <p:sp>
          <p:nvSpPr>
            <p:cNvPr id="21" name="Rectangle 20">
              <a:extLst>
                <a:ext uri="{FF2B5EF4-FFF2-40B4-BE49-F238E27FC236}">
                  <a16:creationId xmlns:a16="http://schemas.microsoft.com/office/drawing/2014/main" id="{EDC48357-5F30-86E9-6C9A-0B414F4A7366}"/>
                </a:ext>
              </a:extLst>
            </p:cNvPr>
            <p:cNvSpPr/>
            <p:nvPr/>
          </p:nvSpPr>
          <p:spPr>
            <a:xfrm>
              <a:off x="4187825" y="4921932"/>
              <a:ext cx="3848400" cy="1124856"/>
            </a:xfrm>
            <a:prstGeom prst="rect">
              <a:avLst/>
            </a:prstGeom>
            <a:solidFill>
              <a:schemeClr val="bg1">
                <a:alpha val="80000"/>
              </a:schemeClr>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216000" rIns="90000" bIns="216000" rtlCol="0" anchor="ctr">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800" b="1" i="0" u="none" strike="noStrike" kern="0" cap="none" spc="0" normalizeH="0" baseline="0" noProof="0" dirty="0">
                  <a:ln>
                    <a:noFill/>
                  </a:ln>
                  <a:solidFill>
                    <a:srgbClr val="003C71"/>
                  </a:solidFill>
                  <a:effectLst/>
                  <a:uLnTx/>
                  <a:uFillTx/>
                  <a:latin typeface="Arial"/>
                  <a:ea typeface="+mn-ea"/>
                  <a:cs typeface="+mn-cs"/>
                </a:rPr>
                <a:t>Easy</a:t>
              </a:r>
              <a:br>
                <a:rPr kumimoji="0" lang="en-US" sz="1600" b="1" i="0" u="none" strike="noStrike" kern="0" cap="none" spc="0" normalizeH="0" baseline="0" noProof="0" dirty="0">
                  <a:ln>
                    <a:noFill/>
                  </a:ln>
                  <a:solidFill>
                    <a:srgbClr val="003C71"/>
                  </a:solidFill>
                  <a:effectLst/>
                  <a:uLnTx/>
                  <a:uFillTx/>
                  <a:latin typeface="Arial"/>
                  <a:ea typeface="+mn-ea"/>
                  <a:cs typeface="+mn-cs"/>
                </a:rPr>
              </a:br>
              <a:r>
                <a:rPr kumimoji="0" lang="en-US" sz="1600" b="1" i="0" u="none" strike="noStrike" kern="0" cap="none" spc="0" normalizeH="0" baseline="0" noProof="0" dirty="0">
                  <a:ln>
                    <a:noFill/>
                  </a:ln>
                  <a:solidFill>
                    <a:srgbClr val="003C71"/>
                  </a:solidFill>
                  <a:effectLst/>
                  <a:uLnTx/>
                  <a:uFillTx/>
                  <a:latin typeface="Arial"/>
                  <a:ea typeface="+mn-ea"/>
                  <a:cs typeface="+mn-cs"/>
                </a:rPr>
                <a:t>to access</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22" name="Rectangle: Rounded Corners 21">
              <a:extLst>
                <a:ext uri="{FF2B5EF4-FFF2-40B4-BE49-F238E27FC236}">
                  <a16:creationId xmlns:a16="http://schemas.microsoft.com/office/drawing/2014/main" id="{09B2120C-3240-7760-24D6-CBB35D8B65B4}"/>
                </a:ext>
              </a:extLst>
            </p:cNvPr>
            <p:cNvSpPr/>
            <p:nvPr/>
          </p:nvSpPr>
          <p:spPr>
            <a:xfrm>
              <a:off x="4187825" y="4907642"/>
              <a:ext cx="3848100" cy="50400"/>
            </a:xfrm>
            <a:prstGeom prst="roundRect">
              <a:avLst>
                <a:gd name="adj" fmla="val 50000"/>
              </a:avLst>
            </a:prstGeom>
            <a:solidFill>
              <a:schemeClr val="accent1"/>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no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endParaRPr kumimoji="0" lang="en-US" sz="1600" b="1" i="0" u="none" strike="noStrike" kern="1200" cap="none" spc="0" normalizeH="0" baseline="0" noProof="0" dirty="0">
                <a:ln>
                  <a:noFill/>
                </a:ln>
                <a:solidFill>
                  <a:srgbClr val="003C71"/>
                </a:solidFill>
                <a:effectLst/>
                <a:uLnTx/>
                <a:uFillTx/>
                <a:latin typeface="Arial"/>
                <a:ea typeface="+mn-ea"/>
                <a:cs typeface="+mn-cs"/>
              </a:endParaRPr>
            </a:p>
          </p:txBody>
        </p:sp>
      </p:grpSp>
      <p:grpSp>
        <p:nvGrpSpPr>
          <p:cNvPr id="31" name="Group 30">
            <a:extLst>
              <a:ext uri="{FF2B5EF4-FFF2-40B4-BE49-F238E27FC236}">
                <a16:creationId xmlns:a16="http://schemas.microsoft.com/office/drawing/2014/main" id="{F2B6DBEC-47F5-BF4A-1EA4-2FD7F3F43B53}"/>
              </a:ext>
            </a:extLst>
          </p:cNvPr>
          <p:cNvGrpSpPr/>
          <p:nvPr/>
        </p:nvGrpSpPr>
        <p:grpSpPr>
          <a:xfrm>
            <a:off x="215901" y="4907642"/>
            <a:ext cx="3848400" cy="1139146"/>
            <a:chOff x="215901" y="4907642"/>
            <a:chExt cx="3848400" cy="1139146"/>
          </a:xfrm>
        </p:grpSpPr>
        <p:sp>
          <p:nvSpPr>
            <p:cNvPr id="15" name="Rectangle 14">
              <a:extLst>
                <a:ext uri="{FF2B5EF4-FFF2-40B4-BE49-F238E27FC236}">
                  <a16:creationId xmlns:a16="http://schemas.microsoft.com/office/drawing/2014/main" id="{1A8B355B-BD44-5FFE-C922-D6B999254570}"/>
                </a:ext>
              </a:extLst>
            </p:cNvPr>
            <p:cNvSpPr/>
            <p:nvPr/>
          </p:nvSpPr>
          <p:spPr>
            <a:xfrm>
              <a:off x="215901" y="4921932"/>
              <a:ext cx="3848400" cy="1124856"/>
            </a:xfrm>
            <a:prstGeom prst="rect">
              <a:avLst/>
            </a:prstGeom>
            <a:solidFill>
              <a:schemeClr val="bg1">
                <a:alpha val="80000"/>
              </a:schemeClr>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216000" rIns="90000" bIns="216000" rtlCol="0" anchor="ctr">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800" b="1" i="0" u="none" strike="noStrike" kern="0" cap="none" spc="0" normalizeH="0" baseline="0" noProof="0" dirty="0">
                  <a:ln>
                    <a:noFill/>
                  </a:ln>
                  <a:solidFill>
                    <a:srgbClr val="003C71"/>
                  </a:solidFill>
                  <a:effectLst/>
                  <a:uLnTx/>
                  <a:uFillTx/>
                  <a:latin typeface="Arial"/>
                  <a:ea typeface="+mn-ea"/>
                  <a:cs typeface="+mn-cs"/>
                </a:rPr>
                <a:t>Simple</a:t>
              </a:r>
              <a:br>
                <a:rPr kumimoji="0" lang="en-US" sz="2800" b="1" i="0" u="none" strike="noStrike" kern="0" cap="none" spc="0" normalizeH="0" baseline="0" noProof="0" dirty="0">
                  <a:ln>
                    <a:noFill/>
                  </a:ln>
                  <a:solidFill>
                    <a:srgbClr val="003C71"/>
                  </a:solidFill>
                  <a:effectLst/>
                  <a:uLnTx/>
                  <a:uFillTx/>
                  <a:latin typeface="Arial"/>
                  <a:ea typeface="+mn-ea"/>
                  <a:cs typeface="+mn-cs"/>
                </a:rPr>
              </a:br>
              <a:r>
                <a:rPr kumimoji="0" lang="en-US" sz="1600" b="1" i="0" u="none" strike="noStrike" kern="0" cap="none" spc="0" normalizeH="0" baseline="0" noProof="0" dirty="0">
                  <a:ln>
                    <a:noFill/>
                  </a:ln>
                  <a:solidFill>
                    <a:srgbClr val="003C71"/>
                  </a:solidFill>
                  <a:effectLst/>
                  <a:uLnTx/>
                  <a:uFillTx/>
                  <a:latin typeface="Arial"/>
                  <a:ea typeface="+mn-ea"/>
                  <a:cs typeface="+mn-cs"/>
                </a:rPr>
                <a:t>to understand</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16" name="Rectangle: Rounded Corners 15">
              <a:extLst>
                <a:ext uri="{FF2B5EF4-FFF2-40B4-BE49-F238E27FC236}">
                  <a16:creationId xmlns:a16="http://schemas.microsoft.com/office/drawing/2014/main" id="{6BB2684D-6CEF-19FE-3DC5-7B54DA6A0453}"/>
                </a:ext>
              </a:extLst>
            </p:cNvPr>
            <p:cNvSpPr/>
            <p:nvPr/>
          </p:nvSpPr>
          <p:spPr>
            <a:xfrm>
              <a:off x="215901" y="4907642"/>
              <a:ext cx="3848100" cy="50400"/>
            </a:xfrm>
            <a:prstGeom prst="roundRect">
              <a:avLst>
                <a:gd name="adj" fmla="val 50000"/>
              </a:avLst>
            </a:prstGeom>
            <a:solidFill>
              <a:schemeClr val="tx2"/>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no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endParaRPr kumimoji="0" lang="en-US" sz="1600" b="1" i="0" u="none" strike="noStrike" kern="1200" cap="none" spc="0" normalizeH="0" baseline="0" noProof="0" dirty="0">
                <a:ln>
                  <a:noFill/>
                </a:ln>
                <a:solidFill>
                  <a:srgbClr val="003C71"/>
                </a:solidFill>
                <a:effectLst/>
                <a:uLnTx/>
                <a:uFillTx/>
                <a:latin typeface="Arial"/>
                <a:ea typeface="+mn-ea"/>
                <a:cs typeface="+mn-cs"/>
              </a:endParaRPr>
            </a:p>
          </p:txBody>
        </p:sp>
      </p:grpSp>
      <p:grpSp>
        <p:nvGrpSpPr>
          <p:cNvPr id="33" name="Group 32">
            <a:extLst>
              <a:ext uri="{FF2B5EF4-FFF2-40B4-BE49-F238E27FC236}">
                <a16:creationId xmlns:a16="http://schemas.microsoft.com/office/drawing/2014/main" id="{22E67764-ECC4-51A0-3846-3C5A1A9E9E08}"/>
              </a:ext>
            </a:extLst>
          </p:cNvPr>
          <p:cNvGrpSpPr/>
          <p:nvPr/>
        </p:nvGrpSpPr>
        <p:grpSpPr>
          <a:xfrm>
            <a:off x="8133506" y="4907642"/>
            <a:ext cx="3848400" cy="1139146"/>
            <a:chOff x="8133506" y="4907642"/>
            <a:chExt cx="3848400" cy="1139146"/>
          </a:xfrm>
        </p:grpSpPr>
        <p:sp>
          <p:nvSpPr>
            <p:cNvPr id="25" name="Rectangle 24">
              <a:extLst>
                <a:ext uri="{FF2B5EF4-FFF2-40B4-BE49-F238E27FC236}">
                  <a16:creationId xmlns:a16="http://schemas.microsoft.com/office/drawing/2014/main" id="{FCA3C84C-67CF-E9B6-D095-1939CC6C2565}"/>
                </a:ext>
              </a:extLst>
            </p:cNvPr>
            <p:cNvSpPr/>
            <p:nvPr/>
          </p:nvSpPr>
          <p:spPr>
            <a:xfrm>
              <a:off x="8133506" y="4921932"/>
              <a:ext cx="3848400" cy="1124856"/>
            </a:xfrm>
            <a:prstGeom prst="rect">
              <a:avLst/>
            </a:prstGeom>
            <a:solidFill>
              <a:schemeClr val="bg1">
                <a:alpha val="80000"/>
              </a:schemeClr>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0000" tIns="216000" rIns="90000" bIns="216000" rtlCol="0" anchor="ctr">
              <a:noAutofit/>
            </a:bodyPr>
            <a:lstStyle/>
            <a:p>
              <a:pPr marL="0" marR="0" lvl="0" indent="0" algn="ctr" defTabSz="914400" rtl="0" eaLnBrk="1" fontAlgn="auto" latinLnBrk="0" hangingPunct="1">
                <a:lnSpc>
                  <a:spcPct val="100000"/>
                </a:lnSpc>
                <a:spcBef>
                  <a:spcPts val="300"/>
                </a:spcBef>
                <a:spcAft>
                  <a:spcPts val="300"/>
                </a:spcAft>
                <a:buClrTx/>
                <a:buSzTx/>
                <a:buFontTx/>
                <a:buNone/>
                <a:tabLst/>
                <a:defRPr/>
              </a:pPr>
              <a:r>
                <a:rPr kumimoji="0" lang="en-US" sz="2800" b="1" i="0" u="none" strike="noStrike" kern="0" cap="none" spc="0" normalizeH="0" baseline="0" noProof="0" dirty="0">
                  <a:ln>
                    <a:noFill/>
                  </a:ln>
                  <a:solidFill>
                    <a:srgbClr val="003C71"/>
                  </a:solidFill>
                  <a:effectLst/>
                  <a:uLnTx/>
                  <a:uFillTx/>
                  <a:latin typeface="Arial"/>
                  <a:ea typeface="+mn-ea"/>
                  <a:cs typeface="+mn-cs"/>
                </a:rPr>
                <a:t>Meaningful</a:t>
              </a:r>
              <a:br>
                <a:rPr kumimoji="0" lang="en-US" sz="1600" b="1" i="0" u="none" strike="noStrike" kern="0" cap="none" spc="0" normalizeH="0" baseline="0" noProof="0" dirty="0">
                  <a:ln>
                    <a:noFill/>
                  </a:ln>
                  <a:solidFill>
                    <a:srgbClr val="003C71"/>
                  </a:solidFill>
                  <a:effectLst/>
                  <a:uLnTx/>
                  <a:uFillTx/>
                  <a:latin typeface="Arial"/>
                  <a:ea typeface="+mn-ea"/>
                  <a:cs typeface="+mn-cs"/>
                </a:rPr>
              </a:br>
              <a:r>
                <a:rPr kumimoji="0" lang="en-US" sz="1600" b="1" i="0" u="none" strike="noStrike" kern="0" cap="none" spc="0" normalizeH="0" baseline="0" noProof="0" dirty="0">
                  <a:ln>
                    <a:noFill/>
                  </a:ln>
                  <a:solidFill>
                    <a:srgbClr val="003C71"/>
                  </a:solidFill>
                  <a:effectLst/>
                  <a:uLnTx/>
                  <a:uFillTx/>
                  <a:latin typeface="Arial"/>
                  <a:ea typeface="+mn-ea"/>
                  <a:cs typeface="+mn-cs"/>
                </a:rPr>
                <a:t>in their outcomes</a:t>
              </a:r>
              <a:endParaRPr kumimoji="0" lang="en-US" sz="1200" b="0" i="0" u="none" strike="noStrike" kern="1200" cap="none" spc="0" normalizeH="0" baseline="0" noProof="0" dirty="0">
                <a:ln>
                  <a:noFill/>
                </a:ln>
                <a:solidFill>
                  <a:srgbClr val="000000"/>
                </a:solidFill>
                <a:effectLst/>
                <a:uLnTx/>
                <a:uFillTx/>
                <a:latin typeface="Arial"/>
                <a:ea typeface="+mn-ea"/>
                <a:cs typeface="+mn-cs"/>
              </a:endParaRPr>
            </a:p>
          </p:txBody>
        </p:sp>
        <p:sp>
          <p:nvSpPr>
            <p:cNvPr id="26" name="Rectangle: Rounded Corners 25">
              <a:extLst>
                <a:ext uri="{FF2B5EF4-FFF2-40B4-BE49-F238E27FC236}">
                  <a16:creationId xmlns:a16="http://schemas.microsoft.com/office/drawing/2014/main" id="{5DEE050A-6301-7F3E-A7AB-4E6CA9B6D359}"/>
                </a:ext>
              </a:extLst>
            </p:cNvPr>
            <p:cNvSpPr/>
            <p:nvPr/>
          </p:nvSpPr>
          <p:spPr>
            <a:xfrm>
              <a:off x="8133506" y="4907642"/>
              <a:ext cx="3848100" cy="50400"/>
            </a:xfrm>
            <a:prstGeom prst="roundRect">
              <a:avLst>
                <a:gd name="adj" fmla="val 50000"/>
              </a:avLst>
            </a:prstGeom>
            <a:solidFill>
              <a:schemeClr val="accent2"/>
            </a:solidFill>
            <a:ln>
              <a:no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tIns="180000" rtlCol="0" anchor="ctr">
              <a:noAutofit/>
            </a:bodyPr>
            <a:lstStyle/>
            <a:p>
              <a:pPr marL="0" marR="0" lvl="0" indent="0" algn="ctr" defTabSz="914400" rtl="0" eaLnBrk="1" fontAlgn="auto" latinLnBrk="0" hangingPunct="1">
                <a:lnSpc>
                  <a:spcPct val="100000"/>
                </a:lnSpc>
                <a:spcBef>
                  <a:spcPts val="600"/>
                </a:spcBef>
                <a:spcAft>
                  <a:spcPts val="600"/>
                </a:spcAft>
                <a:buClrTx/>
                <a:buSzTx/>
                <a:buFontTx/>
                <a:buNone/>
                <a:tabLst/>
                <a:defRPr/>
              </a:pPr>
              <a:endParaRPr kumimoji="0" lang="en-US" sz="1600" b="1" i="0" u="none" strike="noStrike" kern="1200" cap="none" spc="0" normalizeH="0" baseline="0" noProof="0" dirty="0">
                <a:ln>
                  <a:noFill/>
                </a:ln>
                <a:solidFill>
                  <a:srgbClr val="003C71"/>
                </a:solidFill>
                <a:effectLst/>
                <a:uLnTx/>
                <a:uFillTx/>
                <a:latin typeface="Arial"/>
                <a:ea typeface="+mn-ea"/>
                <a:cs typeface="+mn-cs"/>
              </a:endParaRPr>
            </a:p>
          </p:txBody>
        </p:sp>
      </p:grpSp>
    </p:spTree>
    <p:custDataLst>
      <p:tags r:id="rId1"/>
    </p:custDataLst>
    <p:extLst>
      <p:ext uri="{BB962C8B-B14F-4D97-AF65-F5344CB8AC3E}">
        <p14:creationId xmlns:p14="http://schemas.microsoft.com/office/powerpoint/2010/main" val="11320285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250"/>
                                        <p:tgtEl>
                                          <p:spTgt spid="18"/>
                                        </p:tgtEl>
                                      </p:cBhvr>
                                    </p:animEffect>
                                  </p:childTnLst>
                                </p:cTn>
                              </p:par>
                              <p:par>
                                <p:cTn id="8" presetID="42" presetClass="path" presetSubtype="0" decel="100000" fill="hold" nodeType="withEffect">
                                  <p:stCondLst>
                                    <p:cond delay="0"/>
                                  </p:stCondLst>
                                  <p:childTnLst>
                                    <p:animMotion origin="layout" path="M 1.25E-6 0.03889 L 1.25E-6 1.85185E-6 " pathEditMode="relative" rAng="0" ptsTypes="AA">
                                      <p:cBhvr>
                                        <p:cTn id="9" dur="500" fill="hold"/>
                                        <p:tgtEl>
                                          <p:spTgt spid="18"/>
                                        </p:tgtEl>
                                        <p:attrNameLst>
                                          <p:attrName>ppt_x</p:attrName>
                                          <p:attrName>ppt_y</p:attrName>
                                        </p:attrNameLst>
                                      </p:cBhvr>
                                      <p:rCtr x="0" y="-1944"/>
                                    </p:animMotion>
                                  </p:childTnLst>
                                </p:cTn>
                              </p:par>
                              <p:par>
                                <p:cTn id="10" presetID="10" presetClass="entr" presetSubtype="0" fill="hold" nodeType="with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250"/>
                                        <p:tgtEl>
                                          <p:spTgt spid="31"/>
                                        </p:tgtEl>
                                      </p:cBhvr>
                                    </p:animEffect>
                                  </p:childTnLst>
                                </p:cTn>
                              </p:par>
                              <p:par>
                                <p:cTn id="13" presetID="42" presetClass="path" presetSubtype="0" decel="100000" fill="hold" nodeType="withEffect">
                                  <p:stCondLst>
                                    <p:cond delay="0"/>
                                  </p:stCondLst>
                                  <p:childTnLst>
                                    <p:animMotion origin="layout" path="M -3.75E-6 -0.03472 L -3.75E-6 1.85185E-6 " pathEditMode="relative" rAng="0" ptsTypes="AA">
                                      <p:cBhvr>
                                        <p:cTn id="14" dur="500" fill="hold"/>
                                        <p:tgtEl>
                                          <p:spTgt spid="31"/>
                                        </p:tgtEl>
                                        <p:attrNameLst>
                                          <p:attrName>ppt_x</p:attrName>
                                          <p:attrName>ppt_y</p:attrName>
                                        </p:attrNameLst>
                                      </p:cBhvr>
                                      <p:rCtr x="0" y="1736"/>
                                    </p:animMotion>
                                  </p:childTnLst>
                                </p:cTn>
                              </p:par>
                              <p:par>
                                <p:cTn id="15" presetID="10" presetClass="entr" presetSubtype="0" fill="hold" nodeType="withEffect">
                                  <p:stCondLst>
                                    <p:cond delay="25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250"/>
                                        <p:tgtEl>
                                          <p:spTgt spid="19"/>
                                        </p:tgtEl>
                                      </p:cBhvr>
                                    </p:animEffect>
                                  </p:childTnLst>
                                </p:cTn>
                              </p:par>
                              <p:par>
                                <p:cTn id="18" presetID="42" presetClass="path" presetSubtype="0" decel="100000" fill="hold" nodeType="withEffect">
                                  <p:stCondLst>
                                    <p:cond delay="250"/>
                                  </p:stCondLst>
                                  <p:childTnLst>
                                    <p:animMotion origin="layout" path="M 1.25E-6 0.03889 L 1.25E-6 1.85185E-6 " pathEditMode="relative" rAng="0" ptsTypes="AA">
                                      <p:cBhvr>
                                        <p:cTn id="19" dur="500" fill="hold"/>
                                        <p:tgtEl>
                                          <p:spTgt spid="19"/>
                                        </p:tgtEl>
                                        <p:attrNameLst>
                                          <p:attrName>ppt_x</p:attrName>
                                          <p:attrName>ppt_y</p:attrName>
                                        </p:attrNameLst>
                                      </p:cBhvr>
                                      <p:rCtr x="0" y="-1944"/>
                                    </p:animMotion>
                                  </p:childTnLst>
                                </p:cTn>
                              </p:par>
                              <p:par>
                                <p:cTn id="20" presetID="10" presetClass="entr" presetSubtype="0" fill="hold" nodeType="withEffect">
                                  <p:stCondLst>
                                    <p:cond delay="250"/>
                                  </p:stCondLst>
                                  <p:childTnLst>
                                    <p:set>
                                      <p:cBhvr>
                                        <p:cTn id="21" dur="1" fill="hold">
                                          <p:stCondLst>
                                            <p:cond delay="0"/>
                                          </p:stCondLst>
                                        </p:cTn>
                                        <p:tgtEl>
                                          <p:spTgt spid="32"/>
                                        </p:tgtEl>
                                        <p:attrNameLst>
                                          <p:attrName>style.visibility</p:attrName>
                                        </p:attrNameLst>
                                      </p:cBhvr>
                                      <p:to>
                                        <p:strVal val="visible"/>
                                      </p:to>
                                    </p:set>
                                    <p:animEffect transition="in" filter="fade">
                                      <p:cBhvr>
                                        <p:cTn id="22" dur="250"/>
                                        <p:tgtEl>
                                          <p:spTgt spid="32"/>
                                        </p:tgtEl>
                                      </p:cBhvr>
                                    </p:animEffect>
                                  </p:childTnLst>
                                </p:cTn>
                              </p:par>
                              <p:par>
                                <p:cTn id="23" presetID="42" presetClass="path" presetSubtype="0" decel="100000" fill="hold" nodeType="withEffect">
                                  <p:stCondLst>
                                    <p:cond delay="250"/>
                                  </p:stCondLst>
                                  <p:childTnLst>
                                    <p:animMotion origin="layout" path="M -3.75E-6 -0.03472 L -3.75E-6 1.85185E-6 " pathEditMode="relative" rAng="0" ptsTypes="AA">
                                      <p:cBhvr>
                                        <p:cTn id="24" dur="500" fill="hold"/>
                                        <p:tgtEl>
                                          <p:spTgt spid="32"/>
                                        </p:tgtEl>
                                        <p:attrNameLst>
                                          <p:attrName>ppt_x</p:attrName>
                                          <p:attrName>ppt_y</p:attrName>
                                        </p:attrNameLst>
                                      </p:cBhvr>
                                      <p:rCtr x="0" y="1736"/>
                                    </p:animMotion>
                                  </p:childTnLst>
                                </p:cTn>
                              </p:par>
                              <p:par>
                                <p:cTn id="25" presetID="10" presetClass="entr" presetSubtype="0" fill="hold" nodeType="withEffect">
                                  <p:stCondLst>
                                    <p:cond delay="50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250"/>
                                        <p:tgtEl>
                                          <p:spTgt spid="23"/>
                                        </p:tgtEl>
                                      </p:cBhvr>
                                    </p:animEffect>
                                  </p:childTnLst>
                                </p:cTn>
                              </p:par>
                              <p:par>
                                <p:cTn id="28" presetID="42" presetClass="path" presetSubtype="0" decel="100000" fill="hold" nodeType="withEffect">
                                  <p:stCondLst>
                                    <p:cond delay="500"/>
                                  </p:stCondLst>
                                  <p:childTnLst>
                                    <p:animMotion origin="layout" path="M 1.25E-6 0.03889 L 1.25E-6 1.85185E-6 " pathEditMode="relative" rAng="0" ptsTypes="AA">
                                      <p:cBhvr>
                                        <p:cTn id="29" dur="500" fill="hold"/>
                                        <p:tgtEl>
                                          <p:spTgt spid="23"/>
                                        </p:tgtEl>
                                        <p:attrNameLst>
                                          <p:attrName>ppt_x</p:attrName>
                                          <p:attrName>ppt_y</p:attrName>
                                        </p:attrNameLst>
                                      </p:cBhvr>
                                      <p:rCtr x="0" y="-1944"/>
                                    </p:animMotion>
                                  </p:childTnLst>
                                </p:cTn>
                              </p:par>
                              <p:par>
                                <p:cTn id="30" presetID="10" presetClass="entr" presetSubtype="0" fill="hold" nodeType="withEffect">
                                  <p:stCondLst>
                                    <p:cond delay="500"/>
                                  </p:stCondLst>
                                  <p:childTnLst>
                                    <p:set>
                                      <p:cBhvr>
                                        <p:cTn id="31" dur="1" fill="hold">
                                          <p:stCondLst>
                                            <p:cond delay="0"/>
                                          </p:stCondLst>
                                        </p:cTn>
                                        <p:tgtEl>
                                          <p:spTgt spid="33"/>
                                        </p:tgtEl>
                                        <p:attrNameLst>
                                          <p:attrName>style.visibility</p:attrName>
                                        </p:attrNameLst>
                                      </p:cBhvr>
                                      <p:to>
                                        <p:strVal val="visible"/>
                                      </p:to>
                                    </p:set>
                                    <p:animEffect transition="in" filter="fade">
                                      <p:cBhvr>
                                        <p:cTn id="32" dur="250"/>
                                        <p:tgtEl>
                                          <p:spTgt spid="33"/>
                                        </p:tgtEl>
                                      </p:cBhvr>
                                    </p:animEffect>
                                  </p:childTnLst>
                                </p:cTn>
                              </p:par>
                              <p:par>
                                <p:cTn id="33" presetID="42" presetClass="path" presetSubtype="0" decel="100000" fill="hold" nodeType="withEffect">
                                  <p:stCondLst>
                                    <p:cond delay="500"/>
                                  </p:stCondLst>
                                  <p:childTnLst>
                                    <p:animMotion origin="layout" path="M -3.75E-6 -0.03472 L -3.75E-6 1.85185E-6 " pathEditMode="relative" rAng="0" ptsTypes="AA">
                                      <p:cBhvr>
                                        <p:cTn id="34" dur="500" fill="hold"/>
                                        <p:tgtEl>
                                          <p:spTgt spid="33"/>
                                        </p:tgtEl>
                                        <p:attrNameLst>
                                          <p:attrName>ppt_x</p:attrName>
                                          <p:attrName>ppt_y</p:attrName>
                                        </p:attrNameLst>
                                      </p:cBhvr>
                                      <p:rCtr x="0" y="1736"/>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88000"/>
            <a:ext cx="9794014" cy="484188"/>
          </a:xfrm>
        </p:spPr>
        <p:txBody>
          <a:bodyPr>
            <a:normAutofit/>
          </a:bodyPr>
          <a:lstStyle/>
          <a:p>
            <a:r>
              <a:rPr lang="en-US" dirty="0"/>
              <a:t>Provider’s Responsibilities</a:t>
            </a:r>
            <a:endParaRPr lang="en-US" b="0" dirty="0">
              <a:solidFill>
                <a:schemeClr val="tx1"/>
              </a:solidFill>
            </a:endParaRP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60</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graphicFrame>
        <p:nvGraphicFramePr>
          <p:cNvPr id="3" name="Table 3">
            <a:extLst>
              <a:ext uri="{FF2B5EF4-FFF2-40B4-BE49-F238E27FC236}">
                <a16:creationId xmlns:a16="http://schemas.microsoft.com/office/drawing/2014/main" id="{1FB44DF6-6D74-51C4-D5B3-5B39FB99972C}"/>
              </a:ext>
            </a:extLst>
          </p:cNvPr>
          <p:cNvGraphicFramePr>
            <a:graphicFrameLocks noGrp="1"/>
          </p:cNvGraphicFramePr>
          <p:nvPr/>
        </p:nvGraphicFramePr>
        <p:xfrm>
          <a:off x="411095" y="853667"/>
          <a:ext cx="11576844" cy="5455920"/>
        </p:xfrm>
        <a:graphic>
          <a:graphicData uri="http://schemas.openxmlformats.org/drawingml/2006/table">
            <a:tbl>
              <a:tblPr firstRow="1" bandRow="1">
                <a:tableStyleId>{5C22544A-7EE6-4342-B048-85BDC9FD1C3A}</a:tableStyleId>
              </a:tblPr>
              <a:tblGrid>
                <a:gridCol w="11576844">
                  <a:extLst>
                    <a:ext uri="{9D8B030D-6E8A-4147-A177-3AD203B41FA5}">
                      <a16:colId xmlns:a16="http://schemas.microsoft.com/office/drawing/2014/main" val="1271845275"/>
                    </a:ext>
                  </a:extLst>
                </a:gridCol>
              </a:tblGrid>
              <a:tr h="54119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1" u="none" dirty="0">
                          <a:solidFill>
                            <a:schemeClr val="tx1"/>
                          </a:solidFill>
                        </a:rPr>
                        <a:t>Provider Information: </a:t>
                      </a:r>
                      <a:r>
                        <a:rPr lang="en-US" sz="1800" b="0" u="none" dirty="0">
                          <a:solidFill>
                            <a:schemeClr val="tx1"/>
                          </a:solidFill>
                        </a:rPr>
                        <a:t>Providers are responsible for contacting </a:t>
                      </a:r>
                      <a:r>
                        <a:rPr lang="en-US" sz="1800" b="1" u="none" dirty="0">
                          <a:solidFill>
                            <a:srgbClr val="005696"/>
                          </a:solidFill>
                        </a:rPr>
                        <a:t>VNS Health </a:t>
                      </a:r>
                      <a:r>
                        <a:rPr lang="en-US" sz="1800" b="0" u="none" dirty="0">
                          <a:solidFill>
                            <a:schemeClr val="tx1"/>
                          </a:solidFill>
                        </a:rPr>
                        <a:t>to report any changes in their practice. It is essential that </a:t>
                      </a:r>
                      <a:r>
                        <a:rPr lang="en-US" sz="1800" b="1" u="none" dirty="0">
                          <a:solidFill>
                            <a:srgbClr val="005696"/>
                          </a:solidFill>
                        </a:rPr>
                        <a:t>VNS Health </a:t>
                      </a:r>
                      <a:r>
                        <a:rPr lang="en-US" sz="1800" b="0" u="none" dirty="0">
                          <a:solidFill>
                            <a:schemeClr val="tx1"/>
                          </a:solidFill>
                        </a:rPr>
                        <a:t>maintain an accurate provider database in order to ensure proper payment of claims and capitation, to comply with provider information reporting requirements mandated by governmental and regulatory authorities, and to provide the most up-to-date information on provider choices to our members. </a:t>
                      </a:r>
                    </a:p>
                    <a:p>
                      <a:endParaRPr lang="en-US" sz="700" b="1" u="none" dirty="0">
                        <a:solidFill>
                          <a:srgbClr val="FF0000"/>
                        </a:solidFill>
                      </a:endParaRPr>
                    </a:p>
                    <a:p>
                      <a:r>
                        <a:rPr lang="en-US" sz="1800" b="1" u="none" dirty="0">
                          <a:solidFill>
                            <a:schemeClr val="tx1"/>
                          </a:solidFill>
                        </a:rPr>
                        <a:t>Credentialing:</a:t>
                      </a:r>
                      <a:r>
                        <a:rPr lang="en-US" sz="1800" b="0" u="none" dirty="0">
                          <a:solidFill>
                            <a:schemeClr val="tx1"/>
                          </a:solidFill>
                        </a:rPr>
                        <a:t> is required for all practitioners who provide services to </a:t>
                      </a:r>
                      <a:r>
                        <a:rPr lang="en-US" sz="1800" b="1" u="none" dirty="0">
                          <a:solidFill>
                            <a:srgbClr val="005696"/>
                          </a:solidFill>
                        </a:rPr>
                        <a:t>VNS Health </a:t>
                      </a:r>
                      <a:r>
                        <a:rPr lang="en-US" sz="1800" b="0" u="none" dirty="0">
                          <a:solidFill>
                            <a:schemeClr val="tx1"/>
                          </a:solidFill>
                        </a:rPr>
                        <a:t>members and all other health professionals and facilities who are permitted to practice independently under State law and who provide services to </a:t>
                      </a:r>
                      <a:r>
                        <a:rPr lang="en-US" sz="1800" b="1" u="none" dirty="0">
                          <a:solidFill>
                            <a:srgbClr val="005696"/>
                          </a:solidFill>
                        </a:rPr>
                        <a:t>VNS Health </a:t>
                      </a:r>
                      <a:r>
                        <a:rPr lang="en-US" sz="1800" b="0" u="none" dirty="0">
                          <a:solidFill>
                            <a:schemeClr val="tx1"/>
                          </a:solidFill>
                        </a:rPr>
                        <a:t>members, with the exception of hospital-based health care professionals.</a:t>
                      </a:r>
                    </a:p>
                    <a:p>
                      <a:endParaRPr lang="en-US" sz="700" b="0" u="none" dirty="0">
                        <a:solidFill>
                          <a:schemeClr val="tx1"/>
                        </a:solidFill>
                      </a:endParaRPr>
                    </a:p>
                    <a:p>
                      <a:r>
                        <a:rPr lang="en-US" sz="1800" b="1" u="none" dirty="0">
                          <a:solidFill>
                            <a:schemeClr val="tx1"/>
                          </a:solidFill>
                        </a:rPr>
                        <a:t>Recredentialing: </a:t>
                      </a:r>
                      <a:r>
                        <a:rPr lang="en-US" sz="1800" b="0" u="none" dirty="0">
                          <a:solidFill>
                            <a:schemeClr val="tx1"/>
                          </a:solidFill>
                        </a:rPr>
                        <a:t>Participating Providers must be recredentialed every three years. Procedures for recredentialing include updating information obtained in initial credentialing and consideration of performance indicators.</a:t>
                      </a:r>
                    </a:p>
                    <a:p>
                      <a:endParaRPr lang="en-US" sz="700" b="0" u="none" dirty="0">
                        <a:solidFill>
                          <a:schemeClr val="tx1"/>
                        </a:solidFill>
                      </a:endParaRPr>
                    </a:p>
                    <a:p>
                      <a:r>
                        <a:rPr lang="en-US" sz="1800" b="1" u="none" dirty="0">
                          <a:solidFill>
                            <a:schemeClr val="tx1"/>
                          </a:solidFill>
                        </a:rPr>
                        <a:t>Provider Terminations and Continuity of Care: </a:t>
                      </a:r>
                      <a:r>
                        <a:rPr lang="en-US" sz="1800" b="0" u="none" dirty="0">
                          <a:solidFill>
                            <a:schemeClr val="tx1"/>
                          </a:solidFill>
                        </a:rPr>
                        <a:t>In the case of any provider termination, </a:t>
                      </a:r>
                      <a:r>
                        <a:rPr lang="en-US" sz="1800" b="1" u="none" dirty="0">
                          <a:solidFill>
                            <a:srgbClr val="005696"/>
                          </a:solidFill>
                        </a:rPr>
                        <a:t>VNS Health </a:t>
                      </a:r>
                      <a:r>
                        <a:rPr lang="en-US" sz="1800" b="0" u="none" dirty="0">
                          <a:solidFill>
                            <a:schemeClr val="tx1"/>
                          </a:solidFill>
                        </a:rPr>
                        <a:t>will provide for continuity of care for members. Providers who terminate participation with </a:t>
                      </a:r>
                      <a:r>
                        <a:rPr lang="en-US" sz="1800" b="1" u="none" dirty="0">
                          <a:solidFill>
                            <a:srgbClr val="005696"/>
                          </a:solidFill>
                        </a:rPr>
                        <a:t>VNS Health </a:t>
                      </a:r>
                      <a:r>
                        <a:rPr lang="en-US" sz="1800" b="0" u="none" dirty="0">
                          <a:solidFill>
                            <a:schemeClr val="tx1"/>
                          </a:solidFill>
                        </a:rPr>
                        <a:t>are obligated to the continuation of treatment and hold harmless provisions specified in their contracts.</a:t>
                      </a:r>
                    </a:p>
                    <a:p>
                      <a:endParaRPr lang="en-US" sz="700" b="0" u="none" dirty="0">
                        <a:solidFill>
                          <a:schemeClr val="tx1"/>
                        </a:solidFill>
                      </a:endParaRPr>
                    </a:p>
                    <a:p>
                      <a:pPr algn="l"/>
                      <a:r>
                        <a:rPr lang="en-US" sz="1800" b="1" u="sng" kern="1200" dirty="0">
                          <a:solidFill>
                            <a:srgbClr val="FF0000"/>
                          </a:solidFill>
                          <a:effectLst/>
                          <a:latin typeface="+mn-lt"/>
                          <a:ea typeface="+mn-ea"/>
                          <a:cs typeface="+mn-cs"/>
                        </a:rPr>
                        <a:t>Provider Changes: Such as Updates, Mergers &amp; Acquisitions: </a:t>
                      </a:r>
                      <a:endParaRPr lang="en-US" sz="1800" b="1" kern="1200" dirty="0">
                        <a:solidFill>
                          <a:srgbClr val="FF0000"/>
                        </a:solidFill>
                        <a:effectLst/>
                        <a:latin typeface="+mn-lt"/>
                        <a:ea typeface="+mn-ea"/>
                        <a:cs typeface="+mn-cs"/>
                      </a:endParaRPr>
                    </a:p>
                    <a:p>
                      <a:pPr lvl="0"/>
                      <a:r>
                        <a:rPr lang="en-US" sz="1800" b="1" kern="1200" dirty="0">
                          <a:solidFill>
                            <a:schemeClr val="tx1"/>
                          </a:solidFill>
                          <a:effectLst/>
                          <a:latin typeface="+mn-lt"/>
                          <a:ea typeface="+mn-ea"/>
                          <a:cs typeface="+mn-cs"/>
                        </a:rPr>
                        <a:t>1. </a:t>
                      </a:r>
                      <a:r>
                        <a:rPr lang="en-US" sz="1800" b="0" kern="1200" dirty="0">
                          <a:solidFill>
                            <a:schemeClr val="tx1"/>
                          </a:solidFill>
                          <a:effectLst/>
                          <a:latin typeface="+mn-lt"/>
                          <a:ea typeface="+mn-ea"/>
                          <a:cs typeface="+mn-cs"/>
                        </a:rPr>
                        <a:t>A formal letter is needed detailing updates, mergers, and/or acquisitions with an effective date, TIN and NPI.</a:t>
                      </a:r>
                    </a:p>
                    <a:p>
                      <a:pPr lvl="0"/>
                      <a:r>
                        <a:rPr lang="en-US" sz="1800" b="1" kern="1200" dirty="0">
                          <a:solidFill>
                            <a:schemeClr val="tx1"/>
                          </a:solidFill>
                          <a:effectLst/>
                          <a:latin typeface="+mn-lt"/>
                          <a:ea typeface="+mn-ea"/>
                          <a:cs typeface="+mn-cs"/>
                        </a:rPr>
                        <a:t>2. </a:t>
                      </a:r>
                      <a:r>
                        <a:rPr lang="en-US" sz="1800" b="0" kern="1200" dirty="0">
                          <a:solidFill>
                            <a:schemeClr val="tx1"/>
                          </a:solidFill>
                          <a:effectLst/>
                          <a:latin typeface="+mn-lt"/>
                          <a:ea typeface="+mn-ea"/>
                          <a:cs typeface="+mn-cs"/>
                        </a:rPr>
                        <a:t>Provider is responsible for sending out a notification letter to affected members, informing them of the impending transition and offering options.  VNS needs copy of this letter as well as a list of impacted members.</a:t>
                      </a:r>
                      <a:endParaRPr lang="en-US" sz="1200" b="0" u="none" dirty="0">
                        <a:solidFill>
                          <a:schemeClr val="tx1"/>
                        </a:solidFill>
                      </a:endParaRPr>
                    </a:p>
                  </a:txBody>
                  <a:tcPr>
                    <a:noFill/>
                  </a:tcPr>
                </a:tc>
                <a:extLst>
                  <a:ext uri="{0D108BD9-81ED-4DB2-BD59-A6C34878D82A}">
                    <a16:rowId xmlns:a16="http://schemas.microsoft.com/office/drawing/2014/main" val="3064228252"/>
                  </a:ext>
                </a:extLst>
              </a:tr>
            </a:tbl>
          </a:graphicData>
        </a:graphic>
      </p:graphicFrame>
      <p:sp>
        <p:nvSpPr>
          <p:cNvPr id="4" name="Footer Placeholder 4">
            <a:extLst>
              <a:ext uri="{FF2B5EF4-FFF2-40B4-BE49-F238E27FC236}">
                <a16:creationId xmlns:a16="http://schemas.microsoft.com/office/drawing/2014/main" id="{407DF89A-9ACD-F632-0632-EE535635A129}"/>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39AB6"/>
                </a:solidFill>
                <a:effectLst/>
                <a:uLnTx/>
                <a:uFillTx/>
                <a:latin typeface="Arial"/>
                <a:ea typeface="+mn-ea"/>
                <a:cs typeface="+mn-cs"/>
              </a:rPr>
              <a:t>© Copyright 2024 VNS Health. All rights reserved.</a:t>
            </a:r>
          </a:p>
        </p:txBody>
      </p:sp>
    </p:spTree>
    <p:custDataLst>
      <p:tags r:id="rId1"/>
    </p:custDataLst>
    <p:extLst>
      <p:ext uri="{BB962C8B-B14F-4D97-AF65-F5344CB8AC3E}">
        <p14:creationId xmlns:p14="http://schemas.microsoft.com/office/powerpoint/2010/main" val="1285385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132EE3E0-A919-96A0-FD3B-49237CECBB25}"/>
              </a:ext>
            </a:extLst>
          </p:cNvPr>
          <p:cNvSpPr>
            <a:spLocks noGrp="1"/>
          </p:cNvSpPr>
          <p:nvPr>
            <p:ph type="body" sz="quarter" idx="10"/>
          </p:nvPr>
        </p:nvSpPr>
        <p:spPr/>
        <p:txBody>
          <a:bodyPr/>
          <a:lstStyle/>
          <a:p>
            <a:pPr algn="ctr"/>
            <a:r>
              <a:rPr lang="en-US" dirty="0"/>
              <a:t>VNS 2024 Health Plans</a:t>
            </a:r>
          </a:p>
        </p:txBody>
      </p:sp>
      <p:sp>
        <p:nvSpPr>
          <p:cNvPr id="5" name="Footer Placeholder 4">
            <a:extLst>
              <a:ext uri="{FF2B5EF4-FFF2-40B4-BE49-F238E27FC236}">
                <a16:creationId xmlns:a16="http://schemas.microsoft.com/office/drawing/2014/main" id="{1560F48B-23ED-DC8B-F985-9FFD1AC51E46}"/>
              </a:ext>
            </a:extLst>
          </p:cNvPr>
          <p:cNvSpPr>
            <a:spLocks noGrp="1"/>
          </p:cNvSpPr>
          <p:nvPr>
            <p:ph type="ftr" sz="quarter" idx="16"/>
          </p:nvPr>
        </p:nvSpPr>
        <p:spPr/>
        <p:txBody>
          <a:bodyPr/>
          <a:lstStyle/>
          <a:p>
            <a:r>
              <a:rPr lang="en-US" dirty="0"/>
              <a:t>© Copyright 2024 VNS Health. All rights reserved.</a:t>
            </a:r>
          </a:p>
        </p:txBody>
      </p:sp>
    </p:spTree>
    <p:extLst>
      <p:ext uri="{BB962C8B-B14F-4D97-AF65-F5344CB8AC3E}">
        <p14:creationId xmlns:p14="http://schemas.microsoft.com/office/powerpoint/2010/main" val="297834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EB9A34-3BFA-B968-9F50-40B949FDFCE0}"/>
              </a:ext>
            </a:extLst>
          </p:cNvPr>
          <p:cNvSpPr>
            <a:spLocks noGrp="1"/>
          </p:cNvSpPr>
          <p:nvPr>
            <p:ph type="title"/>
          </p:nvPr>
        </p:nvSpPr>
        <p:spPr>
          <a:xfrm>
            <a:off x="2193925" y="217487"/>
            <a:ext cx="9774580" cy="484188"/>
          </a:xfrm>
        </p:spPr>
        <p:txBody>
          <a:bodyPr>
            <a:normAutofit/>
          </a:bodyPr>
          <a:lstStyle/>
          <a:p>
            <a:r>
              <a:rPr lang="en-US" dirty="0"/>
              <a:t>2024 VNS Medicaid Managed Long-Term Care (MLTC)</a:t>
            </a:r>
          </a:p>
        </p:txBody>
      </p:sp>
      <p:sp>
        <p:nvSpPr>
          <p:cNvPr id="5" name="Footer Placeholder 4">
            <a:extLst>
              <a:ext uri="{FF2B5EF4-FFF2-40B4-BE49-F238E27FC236}">
                <a16:creationId xmlns:a16="http://schemas.microsoft.com/office/drawing/2014/main" id="{1353D231-261F-2FCD-4582-65451740C08D}"/>
              </a:ext>
            </a:extLst>
          </p:cNvPr>
          <p:cNvSpPr>
            <a:spLocks noGrp="1"/>
          </p:cNvSpPr>
          <p:nvPr>
            <p:ph type="ftr" sz="quarter" idx="21"/>
          </p:nvPr>
        </p:nvSpPr>
        <p:spPr>
          <a:xfrm>
            <a:off x="345281" y="6395713"/>
            <a:ext cx="2507456" cy="244800"/>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39AB6"/>
                </a:solidFill>
                <a:effectLst/>
                <a:uLnTx/>
                <a:uFillTx/>
                <a:latin typeface="Arial"/>
                <a:ea typeface="+mn-ea"/>
                <a:cs typeface="+mn-cs"/>
              </a:rPr>
              <a:t>© Copyright 2024 VNS Health. All rights reserved.</a:t>
            </a:r>
          </a:p>
        </p:txBody>
      </p:sp>
      <p:sp>
        <p:nvSpPr>
          <p:cNvPr id="6" name="Slide Number Placeholder 5">
            <a:extLst>
              <a:ext uri="{FF2B5EF4-FFF2-40B4-BE49-F238E27FC236}">
                <a16:creationId xmlns:a16="http://schemas.microsoft.com/office/drawing/2014/main" id="{445A00EF-02B0-2C57-901E-B2FA8021A873}"/>
              </a:ext>
            </a:extLst>
          </p:cNvPr>
          <p:cNvSpPr>
            <a:spLocks noGrp="1"/>
          </p:cNvSpPr>
          <p:nvPr>
            <p:ph type="sldNum" sz="quarter" idx="22"/>
          </p:nvPr>
        </p:nvSpPr>
        <p:spPr>
          <a:xfrm>
            <a:off x="10894219" y="6441280"/>
            <a:ext cx="840581" cy="416719"/>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8</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sp>
        <p:nvSpPr>
          <p:cNvPr id="8" name="TextBox 7">
            <a:extLst>
              <a:ext uri="{FF2B5EF4-FFF2-40B4-BE49-F238E27FC236}">
                <a16:creationId xmlns:a16="http://schemas.microsoft.com/office/drawing/2014/main" id="{40D8F796-D7B3-37EB-2747-32BBA0DFDCD1}"/>
              </a:ext>
            </a:extLst>
          </p:cNvPr>
          <p:cNvSpPr txBox="1"/>
          <p:nvPr/>
        </p:nvSpPr>
        <p:spPr>
          <a:xfrm>
            <a:off x="490732" y="960002"/>
            <a:ext cx="11477773" cy="923330"/>
          </a:xfrm>
          <a:prstGeom prst="rect">
            <a:avLst/>
          </a:prstGeom>
          <a:noFill/>
        </p:spPr>
        <p:txBody>
          <a:bodyPr wrap="square">
            <a:spAutoFit/>
          </a:bodyPr>
          <a:lstStyle/>
          <a:p>
            <a:pPr algn="l"/>
            <a:r>
              <a:rPr lang="en-US" b="1" i="0" dirty="0">
                <a:effectLst/>
              </a:rPr>
              <a:t>Your MLTC Benefits</a:t>
            </a:r>
          </a:p>
          <a:p>
            <a:pPr algn="l"/>
            <a:r>
              <a:rPr lang="en-US" sz="1800" u="none" dirty="0"/>
              <a:t>VNS Health </a:t>
            </a:r>
            <a:r>
              <a:rPr lang="en-US" b="0" i="0" dirty="0">
                <a:effectLst/>
              </a:rPr>
              <a:t>MLTC includes all the Medicaid long-term care and other health-related services you need to live well at home and in your community, including:</a:t>
            </a:r>
          </a:p>
        </p:txBody>
      </p:sp>
      <p:graphicFrame>
        <p:nvGraphicFramePr>
          <p:cNvPr id="9" name="Table 34">
            <a:extLst>
              <a:ext uri="{FF2B5EF4-FFF2-40B4-BE49-F238E27FC236}">
                <a16:creationId xmlns:a16="http://schemas.microsoft.com/office/drawing/2014/main" id="{E67F0E7A-6201-968A-E1AC-5C522DBBC4B8}"/>
              </a:ext>
            </a:extLst>
          </p:cNvPr>
          <p:cNvGraphicFramePr>
            <a:graphicFrameLocks noGrp="1"/>
          </p:cNvGraphicFramePr>
          <p:nvPr>
            <p:extLst>
              <p:ext uri="{D42A27DB-BD31-4B8C-83A1-F6EECF244321}">
                <p14:modId xmlns:p14="http://schemas.microsoft.com/office/powerpoint/2010/main" val="1884445701"/>
              </p:ext>
            </p:extLst>
          </p:nvPr>
        </p:nvGraphicFramePr>
        <p:xfrm>
          <a:off x="490732" y="1939991"/>
          <a:ext cx="3703783" cy="4404360"/>
        </p:xfrm>
        <a:graphic>
          <a:graphicData uri="http://schemas.openxmlformats.org/drawingml/2006/table">
            <a:tbl>
              <a:tblPr firstRow="1" bandRow="1">
                <a:tableStyleId>{5C22544A-7EE6-4342-B048-85BDC9FD1C3A}</a:tableStyleId>
              </a:tblPr>
              <a:tblGrid>
                <a:gridCol w="3703783">
                  <a:extLst>
                    <a:ext uri="{9D8B030D-6E8A-4147-A177-3AD203B41FA5}">
                      <a16:colId xmlns:a16="http://schemas.microsoft.com/office/drawing/2014/main" val="3551659576"/>
                    </a:ext>
                  </a:extLst>
                </a:gridCol>
              </a:tblGrid>
              <a:tr h="2530783">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$0 Monthly plan premium</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$0 Copays for covered services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Care coordination from a dedicated care manager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Medication management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Home-delivered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Home safety modifications/improvements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Medical equipment and supplies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Chore services and housekeeping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Personal emergency response systems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Adult Day Health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Social Adult Day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b="0" dirty="0">
                        <a:solidFill>
                          <a:schemeClr val="tx1"/>
                        </a:solidFill>
                      </a:endParaRPr>
                    </a:p>
                  </a:txBody>
                  <a:tcPr>
                    <a:solidFill>
                      <a:schemeClr val="bg1"/>
                    </a:solidFill>
                  </a:tcPr>
                </a:tc>
                <a:extLst>
                  <a:ext uri="{0D108BD9-81ED-4DB2-BD59-A6C34878D82A}">
                    <a16:rowId xmlns:a16="http://schemas.microsoft.com/office/drawing/2014/main" val="3108004761"/>
                  </a:ext>
                </a:extLst>
              </a:tr>
            </a:tbl>
          </a:graphicData>
        </a:graphic>
      </p:graphicFrame>
      <p:graphicFrame>
        <p:nvGraphicFramePr>
          <p:cNvPr id="3" name="Table 34">
            <a:extLst>
              <a:ext uri="{FF2B5EF4-FFF2-40B4-BE49-F238E27FC236}">
                <a16:creationId xmlns:a16="http://schemas.microsoft.com/office/drawing/2014/main" id="{D3D1A651-1D79-51D0-8F1E-C49A33566F1A}"/>
              </a:ext>
            </a:extLst>
          </p:cNvPr>
          <p:cNvGraphicFramePr>
            <a:graphicFrameLocks noGrp="1"/>
          </p:cNvGraphicFramePr>
          <p:nvPr>
            <p:extLst>
              <p:ext uri="{D42A27DB-BD31-4B8C-83A1-F6EECF244321}">
                <p14:modId xmlns:p14="http://schemas.microsoft.com/office/powerpoint/2010/main" val="1289796915"/>
              </p:ext>
            </p:extLst>
          </p:nvPr>
        </p:nvGraphicFramePr>
        <p:xfrm>
          <a:off x="8264722" y="1945046"/>
          <a:ext cx="3703783" cy="2542202"/>
        </p:xfrm>
        <a:graphic>
          <a:graphicData uri="http://schemas.openxmlformats.org/drawingml/2006/table">
            <a:tbl>
              <a:tblPr firstRow="1" bandRow="1">
                <a:tableStyleId>{5C22544A-7EE6-4342-B048-85BDC9FD1C3A}</a:tableStyleId>
              </a:tblPr>
              <a:tblGrid>
                <a:gridCol w="3703783">
                  <a:extLst>
                    <a:ext uri="{9D8B030D-6E8A-4147-A177-3AD203B41FA5}">
                      <a16:colId xmlns:a16="http://schemas.microsoft.com/office/drawing/2014/main" val="3551659576"/>
                    </a:ext>
                  </a:extLst>
                </a:gridCol>
              </a:tblGrid>
              <a:tr h="254220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b="0" dirty="0">
                        <a:solidFill>
                          <a:schemeClr val="tx1"/>
                        </a:solidFill>
                      </a:endParaRPr>
                    </a:p>
                  </a:txBody>
                  <a:tcPr>
                    <a:solidFill>
                      <a:schemeClr val="bg1"/>
                    </a:solidFill>
                  </a:tcPr>
                </a:tc>
                <a:extLst>
                  <a:ext uri="{0D108BD9-81ED-4DB2-BD59-A6C34878D82A}">
                    <a16:rowId xmlns:a16="http://schemas.microsoft.com/office/drawing/2014/main" val="3108004761"/>
                  </a:ext>
                </a:extLst>
              </a:tr>
            </a:tbl>
          </a:graphicData>
        </a:graphic>
      </p:graphicFrame>
      <p:graphicFrame>
        <p:nvGraphicFramePr>
          <p:cNvPr id="10" name="Table 34">
            <a:extLst>
              <a:ext uri="{FF2B5EF4-FFF2-40B4-BE49-F238E27FC236}">
                <a16:creationId xmlns:a16="http://schemas.microsoft.com/office/drawing/2014/main" id="{D27E322A-99AF-08AA-5A22-6D9252B40A53}"/>
              </a:ext>
            </a:extLst>
          </p:cNvPr>
          <p:cNvGraphicFramePr>
            <a:graphicFrameLocks noGrp="1"/>
          </p:cNvGraphicFramePr>
          <p:nvPr>
            <p:extLst>
              <p:ext uri="{D42A27DB-BD31-4B8C-83A1-F6EECF244321}">
                <p14:modId xmlns:p14="http://schemas.microsoft.com/office/powerpoint/2010/main" val="1153630703"/>
              </p:ext>
            </p:extLst>
          </p:nvPr>
        </p:nvGraphicFramePr>
        <p:xfrm>
          <a:off x="4194515" y="1939991"/>
          <a:ext cx="3703783" cy="4117909"/>
        </p:xfrm>
        <a:graphic>
          <a:graphicData uri="http://schemas.openxmlformats.org/drawingml/2006/table">
            <a:tbl>
              <a:tblPr firstRow="1" bandRow="1">
                <a:tableStyleId>{5C22544A-7EE6-4342-B048-85BDC9FD1C3A}</a:tableStyleId>
              </a:tblPr>
              <a:tblGrid>
                <a:gridCol w="3703783">
                  <a:extLst>
                    <a:ext uri="{9D8B030D-6E8A-4147-A177-3AD203B41FA5}">
                      <a16:colId xmlns:a16="http://schemas.microsoft.com/office/drawing/2014/main" val="3551659576"/>
                    </a:ext>
                  </a:extLst>
                </a:gridCol>
              </a:tblGrid>
              <a:tr h="4117909">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Personal 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Home 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24/7 Nurse Support Line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Nursing Home Care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Respiratory therapy and oxygen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Prosthetics and orthotics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Dental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Eye exams and glasses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Foot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Hearing exams and hearing aids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Medical equipment and supplies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Nutritional counseling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800" b="0" dirty="0">
                          <a:solidFill>
                            <a:schemeClr val="tx1"/>
                          </a:solidFill>
                        </a:rPr>
                        <a:t>Telehealth</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US" sz="1300" b="0" dirty="0">
                        <a:solidFill>
                          <a:schemeClr val="tx1"/>
                        </a:solidFill>
                      </a:endParaRPr>
                    </a:p>
                  </a:txBody>
                  <a:tcPr>
                    <a:solidFill>
                      <a:schemeClr val="bg1"/>
                    </a:solidFill>
                  </a:tcPr>
                </a:tc>
                <a:extLst>
                  <a:ext uri="{0D108BD9-81ED-4DB2-BD59-A6C34878D82A}">
                    <a16:rowId xmlns:a16="http://schemas.microsoft.com/office/drawing/2014/main" val="3108004761"/>
                  </a:ext>
                </a:extLst>
              </a:tr>
            </a:tbl>
          </a:graphicData>
        </a:graphic>
      </p:graphicFrame>
      <p:pic>
        <p:nvPicPr>
          <p:cNvPr id="1026" name="Picture 2" descr="Man sitting on the couch with his Health Home worker smiling">
            <a:extLst>
              <a:ext uri="{FF2B5EF4-FFF2-40B4-BE49-F238E27FC236}">
                <a16:creationId xmlns:a16="http://schemas.microsoft.com/office/drawing/2014/main" id="{B371487B-5B2F-B1FA-77BD-D2614DD4A8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98298" y="2367493"/>
            <a:ext cx="3938089" cy="2829455"/>
          </a:xfrm>
          <a:prstGeom prst="rect">
            <a:avLst/>
          </a:prstGeom>
          <a:noFill/>
          <a:extLst>
            <a:ext uri="{909E8E84-426E-40DD-AFC4-6F175D3DCCD1}">
              <a14:hiddenFill xmlns:a14="http://schemas.microsoft.com/office/drawing/2010/main">
                <a:solidFill>
                  <a:srgbClr val="FFFFFF"/>
                </a:solidFill>
              </a14:hiddenFill>
            </a:ext>
          </a:extLst>
        </p:spPr>
      </p:pic>
    </p:spTree>
    <p:custDataLst>
      <p:tags r:id="rId1"/>
    </p:custDataLst>
    <p:extLst>
      <p:ext uri="{BB962C8B-B14F-4D97-AF65-F5344CB8AC3E}">
        <p14:creationId xmlns:p14="http://schemas.microsoft.com/office/powerpoint/2010/main" val="1134068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a:extLst>
              <a:ext uri="{FF2B5EF4-FFF2-40B4-BE49-F238E27FC236}">
                <a16:creationId xmlns:a16="http://schemas.microsoft.com/office/drawing/2014/main" id="{CB10FBF6-7223-4CDE-A136-CF8EF606881D}"/>
              </a:ext>
            </a:extLst>
          </p:cNvPr>
          <p:cNvSpPr>
            <a:spLocks noGrp="1"/>
          </p:cNvSpPr>
          <p:nvPr>
            <p:ph type="title"/>
          </p:nvPr>
        </p:nvSpPr>
        <p:spPr>
          <a:xfrm>
            <a:off x="167513" y="1428609"/>
            <a:ext cx="2968490" cy="1428750"/>
          </a:xfrm>
        </p:spPr>
        <p:txBody>
          <a:bodyPr>
            <a:normAutofit fontScale="90000"/>
          </a:bodyPr>
          <a:lstStyle/>
          <a:p>
            <a:r>
              <a:rPr lang="en-US" dirty="0"/>
              <a:t>VNS Health Managed Long Term Care (MLTC) Service Area: </a:t>
            </a:r>
            <a:br>
              <a:rPr lang="en-US" dirty="0"/>
            </a:br>
            <a:r>
              <a:rPr lang="en-US" dirty="0"/>
              <a:t>New York State</a:t>
            </a:r>
          </a:p>
        </p:txBody>
      </p:sp>
      <p:sp>
        <p:nvSpPr>
          <p:cNvPr id="11" name="Text Placeholder 10">
            <a:extLst>
              <a:ext uri="{FF2B5EF4-FFF2-40B4-BE49-F238E27FC236}">
                <a16:creationId xmlns:a16="http://schemas.microsoft.com/office/drawing/2014/main" id="{5BD812F3-0B5A-4C30-B78A-41FAC2954331}"/>
              </a:ext>
            </a:extLst>
          </p:cNvPr>
          <p:cNvSpPr>
            <a:spLocks noGrp="1"/>
          </p:cNvSpPr>
          <p:nvPr>
            <p:ph type="body" sz="quarter" idx="13"/>
          </p:nvPr>
        </p:nvSpPr>
        <p:spPr>
          <a:xfrm>
            <a:off x="195042" y="2858269"/>
            <a:ext cx="2791181" cy="3345830"/>
          </a:xfrm>
        </p:spPr>
        <p:txBody>
          <a:bodyPr>
            <a:normAutofit fontScale="92500" lnSpcReduction="20000"/>
          </a:bodyPr>
          <a:lstStyle/>
          <a:p>
            <a:pPr algn="ctr">
              <a:lnSpc>
                <a:spcPct val="110000"/>
              </a:lnSpc>
              <a:spcAft>
                <a:spcPts val="400"/>
              </a:spcAft>
            </a:pPr>
            <a:r>
              <a:rPr lang="en-US" spc="30" dirty="0"/>
              <a:t>Our programs and services support the five boroughs of New York City, as well as Nassau, Suffolk, and Westchester counties.</a:t>
            </a:r>
          </a:p>
          <a:p>
            <a:pPr algn="ctr">
              <a:spcAft>
                <a:spcPts val="400"/>
              </a:spcAft>
            </a:pPr>
            <a:endParaRPr lang="en-US" sz="100" spc="30" dirty="0"/>
          </a:p>
          <a:p>
            <a:pPr algn="ctr">
              <a:lnSpc>
                <a:spcPct val="110000"/>
              </a:lnSpc>
              <a:spcAft>
                <a:spcPts val="400"/>
              </a:spcAft>
            </a:pPr>
            <a:r>
              <a:rPr lang="en-US" spc="30" dirty="0"/>
              <a:t>We are also available in select counties in upstate New York, and we’re the only hospice provider licensed to service patients </a:t>
            </a:r>
            <a:r>
              <a:rPr lang="en-US" dirty="0"/>
              <a:t>in all boroughs of New York City!</a:t>
            </a:r>
          </a:p>
        </p:txBody>
      </p:sp>
      <p:sp>
        <p:nvSpPr>
          <p:cNvPr id="4" name="Footer Placeholder 3">
            <a:extLst>
              <a:ext uri="{FF2B5EF4-FFF2-40B4-BE49-F238E27FC236}">
                <a16:creationId xmlns:a16="http://schemas.microsoft.com/office/drawing/2014/main" id="{105FC79F-716E-4A43-9917-E9627659227B}"/>
              </a:ext>
            </a:extLst>
          </p:cNvPr>
          <p:cNvSpPr>
            <a:spLocks noGrp="1"/>
          </p:cNvSpPr>
          <p:nvPr>
            <p:ph type="ftr" sz="quarter" idx="2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800" b="0" i="0" u="none" strike="noStrike" kern="1200" cap="none" spc="0" normalizeH="0" baseline="0" noProof="0" dirty="0">
                <a:ln>
                  <a:noFill/>
                </a:ln>
                <a:solidFill>
                  <a:srgbClr val="739AB6"/>
                </a:solidFill>
                <a:effectLst/>
                <a:uLnTx/>
                <a:uFillTx/>
                <a:latin typeface="Arial"/>
                <a:ea typeface="+mn-ea"/>
                <a:cs typeface="+mn-cs"/>
              </a:rPr>
              <a:t>© Copyright 2024 VNS Health. All rights reserved.</a:t>
            </a:r>
          </a:p>
        </p:txBody>
      </p:sp>
      <p:sp>
        <p:nvSpPr>
          <p:cNvPr id="3" name="Slide Number Placeholder 2">
            <a:extLst>
              <a:ext uri="{FF2B5EF4-FFF2-40B4-BE49-F238E27FC236}">
                <a16:creationId xmlns:a16="http://schemas.microsoft.com/office/drawing/2014/main" id="{0CC26041-991C-4734-88ED-D91A763715B5}"/>
              </a:ext>
            </a:extLst>
          </p:cNvPr>
          <p:cNvSpPr>
            <a:spLocks noGrp="1"/>
          </p:cNvSpPr>
          <p:nvPr>
            <p:ph type="sldNum" sz="quarter" idx="22"/>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fld id="{66A3101B-02DE-4DBE-A52F-35092CF47DF2}" type="slidenum">
              <a:rPr kumimoji="0" lang="en-US" sz="800" b="0" i="0" u="none" strike="noStrike" kern="1200" cap="none" spc="0" normalizeH="0" baseline="0" noProof="0" smtClean="0">
                <a:ln>
                  <a:noFill/>
                </a:ln>
                <a:solidFill>
                  <a:srgbClr val="739AB6"/>
                </a:solidFill>
                <a:effectLst/>
                <a:uLnTx/>
                <a:uFillTx/>
                <a:latin typeface="Arial"/>
                <a:ea typeface="+mn-ea"/>
                <a:cs typeface="+mn-cs"/>
              </a:rPr>
              <a:pPr marL="0" marR="0" lvl="0" indent="0" algn="ctr" defTabSz="914400" rtl="0" eaLnBrk="1" fontAlgn="auto" latinLnBrk="0" hangingPunct="1">
                <a:lnSpc>
                  <a:spcPct val="100000"/>
                </a:lnSpc>
                <a:spcBef>
                  <a:spcPts val="0"/>
                </a:spcBef>
                <a:spcAft>
                  <a:spcPts val="0"/>
                </a:spcAft>
                <a:buClrTx/>
                <a:buSzTx/>
                <a:buFontTx/>
                <a:buNone/>
                <a:tabLst/>
                <a:defRPr/>
              </a:pPr>
              <a:t>9</a:t>
            </a:fld>
            <a:endParaRPr kumimoji="0" lang="en-US" sz="800" b="0" i="0" u="none" strike="noStrike" kern="1200" cap="none" spc="0" normalizeH="0" baseline="0" noProof="0" dirty="0">
              <a:ln>
                <a:noFill/>
              </a:ln>
              <a:solidFill>
                <a:srgbClr val="739AB6"/>
              </a:solidFill>
              <a:effectLst/>
              <a:uLnTx/>
              <a:uFillTx/>
              <a:latin typeface="Arial"/>
              <a:ea typeface="+mn-ea"/>
              <a:cs typeface="+mn-cs"/>
            </a:endParaRPr>
          </a:p>
        </p:txBody>
      </p:sp>
      <p:sp>
        <p:nvSpPr>
          <p:cNvPr id="2" name="Rectangle 1">
            <a:extLst>
              <a:ext uri="{FF2B5EF4-FFF2-40B4-BE49-F238E27FC236}">
                <a16:creationId xmlns:a16="http://schemas.microsoft.com/office/drawing/2014/main" id="{6A04D4BC-8BF5-A076-5D6C-4EFDADD20DC6}"/>
              </a:ext>
            </a:extLst>
          </p:cNvPr>
          <p:cNvSpPr/>
          <p:nvPr/>
        </p:nvSpPr>
        <p:spPr>
          <a:xfrm>
            <a:off x="3532328" y="6061792"/>
            <a:ext cx="5973485" cy="624768"/>
          </a:xfrm>
          <a:prstGeom prst="rect">
            <a:avLst/>
          </a:prstGeom>
          <a:solidFill>
            <a:schemeClr val="tx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tIns="216000" bIns="216000" rtlCol="0" anchor="t"/>
          <a:lstStyle/>
          <a:p>
            <a:pPr algn="l"/>
            <a:r>
              <a:rPr lang="en-US" sz="1200" b="1" dirty="0">
                <a:solidFill>
                  <a:schemeClr val="bg1"/>
                </a:solidFill>
              </a:rPr>
              <a:t>Visit our website for additional information: </a:t>
            </a:r>
            <a:r>
              <a:rPr lang="en-US" sz="1200" b="1" dirty="0">
                <a:solidFill>
                  <a:schemeClr val="accent1"/>
                </a:solidFill>
                <a:hlinkClick r:id="rId4">
                  <a:extLst>
                    <a:ext uri="{A12FA001-AC4F-418D-AE19-62706E023703}">
                      <ahyp:hlinkClr xmlns:ahyp="http://schemas.microsoft.com/office/drawing/2018/hyperlinkcolor" val="tx"/>
                    </a:ext>
                  </a:extLst>
                </a:hlinkClick>
              </a:rPr>
              <a:t>www.vnshealth.org/service-areas</a:t>
            </a:r>
            <a:endParaRPr lang="en-US" sz="1200" b="1" dirty="0">
              <a:solidFill>
                <a:schemeClr val="accent1"/>
              </a:solidFill>
            </a:endParaRPr>
          </a:p>
        </p:txBody>
      </p:sp>
      <p:graphicFrame>
        <p:nvGraphicFramePr>
          <p:cNvPr id="5" name="Table 17">
            <a:extLst>
              <a:ext uri="{FF2B5EF4-FFF2-40B4-BE49-F238E27FC236}">
                <a16:creationId xmlns:a16="http://schemas.microsoft.com/office/drawing/2014/main" id="{EE712B11-54E7-07FF-0A08-C48524B116B9}"/>
              </a:ext>
            </a:extLst>
          </p:cNvPr>
          <p:cNvGraphicFramePr>
            <a:graphicFrameLocks noGrp="1"/>
          </p:cNvGraphicFramePr>
          <p:nvPr>
            <p:extLst>
              <p:ext uri="{D42A27DB-BD31-4B8C-83A1-F6EECF244321}">
                <p14:modId xmlns:p14="http://schemas.microsoft.com/office/powerpoint/2010/main" val="1626483300"/>
              </p:ext>
            </p:extLst>
          </p:nvPr>
        </p:nvGraphicFramePr>
        <p:xfrm>
          <a:off x="3483840" y="653491"/>
          <a:ext cx="4226066" cy="5221036"/>
        </p:xfrm>
        <a:graphic>
          <a:graphicData uri="http://schemas.openxmlformats.org/drawingml/2006/table">
            <a:tbl>
              <a:tblPr firstRow="1" bandRow="1">
                <a:tableStyleId>{5C22544A-7EE6-4342-B048-85BDC9FD1C3A}</a:tableStyleId>
              </a:tblPr>
              <a:tblGrid>
                <a:gridCol w="2113033">
                  <a:extLst>
                    <a:ext uri="{9D8B030D-6E8A-4147-A177-3AD203B41FA5}">
                      <a16:colId xmlns:a16="http://schemas.microsoft.com/office/drawing/2014/main" val="1342020371"/>
                    </a:ext>
                  </a:extLst>
                </a:gridCol>
                <a:gridCol w="2113033">
                  <a:extLst>
                    <a:ext uri="{9D8B030D-6E8A-4147-A177-3AD203B41FA5}">
                      <a16:colId xmlns:a16="http://schemas.microsoft.com/office/drawing/2014/main" val="2218739693"/>
                    </a:ext>
                  </a:extLst>
                </a:gridCol>
              </a:tblGrid>
              <a:tr h="5221036">
                <a:tc>
                  <a:txBody>
                    <a:bodyPr/>
                    <a:lstStyle/>
                    <a:p>
                      <a:r>
                        <a:rPr lang="en-US" sz="1500" b="0" i="0" kern="1200" dirty="0">
                          <a:solidFill>
                            <a:schemeClr val="tx1"/>
                          </a:solidFill>
                          <a:effectLst/>
                          <a:latin typeface="+mn-lt"/>
                          <a:ea typeface="+mn-ea"/>
                          <a:cs typeface="+mn-cs"/>
                        </a:rPr>
                        <a:t>Our service areas:</a:t>
                      </a:r>
                    </a:p>
                    <a:p>
                      <a:endParaRPr lang="en-US" sz="1500" b="0" i="0" kern="1200" dirty="0">
                        <a:solidFill>
                          <a:schemeClr val="tx1"/>
                        </a:solidFill>
                        <a:effectLst/>
                        <a:latin typeface="+mn-lt"/>
                        <a:ea typeface="+mn-ea"/>
                        <a:cs typeface="+mn-cs"/>
                      </a:endParaRPr>
                    </a:p>
                    <a:p>
                      <a:pPr marL="285750" indent="-285750">
                        <a:buFont typeface="Arial" panose="020B0604020202020204" pitchFamily="34" charset="0"/>
                        <a:buChar char="•"/>
                      </a:pPr>
                      <a:r>
                        <a:rPr lang="en-US" sz="1500" b="0" dirty="0">
                          <a:solidFill>
                            <a:schemeClr val="tx1"/>
                          </a:solidFill>
                        </a:rPr>
                        <a:t>Albany </a:t>
                      </a:r>
                    </a:p>
                    <a:p>
                      <a:pPr marL="285750" indent="-285750">
                        <a:buFont typeface="Arial" panose="020B0604020202020204" pitchFamily="34" charset="0"/>
                        <a:buChar char="•"/>
                      </a:pPr>
                      <a:r>
                        <a:rPr lang="en-US" sz="1500" b="0" dirty="0">
                          <a:solidFill>
                            <a:schemeClr val="tx1"/>
                          </a:solidFill>
                        </a:rPr>
                        <a:t>The Bronx </a:t>
                      </a:r>
                    </a:p>
                    <a:p>
                      <a:pPr marL="285750" indent="-285750">
                        <a:buFont typeface="Arial" panose="020B0604020202020204" pitchFamily="34" charset="0"/>
                        <a:buChar char="•"/>
                      </a:pPr>
                      <a:r>
                        <a:rPr lang="en-US" sz="1500" b="0" dirty="0">
                          <a:solidFill>
                            <a:schemeClr val="tx1"/>
                          </a:solidFill>
                        </a:rPr>
                        <a:t>Columbia </a:t>
                      </a:r>
                    </a:p>
                    <a:p>
                      <a:pPr marL="285750" indent="-285750">
                        <a:buFont typeface="Arial" panose="020B0604020202020204" pitchFamily="34" charset="0"/>
                        <a:buChar char="•"/>
                      </a:pPr>
                      <a:r>
                        <a:rPr lang="en-US" sz="1500" b="0" dirty="0">
                          <a:solidFill>
                            <a:schemeClr val="tx1"/>
                          </a:solidFill>
                        </a:rPr>
                        <a:t>Delaware </a:t>
                      </a:r>
                    </a:p>
                    <a:p>
                      <a:pPr marL="285750" indent="-285750">
                        <a:buFont typeface="Arial" panose="020B0604020202020204" pitchFamily="34" charset="0"/>
                        <a:buChar char="•"/>
                      </a:pPr>
                      <a:r>
                        <a:rPr lang="en-US" sz="1500" b="0" dirty="0">
                          <a:solidFill>
                            <a:schemeClr val="tx1"/>
                          </a:solidFill>
                        </a:rPr>
                        <a:t>Dutchess </a:t>
                      </a:r>
                    </a:p>
                    <a:p>
                      <a:pPr marL="285750" indent="-285750">
                        <a:buFont typeface="Arial" panose="020B0604020202020204" pitchFamily="34" charset="0"/>
                        <a:buChar char="•"/>
                      </a:pPr>
                      <a:r>
                        <a:rPr lang="en-US" sz="1500" b="0" dirty="0">
                          <a:solidFill>
                            <a:schemeClr val="tx1"/>
                          </a:solidFill>
                        </a:rPr>
                        <a:t>Erie </a:t>
                      </a:r>
                    </a:p>
                    <a:p>
                      <a:pPr marL="285750" indent="-285750">
                        <a:buFont typeface="Arial" panose="020B0604020202020204" pitchFamily="34" charset="0"/>
                        <a:buChar char="•"/>
                      </a:pPr>
                      <a:r>
                        <a:rPr lang="en-US" sz="1500" b="0" dirty="0">
                          <a:solidFill>
                            <a:schemeClr val="tx1"/>
                          </a:solidFill>
                        </a:rPr>
                        <a:t>Fulton </a:t>
                      </a:r>
                    </a:p>
                    <a:p>
                      <a:pPr marL="285750" indent="-285750">
                        <a:buFont typeface="Arial" panose="020B0604020202020204" pitchFamily="34" charset="0"/>
                        <a:buChar char="•"/>
                      </a:pPr>
                      <a:r>
                        <a:rPr lang="en-US" sz="1500" b="0" dirty="0">
                          <a:solidFill>
                            <a:schemeClr val="tx1"/>
                          </a:solidFill>
                        </a:rPr>
                        <a:t>Greene </a:t>
                      </a:r>
                    </a:p>
                    <a:p>
                      <a:pPr marL="285750" indent="-285750">
                        <a:buFont typeface="Arial" panose="020B0604020202020204" pitchFamily="34" charset="0"/>
                        <a:buChar char="•"/>
                      </a:pPr>
                      <a:r>
                        <a:rPr lang="en-US" sz="1500" b="0" dirty="0">
                          <a:solidFill>
                            <a:schemeClr val="tx1"/>
                          </a:solidFill>
                        </a:rPr>
                        <a:t>Herkimer </a:t>
                      </a:r>
                    </a:p>
                    <a:p>
                      <a:pPr marL="285750" indent="-285750">
                        <a:buFont typeface="Arial" panose="020B0604020202020204" pitchFamily="34" charset="0"/>
                        <a:buChar char="•"/>
                      </a:pPr>
                      <a:r>
                        <a:rPr lang="en-US" sz="1500" b="0" dirty="0">
                          <a:solidFill>
                            <a:schemeClr val="tx1"/>
                          </a:solidFill>
                        </a:rPr>
                        <a:t>Kings (Brooklyn) </a:t>
                      </a:r>
                    </a:p>
                    <a:p>
                      <a:pPr marL="285750" indent="-285750">
                        <a:buFont typeface="Arial" panose="020B0604020202020204" pitchFamily="34" charset="0"/>
                        <a:buChar char="•"/>
                      </a:pPr>
                      <a:r>
                        <a:rPr lang="en-US" sz="1500" b="0" dirty="0">
                          <a:solidFill>
                            <a:schemeClr val="tx1"/>
                          </a:solidFill>
                        </a:rPr>
                        <a:t>Madison </a:t>
                      </a:r>
                    </a:p>
                    <a:p>
                      <a:pPr marL="285750" indent="-285750">
                        <a:buFont typeface="Arial" panose="020B0604020202020204" pitchFamily="34" charset="0"/>
                        <a:buChar char="•"/>
                      </a:pPr>
                      <a:r>
                        <a:rPr lang="en-US" sz="1500" b="0" dirty="0">
                          <a:solidFill>
                            <a:schemeClr val="tx1"/>
                          </a:solidFill>
                        </a:rPr>
                        <a:t>Monroe </a:t>
                      </a:r>
                    </a:p>
                    <a:p>
                      <a:pPr marL="285750" indent="-285750">
                        <a:buFont typeface="Arial" panose="020B0604020202020204" pitchFamily="34" charset="0"/>
                        <a:buChar char="•"/>
                      </a:pPr>
                      <a:r>
                        <a:rPr lang="en-US" sz="1500" b="0" dirty="0">
                          <a:solidFill>
                            <a:schemeClr val="tx1"/>
                          </a:solidFill>
                        </a:rPr>
                        <a:t>Montgomery </a:t>
                      </a:r>
                    </a:p>
                    <a:p>
                      <a:pPr marL="285750" indent="-285750">
                        <a:buFont typeface="Arial" panose="020B0604020202020204" pitchFamily="34" charset="0"/>
                        <a:buChar char="•"/>
                      </a:pPr>
                      <a:r>
                        <a:rPr lang="en-US" sz="1500" b="0" dirty="0">
                          <a:solidFill>
                            <a:schemeClr val="tx1"/>
                          </a:solidFill>
                        </a:rPr>
                        <a:t>Nassau </a:t>
                      </a:r>
                    </a:p>
                    <a:p>
                      <a:pPr marL="285750" indent="-285750">
                        <a:buFont typeface="Arial" panose="020B0604020202020204" pitchFamily="34" charset="0"/>
                        <a:buChar char="•"/>
                      </a:pPr>
                      <a:r>
                        <a:rPr lang="en-US" sz="1500" b="0" dirty="0">
                          <a:solidFill>
                            <a:schemeClr val="tx1"/>
                          </a:solidFill>
                        </a:rPr>
                        <a:t>New York (Manhattan) </a:t>
                      </a:r>
                    </a:p>
                    <a:p>
                      <a:pPr marL="285750" indent="-285750">
                        <a:buFont typeface="Arial" panose="020B0604020202020204" pitchFamily="34" charset="0"/>
                        <a:buChar char="•"/>
                      </a:pPr>
                      <a:r>
                        <a:rPr lang="en-US" sz="1500" b="0" dirty="0">
                          <a:solidFill>
                            <a:schemeClr val="tx1"/>
                          </a:solidFill>
                        </a:rPr>
                        <a:t>Oneida </a:t>
                      </a:r>
                    </a:p>
                    <a:p>
                      <a:pPr marL="285750" indent="-285750">
                        <a:buFont typeface="Arial" panose="020B0604020202020204" pitchFamily="34" charset="0"/>
                        <a:buChar char="•"/>
                      </a:pPr>
                      <a:r>
                        <a:rPr lang="en-US" sz="1500" b="0" dirty="0">
                          <a:solidFill>
                            <a:schemeClr val="tx1"/>
                          </a:solidFill>
                        </a:rPr>
                        <a:t>Onondaga </a:t>
                      </a:r>
                    </a:p>
                    <a:p>
                      <a:pPr marL="285750" indent="-285750">
                        <a:buFont typeface="Arial" panose="020B0604020202020204" pitchFamily="34" charset="0"/>
                        <a:buChar char="•"/>
                      </a:pPr>
                      <a:endParaRPr lang="en-US" sz="1500" b="0" dirty="0">
                        <a:solidFill>
                          <a:schemeClr val="tx1"/>
                        </a:solidFill>
                      </a:endParaRPr>
                    </a:p>
                  </a:txBody>
                  <a:tcPr>
                    <a:solidFill>
                      <a:schemeClr val="bg1"/>
                    </a:solidFill>
                  </a:tcPr>
                </a:tc>
                <a:tc>
                  <a:txBody>
                    <a:bodyPr/>
                    <a:lstStyle/>
                    <a:p>
                      <a:pPr marL="285750" indent="-285750">
                        <a:buFont typeface="Arial" panose="020B0604020202020204" pitchFamily="34" charset="0"/>
                        <a:buChar char="•"/>
                      </a:pPr>
                      <a:endParaRPr lang="en-US" sz="1500" b="0" dirty="0">
                        <a:solidFill>
                          <a:schemeClr val="tx1"/>
                        </a:solidFill>
                      </a:endParaRPr>
                    </a:p>
                    <a:p>
                      <a:pPr marL="0" indent="0">
                        <a:buFont typeface="Arial" panose="020B0604020202020204" pitchFamily="34" charset="0"/>
                        <a:buNone/>
                      </a:pPr>
                      <a:endParaRPr lang="en-US" sz="1500" b="0" dirty="0">
                        <a:solidFill>
                          <a:schemeClr val="tx1"/>
                        </a:solidFill>
                      </a:endParaRPr>
                    </a:p>
                    <a:p>
                      <a:pPr marL="285750" indent="-285750">
                        <a:buFont typeface="Arial" panose="020B0604020202020204" pitchFamily="34" charset="0"/>
                        <a:buChar char="•"/>
                      </a:pPr>
                      <a:r>
                        <a:rPr lang="en-US" sz="1500" b="0" dirty="0">
                          <a:solidFill>
                            <a:schemeClr val="tx1"/>
                          </a:solidFill>
                        </a:rPr>
                        <a:t>Orange </a:t>
                      </a:r>
                    </a:p>
                    <a:p>
                      <a:pPr marL="285750" indent="-285750">
                        <a:buFont typeface="Arial" panose="020B0604020202020204" pitchFamily="34" charset="0"/>
                        <a:buChar char="•"/>
                      </a:pPr>
                      <a:r>
                        <a:rPr lang="en-US" sz="1500" b="0" dirty="0">
                          <a:solidFill>
                            <a:schemeClr val="tx1"/>
                          </a:solidFill>
                        </a:rPr>
                        <a:t>Ostego </a:t>
                      </a:r>
                    </a:p>
                    <a:p>
                      <a:pPr marL="285750" indent="-285750">
                        <a:buFont typeface="Arial" panose="020B0604020202020204" pitchFamily="34" charset="0"/>
                        <a:buChar char="•"/>
                      </a:pPr>
                      <a:r>
                        <a:rPr lang="en-US" sz="1500" b="0" dirty="0">
                          <a:solidFill>
                            <a:schemeClr val="tx1"/>
                          </a:solidFill>
                        </a:rPr>
                        <a:t>Putman </a:t>
                      </a:r>
                    </a:p>
                    <a:p>
                      <a:pPr marL="285750" indent="-285750">
                        <a:buFont typeface="Arial" panose="020B0604020202020204" pitchFamily="34" charset="0"/>
                        <a:buChar char="•"/>
                      </a:pPr>
                      <a:r>
                        <a:rPr lang="en-US" sz="1500" b="0" dirty="0">
                          <a:solidFill>
                            <a:schemeClr val="tx1"/>
                          </a:solidFill>
                        </a:rPr>
                        <a:t>Queens</a:t>
                      </a:r>
                    </a:p>
                    <a:p>
                      <a:pPr marL="285750" indent="-285750">
                        <a:buFont typeface="Arial" panose="020B0604020202020204" pitchFamily="34" charset="0"/>
                        <a:buChar char="•"/>
                      </a:pPr>
                      <a:r>
                        <a:rPr lang="en-US" sz="1500" b="0" dirty="0">
                          <a:solidFill>
                            <a:schemeClr val="tx1"/>
                          </a:solidFill>
                        </a:rPr>
                        <a:t>Rensselaer </a:t>
                      </a:r>
                    </a:p>
                    <a:p>
                      <a:pPr marL="285750" indent="-285750">
                        <a:buFont typeface="Arial" panose="020B0604020202020204" pitchFamily="34" charset="0"/>
                        <a:buChar char="•"/>
                      </a:pPr>
                      <a:r>
                        <a:rPr lang="en-US" sz="1500" b="0" dirty="0">
                          <a:solidFill>
                            <a:schemeClr val="tx1"/>
                          </a:solidFill>
                        </a:rPr>
                        <a:t>Richmond (Staten Island) </a:t>
                      </a:r>
                    </a:p>
                    <a:p>
                      <a:pPr marL="285750" indent="-285750">
                        <a:buFont typeface="Arial" panose="020B0604020202020204" pitchFamily="34" charset="0"/>
                        <a:buChar char="•"/>
                      </a:pPr>
                      <a:r>
                        <a:rPr lang="en-US" sz="1500" b="0" dirty="0">
                          <a:solidFill>
                            <a:schemeClr val="tx1"/>
                          </a:solidFill>
                        </a:rPr>
                        <a:t>Rockland </a:t>
                      </a:r>
                    </a:p>
                    <a:p>
                      <a:pPr marL="285750" indent="-285750">
                        <a:buFont typeface="Arial" panose="020B0604020202020204" pitchFamily="34" charset="0"/>
                        <a:buChar char="•"/>
                      </a:pPr>
                      <a:r>
                        <a:rPr lang="en-US" sz="1500" b="0" dirty="0">
                          <a:solidFill>
                            <a:schemeClr val="tx1"/>
                          </a:solidFill>
                        </a:rPr>
                        <a:t>Saratoga </a:t>
                      </a:r>
                    </a:p>
                    <a:p>
                      <a:pPr marL="285750" indent="-285750">
                        <a:buFont typeface="Arial" panose="020B0604020202020204" pitchFamily="34" charset="0"/>
                        <a:buChar char="•"/>
                      </a:pPr>
                      <a:r>
                        <a:rPr lang="en-US" sz="1500" b="0" dirty="0">
                          <a:solidFill>
                            <a:schemeClr val="tx1"/>
                          </a:solidFill>
                        </a:rPr>
                        <a:t>Schenectady </a:t>
                      </a:r>
                    </a:p>
                    <a:p>
                      <a:pPr marL="285750" indent="-285750">
                        <a:buFont typeface="Arial" panose="020B0604020202020204" pitchFamily="34" charset="0"/>
                        <a:buChar char="•"/>
                      </a:pPr>
                      <a:r>
                        <a:rPr lang="en-US" sz="1500" b="0" dirty="0">
                          <a:solidFill>
                            <a:schemeClr val="tx1"/>
                          </a:solidFill>
                        </a:rPr>
                        <a:t>Schoharie </a:t>
                      </a:r>
                    </a:p>
                    <a:p>
                      <a:pPr marL="285750" indent="-285750">
                        <a:buFont typeface="Arial" panose="020B0604020202020204" pitchFamily="34" charset="0"/>
                        <a:buChar char="•"/>
                      </a:pPr>
                      <a:r>
                        <a:rPr lang="en-US" sz="1500" b="0" dirty="0">
                          <a:solidFill>
                            <a:schemeClr val="tx1"/>
                          </a:solidFill>
                        </a:rPr>
                        <a:t>Suffolk </a:t>
                      </a:r>
                    </a:p>
                    <a:p>
                      <a:pPr marL="285750" indent="-285750">
                        <a:buFont typeface="Arial" panose="020B0604020202020204" pitchFamily="34" charset="0"/>
                        <a:buChar char="•"/>
                      </a:pPr>
                      <a:r>
                        <a:rPr lang="en-US" sz="1500" b="0" dirty="0">
                          <a:solidFill>
                            <a:schemeClr val="tx1"/>
                          </a:solidFill>
                        </a:rPr>
                        <a:t>Sullivan </a:t>
                      </a:r>
                    </a:p>
                    <a:p>
                      <a:pPr marL="285750" indent="-285750">
                        <a:buFont typeface="Arial" panose="020B0604020202020204" pitchFamily="34" charset="0"/>
                        <a:buChar char="•"/>
                      </a:pPr>
                      <a:r>
                        <a:rPr lang="en-US" sz="1500" b="0" dirty="0">
                          <a:solidFill>
                            <a:schemeClr val="tx1"/>
                          </a:solidFill>
                        </a:rPr>
                        <a:t>Ulster </a:t>
                      </a:r>
                    </a:p>
                    <a:p>
                      <a:pPr marL="285750" indent="-285750">
                        <a:buFont typeface="Arial" panose="020B0604020202020204" pitchFamily="34" charset="0"/>
                        <a:buChar char="•"/>
                      </a:pPr>
                      <a:r>
                        <a:rPr lang="en-US" sz="1500" b="0" dirty="0">
                          <a:solidFill>
                            <a:schemeClr val="tx1"/>
                          </a:solidFill>
                        </a:rPr>
                        <a:t>Warren </a:t>
                      </a:r>
                    </a:p>
                    <a:p>
                      <a:pPr marL="285750" indent="-285750">
                        <a:buFont typeface="Arial" panose="020B0604020202020204" pitchFamily="34" charset="0"/>
                        <a:buChar char="•"/>
                      </a:pPr>
                      <a:r>
                        <a:rPr lang="en-US" sz="1500" b="0" dirty="0">
                          <a:solidFill>
                            <a:schemeClr val="tx1"/>
                          </a:solidFill>
                        </a:rPr>
                        <a:t>Washington </a:t>
                      </a:r>
                    </a:p>
                    <a:p>
                      <a:pPr marL="285750" indent="-285750">
                        <a:buFont typeface="Arial" panose="020B0604020202020204" pitchFamily="34" charset="0"/>
                        <a:buChar char="•"/>
                      </a:pPr>
                      <a:r>
                        <a:rPr lang="en-US" sz="1500" b="0" dirty="0">
                          <a:solidFill>
                            <a:schemeClr val="tx1"/>
                          </a:solidFill>
                        </a:rPr>
                        <a:t>Westchester </a:t>
                      </a:r>
                    </a:p>
                  </a:txBody>
                  <a:tcPr>
                    <a:solidFill>
                      <a:schemeClr val="bg1"/>
                    </a:solidFill>
                  </a:tcPr>
                </a:tc>
                <a:extLst>
                  <a:ext uri="{0D108BD9-81ED-4DB2-BD59-A6C34878D82A}">
                    <a16:rowId xmlns:a16="http://schemas.microsoft.com/office/drawing/2014/main" val="3756363737"/>
                  </a:ext>
                </a:extLst>
              </a:tr>
            </a:tbl>
          </a:graphicData>
        </a:graphic>
      </p:graphicFrame>
      <p:pic>
        <p:nvPicPr>
          <p:cNvPr id="25" name="Picture 24">
            <a:extLst>
              <a:ext uri="{FF2B5EF4-FFF2-40B4-BE49-F238E27FC236}">
                <a16:creationId xmlns:a16="http://schemas.microsoft.com/office/drawing/2014/main" id="{E21A947C-14D5-A40C-FE14-5F1D09E6B522}"/>
              </a:ext>
            </a:extLst>
          </p:cNvPr>
          <p:cNvPicPr>
            <a:picLocks noChangeAspect="1"/>
          </p:cNvPicPr>
          <p:nvPr/>
        </p:nvPicPr>
        <p:blipFill rotWithShape="1">
          <a:blip r:embed="rId5"/>
          <a:srcRect l="49016"/>
          <a:stretch/>
        </p:blipFill>
        <p:spPr>
          <a:xfrm>
            <a:off x="7709905" y="91349"/>
            <a:ext cx="4415646" cy="5143700"/>
          </a:xfrm>
          <a:prstGeom prst="rect">
            <a:avLst/>
          </a:prstGeom>
        </p:spPr>
      </p:pic>
    </p:spTree>
    <p:custDataLst>
      <p:tags r:id="rId1"/>
    </p:custDataLst>
    <p:extLst>
      <p:ext uri="{BB962C8B-B14F-4D97-AF65-F5344CB8AC3E}">
        <p14:creationId xmlns:p14="http://schemas.microsoft.com/office/powerpoint/2010/main" val="3013174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1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5.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5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1_VNS Health Template">
  <a:themeElements>
    <a:clrScheme name="VNS Health Care 2022">
      <a:dk1>
        <a:srgbClr val="000000"/>
      </a:dk1>
      <a:lt1>
        <a:srgbClr val="FFFFFF"/>
      </a:lt1>
      <a:dk2>
        <a:srgbClr val="003C71"/>
      </a:dk2>
      <a:lt2>
        <a:srgbClr val="FFFFFF"/>
      </a:lt2>
      <a:accent1>
        <a:srgbClr val="00B5E5"/>
      </a:accent1>
      <a:accent2>
        <a:srgbClr val="E5007E"/>
      </a:accent2>
      <a:accent3>
        <a:srgbClr val="00B0B9"/>
      </a:accent3>
      <a:accent4>
        <a:srgbClr val="84BD00"/>
      </a:accent4>
      <a:accent5>
        <a:srgbClr val="FFA300"/>
      </a:accent5>
      <a:accent6>
        <a:srgbClr val="E4002B"/>
      </a:accent6>
      <a:hlink>
        <a:srgbClr val="003C71"/>
      </a:hlink>
      <a:folHlink>
        <a:srgbClr val="00B5E5"/>
      </a:folHlink>
    </a:clrScheme>
    <a:fontScheme name="VNS Health 2022_updated">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spPr>
      <a:bodyPr tIns="216000" bIns="216000" rtlCol="0" anchor="t"/>
      <a:lstStyle>
        <a:defPPr marL="171450" marR="0" indent="-171450" algn="l" defTabSz="914400" rtl="0" eaLnBrk="1" fontAlgn="auto" latinLnBrk="0" hangingPunct="1">
          <a:lnSpc>
            <a:spcPct val="100000"/>
          </a:lnSpc>
          <a:spcBef>
            <a:spcPts val="300"/>
          </a:spcBef>
          <a:spcAft>
            <a:spcPts val="300"/>
          </a:spcAft>
          <a:buClr>
            <a:schemeClr val="tx2"/>
          </a:buClr>
          <a:buSzPct val="80000"/>
          <a:buFont typeface="Arial" panose="020B0604020202020204" pitchFamily="34" charset="0"/>
          <a:buChar char="•"/>
          <a:tabLst/>
          <a:defRPr sz="1200" dirty="0" err="1" smtClean="0">
            <a:solidFill>
              <a:srgbClr val="000000"/>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accent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tIns="90000" bIns="90000" rtlCol="0">
        <a:normAutofit/>
      </a:bodyPr>
      <a:lstStyle>
        <a:defPPr algn="l">
          <a:defRPr sz="1200" dirty="0" err="1" smtClean="0"/>
        </a:defPPr>
      </a:lstStyle>
    </a:txDef>
  </a:objectDefaults>
  <a:extraClrSchemeLst/>
  <a:custClrLst>
    <a:custClr name="Custom Color 1">
      <a:srgbClr val="E5E5E5"/>
    </a:custClr>
    <a:custClr name="Custom Color 2">
      <a:srgbClr val="E5F7FC"/>
    </a:custClr>
    <a:custClr name="Custom Color 3">
      <a:srgbClr val="FCE5F2"/>
    </a:custClr>
    <a:custClr name="Custom Color 4">
      <a:srgbClr val="E5F7F8"/>
    </a:custClr>
    <a:custClr name="Custom Color 5">
      <a:srgbClr val="F2F8E5"/>
    </a:custClr>
    <a:custClr name="Custom Color 6">
      <a:srgbClr val="FFF6E5"/>
    </a:custClr>
    <a:custClr name="Custom Color 7">
      <a:srgbClr val="FCE5E9"/>
    </a:custClr>
    <a:custClr name="BLANK">
      <a:srgbClr val="FFFFFF"/>
    </a:custClr>
    <a:custClr name="BLANK">
      <a:srgbClr val="FFFFFF"/>
    </a:custClr>
    <a:custClr name="BLANK">
      <a:srgbClr val="FFFFFF"/>
    </a:custClr>
    <a:custClr name="Custom Color 11">
      <a:srgbClr val="CCCCCC"/>
    </a:custClr>
    <a:custClr name="Custom Color 12">
      <a:srgbClr val="CCF0FA"/>
    </a:custClr>
    <a:custClr name="Custom Color 13">
      <a:srgbClr val="FACCE5"/>
    </a:custClr>
    <a:custClr name="Custom Color 14">
      <a:srgbClr val="CCEFF1"/>
    </a:custClr>
    <a:custClr name="Custom Color 15">
      <a:srgbClr val="E6F2CC"/>
    </a:custClr>
    <a:custClr name="Custom Color 16">
      <a:srgbClr val="FFEDCC"/>
    </a:custClr>
    <a:custClr name="Custom Color 17">
      <a:srgbClr val="FACCD5"/>
    </a:custClr>
  </a:custClrLst>
  <a:extLst>
    <a:ext uri="{05A4C25C-085E-4340-85A3-A5531E510DB2}">
      <thm15:themeFamily xmlns:thm15="http://schemas.microsoft.com/office/thememl/2012/main" name="Pre-Approved VNS Health Overview Slides_V.8.23" id="{1C0B8068-A392-4FB8-9352-E6E0D5B29FFE}" vid="{0A5B352E-41E8-4A21-9C7B-8F6FC9787B6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C5D2EE75ED28D34B8FAD49A679B166E5" ma:contentTypeVersion="3" ma:contentTypeDescription="Create a new document." ma:contentTypeScope="" ma:versionID="53feec609f8de0ae8e4f498dc16455e5">
  <xsd:schema xmlns:xsd="http://www.w3.org/2001/XMLSchema" xmlns:xs="http://www.w3.org/2001/XMLSchema" xmlns:p="http://schemas.microsoft.com/office/2006/metadata/properties" xmlns:ns2="fe286be5-a16c-40b2-bdb7-0c8879e83991" targetNamespace="http://schemas.microsoft.com/office/2006/metadata/properties" ma:root="true" ma:fieldsID="a11dd52d7d0756d5ebe63010e1f231ec" ns2:_="">
    <xsd:import namespace="fe286be5-a16c-40b2-bdb7-0c8879e83991"/>
    <xsd:element name="properties">
      <xsd:complexType>
        <xsd:sequence>
          <xsd:element name="documentManagement">
            <xsd:complexType>
              <xsd:all>
                <xsd:element ref="ns2:MediaServiceMetadata" minOccurs="0"/>
                <xsd:element ref="ns2:MediaServiceFastMetadata"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e286be5-a16c-40b2-bdb7-0c8879e8399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bjectDetectorVersions" ma:index="10" nillable="true" ma:displayName="MediaServiceObjectDetectorVersions" ma:hidden="true" ma:indexed="true" ma:internalName="MediaServiceObjectDetectorVersions"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5C30676-9A38-41D4-978F-E4DE1297029C}">
  <ds:schemaRefs>
    <ds:schemaRef ds:uri="http://purl.org/dc/elements/1.1/"/>
    <ds:schemaRef ds:uri="http://schemas.microsoft.com/office/2006/documentManagement/types"/>
    <ds:schemaRef ds:uri="http://schemas.microsoft.com/office/2006/metadata/properties"/>
    <ds:schemaRef ds:uri="http://schemas.openxmlformats.org/package/2006/metadata/core-properties"/>
    <ds:schemaRef ds:uri="fe286be5-a16c-40b2-bdb7-0c8879e83991"/>
    <ds:schemaRef ds:uri="http://purl.org/dc/terms/"/>
    <ds:schemaRef ds:uri="http://schemas.microsoft.com/office/infopath/2007/PartnerControls"/>
    <ds:schemaRef ds:uri="http://www.w3.org/XML/1998/namespace"/>
    <ds:schemaRef ds:uri="http://purl.org/dc/dcmitype/"/>
  </ds:schemaRefs>
</ds:datastoreItem>
</file>

<file path=customXml/itemProps2.xml><?xml version="1.0" encoding="utf-8"?>
<ds:datastoreItem xmlns:ds="http://schemas.openxmlformats.org/officeDocument/2006/customXml" ds:itemID="{64FA1671-5041-417E-BD97-69CE47B908D6}">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e286be5-a16c-40b2-bdb7-0c8879e839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C06ADCA0-9816-4DF5-B524-9A95F9F7F7E4}">
  <ds:schemaRefs>
    <ds:schemaRef ds:uri="http://schemas.microsoft.com/sharepoint/v3/contenttype/forms"/>
  </ds:schemaRefs>
</ds:datastoreItem>
</file>

<file path=docMetadata/LabelInfo.xml><?xml version="1.0" encoding="utf-8"?>
<clbl:labelList xmlns:clbl="http://schemas.microsoft.com/office/2020/mipLabelMetadata">
  <clbl:label id="{d38bbf00-78ed-4dd8-a065-ba61877b4f50}" enabled="0" method="" siteId="{d38bbf00-78ed-4dd8-a065-ba61877b4f50}" removed="1"/>
</clbl:labelList>
</file>

<file path=docProps/app.xml><?xml version="1.0" encoding="utf-8"?>
<Properties xmlns="http://schemas.openxmlformats.org/officeDocument/2006/extended-properties" xmlns:vt="http://schemas.openxmlformats.org/officeDocument/2006/docPropsVTypes">
  <Template>5. Pre-Approved VNS Health Overview Slides</Template>
  <TotalTime>27231</TotalTime>
  <Words>8978</Words>
  <Application>Microsoft Office PowerPoint</Application>
  <PresentationFormat>Widescreen</PresentationFormat>
  <Paragraphs>1015</Paragraphs>
  <Slides>60</Slides>
  <Notes>9</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60</vt:i4>
      </vt:variant>
    </vt:vector>
  </HeadingPairs>
  <TitlesOfParts>
    <vt:vector size="71" baseType="lpstr">
      <vt:lpstr>Arial</vt:lpstr>
      <vt:lpstr>Brush Script MT</vt:lpstr>
      <vt:lpstr>Calibri</vt:lpstr>
      <vt:lpstr>Corbel</vt:lpstr>
      <vt:lpstr>Courier New</vt:lpstr>
      <vt:lpstr>Gellix</vt:lpstr>
      <vt:lpstr>Symbol</vt:lpstr>
      <vt:lpstr>Wingdings</vt:lpstr>
      <vt:lpstr>Wingdings 2</vt:lpstr>
      <vt:lpstr>1_VNS Health Template</vt:lpstr>
      <vt:lpstr>think-cell Slide</vt:lpstr>
      <vt:lpstr>PowerPoint Presentation</vt:lpstr>
      <vt:lpstr>Table of Contents</vt:lpstr>
      <vt:lpstr>PowerPoint Presentation</vt:lpstr>
      <vt:lpstr>Who Is VNS Health?</vt:lpstr>
      <vt:lpstr>Core Values</vt:lpstr>
      <vt:lpstr>The VNS Health Difference</vt:lpstr>
      <vt:lpstr>PowerPoint Presentation</vt:lpstr>
      <vt:lpstr>2024 VNS Medicaid Managed Long-Term Care (MLTC)</vt:lpstr>
      <vt:lpstr>VNS Health Managed Long Term Care (MLTC) Service Area:  New York State</vt:lpstr>
      <vt:lpstr>Ready to Refer to VNS Health MLTC? It’s Easy!</vt:lpstr>
      <vt:lpstr>2024  Select Health  VNS Health </vt:lpstr>
      <vt:lpstr>Select Health  VNS Health Service Area</vt:lpstr>
      <vt:lpstr>2024 VNS Medicare Advantage Plans</vt:lpstr>
      <vt:lpstr>VNS Health Medicare Service Area:  New York State</vt:lpstr>
      <vt:lpstr>VNS Health Member Sample ID Cards</vt:lpstr>
      <vt:lpstr>PowerPoint Presentation</vt:lpstr>
      <vt:lpstr>Provider Reference Guide</vt:lpstr>
      <vt:lpstr>Website</vt:lpstr>
      <vt:lpstr>Provider Portal</vt:lpstr>
      <vt:lpstr>Provider Portal View - Dashboard</vt:lpstr>
      <vt:lpstr>Provider Portal Access</vt:lpstr>
      <vt:lpstr>Helpful Links and Contacts</vt:lpstr>
      <vt:lpstr>PowerPoint Presentation</vt:lpstr>
      <vt:lpstr>Pharmacy - MedImpact  </vt:lpstr>
      <vt:lpstr>Pharmacy </vt:lpstr>
      <vt:lpstr>Transportation</vt:lpstr>
      <vt:lpstr>Behavioral Health – Carelon Behavioral Health  </vt:lpstr>
      <vt:lpstr>DME Supplies - Delivered or Shipped </vt:lpstr>
      <vt:lpstr>PowerPoint Presentation</vt:lpstr>
      <vt:lpstr>PowerPoint Presentation</vt:lpstr>
      <vt:lpstr>Home Care Services</vt:lpstr>
      <vt:lpstr>Services Available</vt:lpstr>
      <vt:lpstr>Services Available</vt:lpstr>
      <vt:lpstr>PowerPoint Presentation</vt:lpstr>
      <vt:lpstr>Provider’s Responsibilities</vt:lpstr>
      <vt:lpstr>PowerPoint Presentation</vt:lpstr>
      <vt:lpstr>Billing and Claims Processing</vt:lpstr>
      <vt:lpstr>Billing and Claims Processing</vt:lpstr>
      <vt:lpstr>Billing and Claims Processing</vt:lpstr>
      <vt:lpstr>PowerPoint Presentation</vt:lpstr>
      <vt:lpstr>Utilization Management </vt:lpstr>
      <vt:lpstr>PowerPoint Presentation</vt:lpstr>
      <vt:lpstr>Grievances and Appeals</vt:lpstr>
      <vt:lpstr>Grievances and Appeals</vt:lpstr>
      <vt:lpstr>PowerPoint Presentation</vt:lpstr>
      <vt:lpstr>Fraud, Waste and Abuse (All Plans)</vt:lpstr>
      <vt:lpstr>Fraud, Waste and Abuse (All Plans)</vt:lpstr>
      <vt:lpstr>PowerPoint Presentation</vt:lpstr>
      <vt:lpstr>PowerPoint Presentation</vt:lpstr>
      <vt:lpstr>2024 VNS Medicare Advantage Plans</vt:lpstr>
      <vt:lpstr>Website</vt:lpstr>
      <vt:lpstr>Provider Portal</vt:lpstr>
      <vt:lpstr>Provider Portal Access</vt:lpstr>
      <vt:lpstr>Helpful Links and Contacts</vt:lpstr>
      <vt:lpstr>DME Supplies - Delivered or Shipped </vt:lpstr>
      <vt:lpstr>Home Care Services</vt:lpstr>
      <vt:lpstr>Services Available</vt:lpstr>
      <vt:lpstr>Services Available</vt:lpstr>
      <vt:lpstr>Provider’s Responsibilities</vt:lpstr>
      <vt:lpstr>Provider’s Responsibilities</vt:lpstr>
    </vt:vector>
  </TitlesOfParts>
  <Company>Visiting Nurse Service of New York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Lynna Paulino-Reyes</dc:creator>
  <cp:lastModifiedBy>Sam Viscomi</cp:lastModifiedBy>
  <cp:revision>8</cp:revision>
  <dcterms:created xsi:type="dcterms:W3CDTF">2024-01-29T13:08:02Z</dcterms:created>
  <dcterms:modified xsi:type="dcterms:W3CDTF">2024-04-10T20:32:28Z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0x010100C5D2EE75ED28D34B8FAD49A679B166E5</vt:lpwstr>
  </property>
</Properties>
</file>